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68" r:id="rId2"/>
    <p:sldMasterId id="2147483780" r:id="rId3"/>
    <p:sldMasterId id="2147483840" r:id="rId4"/>
  </p:sldMasterIdLst>
  <p:notesMasterIdLst>
    <p:notesMasterId r:id="rId23"/>
  </p:notesMasterIdLst>
  <p:sldIdLst>
    <p:sldId id="259" r:id="rId5"/>
    <p:sldId id="318" r:id="rId6"/>
    <p:sldId id="343" r:id="rId7"/>
    <p:sldId id="333" r:id="rId8"/>
    <p:sldId id="341" r:id="rId9"/>
    <p:sldId id="342" r:id="rId10"/>
    <p:sldId id="344" r:id="rId11"/>
    <p:sldId id="322" r:id="rId12"/>
    <p:sldId id="345" r:id="rId13"/>
    <p:sldId id="335" r:id="rId14"/>
    <p:sldId id="336" r:id="rId15"/>
    <p:sldId id="338" r:id="rId16"/>
    <p:sldId id="334" r:id="rId17"/>
    <p:sldId id="337" r:id="rId18"/>
    <p:sldId id="346" r:id="rId19"/>
    <p:sldId id="323" r:id="rId20"/>
    <p:sldId id="339" r:id="rId21"/>
    <p:sldId id="340"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68114" autoAdjust="0"/>
  </p:normalViewPr>
  <p:slideViewPr>
    <p:cSldViewPr>
      <p:cViewPr>
        <p:scale>
          <a:sx n="85" d="100"/>
          <a:sy n="85" d="100"/>
        </p:scale>
        <p:origin x="-2640" y="-72"/>
      </p:cViewPr>
      <p:guideLst>
        <p:guide orient="horz" pos="2160"/>
        <p:guide pos="2880"/>
      </p:guideLst>
    </p:cSldViewPr>
  </p:slideViewPr>
  <p:notesTextViewPr>
    <p:cViewPr>
      <p:scale>
        <a:sx n="85" d="100"/>
        <a:sy n="8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61F2C44-2DFD-41C8-ABAD-E02A899574A2}" type="datetimeFigureOut">
              <a:rPr lang="en-US" smtClean="0"/>
              <a:t>3/29/2016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273CB1C-6ED5-4219-89CC-3D6DF559BDAE}" type="slidenum">
              <a:rPr lang="en-US" smtClean="0"/>
              <a:t>‹#›</a:t>
            </a:fld>
            <a:endParaRPr lang="en-US"/>
          </a:p>
        </p:txBody>
      </p:sp>
    </p:spTree>
    <p:extLst>
      <p:ext uri="{BB962C8B-B14F-4D97-AF65-F5344CB8AC3E}">
        <p14:creationId xmlns:p14="http://schemas.microsoft.com/office/powerpoint/2010/main" val="513869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workshop is called “Revision Tips and Tricks,” and the</a:t>
            </a:r>
            <a:r>
              <a:rPr lang="en-US" baseline="0" dirty="0" smtClean="0"/>
              <a:t> </a:t>
            </a:r>
            <a:r>
              <a:rPr lang="en-US" i="0" baseline="0" dirty="0" smtClean="0"/>
              <a:t>presentation </a:t>
            </a:r>
            <a:r>
              <a:rPr lang="en-US" i="0" u="sng" baseline="0" dirty="0" smtClean="0"/>
              <a:t>is</a:t>
            </a:r>
            <a:r>
              <a:rPr lang="en-US" i="0" baseline="0" dirty="0" smtClean="0"/>
              <a:t> full </a:t>
            </a:r>
            <a:r>
              <a:rPr lang="en-US" baseline="0" dirty="0" smtClean="0"/>
              <a:t>of tips and tricks. However, that title makes revision seem quick and easy.</a:t>
            </a:r>
          </a:p>
          <a:p>
            <a:endParaRPr lang="en-US" baseline="0" dirty="0" smtClean="0"/>
          </a:p>
          <a:p>
            <a:r>
              <a:rPr lang="en-US" baseline="0" dirty="0" smtClean="0"/>
              <a:t>Maybe you think that spellcheck and a quick proofread is the last step, and then you’re done.</a:t>
            </a:r>
          </a:p>
          <a:p>
            <a:endParaRPr lang="en-US" baseline="0" dirty="0" smtClean="0"/>
          </a:p>
          <a:p>
            <a:r>
              <a:rPr lang="en-US" baseline="0" dirty="0" smtClean="0"/>
              <a:t>In fact, revision is a significant part of the writing process, and it shouldn’t just take place at the end. Revision is an opportunity for you to look at your paper again, reconsider your ideas, evaluate and think more deeply about what you’ve written. It happens at the level of ideas, but also at the paragraph level, sentence level and word level. It involves what you say and how you say it. You can do it by yourself or with others.</a:t>
            </a:r>
          </a:p>
          <a:p>
            <a:endParaRPr lang="en-US" baseline="0" dirty="0" smtClean="0"/>
          </a:p>
          <a:p>
            <a:r>
              <a:rPr lang="en-US" baseline="0" dirty="0" smtClean="0"/>
              <a:t>Revision is something that takes time, but a paper that’s been examined thoughtfully will be stronger than one that hasn’t.</a:t>
            </a:r>
          </a:p>
        </p:txBody>
      </p:sp>
      <p:sp>
        <p:nvSpPr>
          <p:cNvPr id="4" name="Slide Number Placeholder 3"/>
          <p:cNvSpPr>
            <a:spLocks noGrp="1"/>
          </p:cNvSpPr>
          <p:nvPr>
            <p:ph type="sldNum" sz="quarter" idx="10"/>
          </p:nvPr>
        </p:nvSpPr>
        <p:spPr/>
        <p:txBody>
          <a:bodyPr/>
          <a:lstStyle/>
          <a:p>
            <a:fld id="{3273CB1C-6ED5-4219-89CC-3D6DF559BDAE}" type="slidenum">
              <a:rPr lang="en-US" smtClean="0"/>
              <a:t>1</a:t>
            </a:fld>
            <a:endParaRPr lang="en-US"/>
          </a:p>
        </p:txBody>
      </p:sp>
    </p:spTree>
    <p:extLst>
      <p:ext uri="{BB962C8B-B14F-4D97-AF65-F5344CB8AC3E}">
        <p14:creationId xmlns:p14="http://schemas.microsoft.com/office/powerpoint/2010/main" val="215380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it mean to do “global” revisions?</a:t>
            </a:r>
          </a:p>
          <a:p>
            <a:endParaRPr lang="en-US" dirty="0" smtClean="0"/>
          </a:p>
          <a:p>
            <a:r>
              <a:rPr lang="en-US" dirty="0" smtClean="0"/>
              <a:t>It means to think about your whole paper  -- the purpose</a:t>
            </a:r>
            <a:r>
              <a:rPr lang="en-US" baseline="0" dirty="0" smtClean="0"/>
              <a:t> of the paper, the context of the paper, your argument and the path you take to lead your reader through it.</a:t>
            </a:r>
          </a:p>
          <a:p>
            <a:endParaRPr lang="en-US" baseline="0" dirty="0" smtClean="0"/>
          </a:p>
          <a:p>
            <a:r>
              <a:rPr lang="en-US" baseline="0" dirty="0" smtClean="0"/>
              <a:t>One way to think about these big ideas is to review the instructions. After you have done some work and put together some ideas, go back and reread the instructions. Does your paper do what it is supposed to do? Does it i</a:t>
            </a:r>
            <a:r>
              <a:rPr lang="en-US" dirty="0" smtClean="0"/>
              <a:t>nform, persuade, entertain, compare? Was that the </a:t>
            </a:r>
            <a:r>
              <a:rPr lang="en-US" dirty="0" smtClean="0"/>
              <a:t>assignment?</a:t>
            </a:r>
            <a:endParaRPr lang="en-US" dirty="0" smtClean="0"/>
          </a:p>
          <a:p>
            <a:endParaRPr lang="en-US" dirty="0" smtClean="0"/>
          </a:p>
          <a:p>
            <a:r>
              <a:rPr lang="en-US" dirty="0" smtClean="0"/>
              <a:t>Here’s a TRICK that might help: Imagine you are the professor.</a:t>
            </a:r>
            <a:r>
              <a:rPr lang="en-US" baseline="0" dirty="0" smtClean="0"/>
              <a:t> How would you assess this assignment? What would your rubric look like? Based on your rubric, what feedback would you give your own paper? What grade would you give?</a:t>
            </a:r>
            <a:endParaRPr lang="en-US" dirty="0" smtClean="0"/>
          </a:p>
          <a:p>
            <a:endParaRPr lang="en-US" dirty="0" smtClean="0"/>
          </a:p>
          <a:p>
            <a:r>
              <a:rPr lang="en-US" dirty="0" smtClean="0"/>
              <a:t>Another way to think about these big ideas </a:t>
            </a:r>
            <a:r>
              <a:rPr lang="en-US" dirty="0" smtClean="0"/>
              <a:t>is </a:t>
            </a:r>
            <a:r>
              <a:rPr lang="en-US" dirty="0" smtClean="0"/>
              <a:t>to imagine your reader. Will</a:t>
            </a:r>
            <a:r>
              <a:rPr lang="en-US" baseline="0" dirty="0" smtClean="0"/>
              <a:t> your argument make sense? Will it be easy to follow? Will your points be clear? Does your reader have all the background knowledge he needs to understand your paper? Have you done enough to catch his interest</a:t>
            </a:r>
            <a:r>
              <a:rPr lang="en-US" baseline="0" dirty="0" smtClean="0"/>
              <a:t>?</a:t>
            </a:r>
          </a:p>
          <a:p>
            <a:endParaRPr lang="en-US" baseline="0" dirty="0" smtClean="0"/>
          </a:p>
          <a:p>
            <a:r>
              <a:rPr lang="en-US" baseline="0" dirty="0" smtClean="0"/>
              <a:t>Try to put yourself in your reader’s shoes by imagining that you are a specific person as you read your paper. Or, here’s a TRICK: Get someone to read your paper out loud to you.</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Global revision also means reconsidering the content.</a:t>
            </a:r>
          </a:p>
          <a:p>
            <a:endParaRPr lang="en-US" dirty="0" smtClean="0"/>
          </a:p>
          <a:p>
            <a:r>
              <a:rPr lang="en-US" baseline="0" dirty="0" smtClean="0"/>
              <a:t>Reconsider the content by asking yourself questions about your ideas. For example, if you are writing an argument-driven essay, does your essay </a:t>
            </a:r>
            <a:r>
              <a:rPr lang="en-US" i="1" baseline="0" dirty="0" smtClean="0"/>
              <a:t>have</a:t>
            </a:r>
            <a:r>
              <a:rPr lang="en-US" baseline="0" dirty="0" smtClean="0"/>
              <a:t> an argument? What is it? Where is it? Have you expressed it in a way that your reader will understand? Have you supported it? Have you provided explanations and examples? Have you considered counter-arguments? Have you included them? Will your essay satisfy a skeptical reader who keeps saying “Really?”</a:t>
            </a:r>
          </a:p>
          <a:p>
            <a:endParaRPr lang="en-US" baseline="0" dirty="0" smtClean="0"/>
          </a:p>
          <a:p>
            <a:r>
              <a:rPr lang="en-US" dirty="0" smtClean="0"/>
              <a:t>Here’s a TRICK that might help: Find an interrogator who can challenge you</a:t>
            </a:r>
            <a:r>
              <a:rPr lang="en-US" baseline="0" dirty="0" smtClean="0"/>
              <a:t> as you read your paper out loud. See if you can defend your ideas and decide whether you need to revise what you wrote.</a:t>
            </a:r>
            <a:endParaRPr lang="en-US" dirty="0" smtClean="0"/>
          </a:p>
          <a:p>
            <a:endParaRPr lang="en-US" dirty="0" smtClean="0"/>
          </a:p>
          <a:p>
            <a:r>
              <a:rPr lang="en-US" dirty="0" smtClean="0"/>
              <a:t>Another way to reconsider the content is to look for the required elements of the paper. Do you have an introduction? Does</a:t>
            </a:r>
            <a:r>
              <a:rPr lang="en-US" baseline="0" dirty="0" smtClean="0"/>
              <a:t> it look like an introduction? Does it do what an introduction should do? Is it effective? Do you have a thesis? Is each paragraph unified around a central idea? Are there logical transitions between ideas? </a:t>
            </a:r>
            <a:endParaRPr lang="en-US" dirty="0" smtClean="0"/>
          </a:p>
          <a:p>
            <a:endParaRPr lang="en-US" baseline="0" dirty="0" smtClean="0"/>
          </a:p>
          <a:p>
            <a:r>
              <a:rPr lang="en-US" dirty="0" smtClean="0"/>
              <a:t>A simple TRICK is to make </a:t>
            </a:r>
            <a:r>
              <a:rPr lang="en-US" dirty="0" smtClean="0"/>
              <a:t>a </a:t>
            </a:r>
            <a:r>
              <a:rPr lang="en-US" dirty="0" smtClean="0"/>
              <a:t>checklist.</a:t>
            </a:r>
            <a:endParaRPr lang="en-US"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a checklist, but you can make your own based on your course, the assignment, and what your professor specifies in the instructions.</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Global revisions might look like this.</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that is very different from focused proofreading.</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last big tip is to focus the proofreading.</a:t>
            </a:r>
          </a:p>
          <a:p>
            <a:endParaRPr lang="en-US" baseline="0" dirty="0" smtClean="0"/>
          </a:p>
          <a:p>
            <a:r>
              <a:rPr lang="en-US" baseline="0" dirty="0" smtClean="0"/>
              <a:t>When it is time to look at the sentence-level grammar, and the precision of your word choice, and your spelling and format, it is helpful to focus on one thing at a time.</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prstClr val="black"/>
                </a:solidFill>
                <a:latin typeface="Arial Black" panose="020B0A04020102020204" pitchFamily="34" charset="0"/>
                <a:cs typeface="Arial" panose="020B0604020202020204" pitchFamily="34" charset="0"/>
              </a:rPr>
              <a:t>It is very difficult to proofread your own writing. The voice in your head knows what the text </a:t>
            </a:r>
            <a:r>
              <a:rPr lang="en-US" sz="1200" i="1" dirty="0" smtClean="0">
                <a:solidFill>
                  <a:prstClr val="black"/>
                </a:solidFill>
                <a:latin typeface="Arial Black" panose="020B0A04020102020204" pitchFamily="34" charset="0"/>
                <a:cs typeface="Arial" panose="020B0604020202020204" pitchFamily="34" charset="0"/>
              </a:rPr>
              <a:t>should</a:t>
            </a:r>
            <a:r>
              <a:rPr lang="en-US" sz="1200" dirty="0" smtClean="0">
                <a:solidFill>
                  <a:prstClr val="black"/>
                </a:solidFill>
                <a:latin typeface="Arial Black" panose="020B0A04020102020204" pitchFamily="34" charset="0"/>
                <a:cs typeface="Arial" panose="020B0604020202020204" pitchFamily="34" charset="0"/>
              </a:rPr>
              <a:t> say, and if that’s not what the text</a:t>
            </a:r>
            <a:r>
              <a:rPr lang="en-US" sz="1200" baseline="0" dirty="0" smtClean="0">
                <a:solidFill>
                  <a:prstClr val="black"/>
                </a:solidFill>
                <a:latin typeface="Arial Black" panose="020B0A04020102020204" pitchFamily="34" charset="0"/>
                <a:cs typeface="Arial" panose="020B0604020202020204" pitchFamily="34" charset="0"/>
              </a:rPr>
              <a:t> </a:t>
            </a:r>
            <a:r>
              <a:rPr lang="en-US" sz="1200" i="1" baseline="0" dirty="0" smtClean="0">
                <a:solidFill>
                  <a:prstClr val="black"/>
                </a:solidFill>
                <a:latin typeface="Arial Black" panose="020B0A04020102020204" pitchFamily="34" charset="0"/>
                <a:cs typeface="Arial" panose="020B0604020202020204" pitchFamily="34" charset="0"/>
              </a:rPr>
              <a:t>does</a:t>
            </a:r>
            <a:r>
              <a:rPr lang="en-US" sz="1200" baseline="0" dirty="0" smtClean="0">
                <a:solidFill>
                  <a:prstClr val="black"/>
                </a:solidFill>
                <a:latin typeface="Arial Black" panose="020B0A04020102020204" pitchFamily="34" charset="0"/>
                <a:cs typeface="Arial" panose="020B0604020202020204" pitchFamily="34" charset="0"/>
              </a:rPr>
              <a:t> say, you might not catch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prstClr val="black"/>
              </a:solidFill>
              <a:latin typeface="Arial Black" panose="020B0A040201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prstClr val="black"/>
                </a:solidFill>
                <a:latin typeface="Arial Black" panose="020B0A04020102020204" pitchFamily="34" charset="0"/>
                <a:cs typeface="Arial" panose="020B0604020202020204" pitchFamily="34" charset="0"/>
              </a:rPr>
              <a:t>If you focus your proofreading on one specific thing, you will be more likely to find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prstClr val="black"/>
              </a:solidFill>
              <a:latin typeface="Arial Black" panose="020B0A040201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prstClr val="black"/>
                </a:solidFill>
                <a:latin typeface="Arial Black" panose="020B0A04020102020204" pitchFamily="34" charset="0"/>
                <a:cs typeface="Arial" panose="020B0604020202020204" pitchFamily="34" charset="0"/>
              </a:rPr>
              <a:t>The following are some of the most common errors that you can look for when proofreading</a:t>
            </a:r>
            <a:r>
              <a:rPr lang="en-US" sz="1200" dirty="0" smtClean="0">
                <a:solidFill>
                  <a:prstClr val="black"/>
                </a:solidFill>
                <a:latin typeface="Arial Black" panose="020B0A04020102020204" pitchFamily="34" charset="0"/>
                <a:cs typeface="Arial" panose="020B0604020202020204" pitchFamily="34" charset="0"/>
              </a:rPr>
              <a:t>.</a:t>
            </a:r>
          </a:p>
          <a:p>
            <a:pPr marL="0" indent="0">
              <a:buFont typeface="Arial" panose="020B0604020202020204" pitchFamily="34" charset="0"/>
              <a:buNone/>
            </a:pPr>
            <a:r>
              <a:rPr lang="en-US" sz="1400" dirty="0" smtClean="0">
                <a:solidFill>
                  <a:prstClr val="black"/>
                </a:solidFill>
                <a:latin typeface="Arial Black" panose="020B0A04020102020204" pitchFamily="34" charset="0"/>
                <a:cs typeface="Arial" panose="020B0604020202020204" pitchFamily="34" charset="0"/>
              </a:rPr>
              <a:t>-Sentence structure (</a:t>
            </a:r>
            <a:r>
              <a:rPr lang="en-US" sz="1200" dirty="0" smtClean="0">
                <a:solidFill>
                  <a:prstClr val="black"/>
                </a:solidFill>
                <a:latin typeface="Arial Black" panose="020B0A04020102020204" pitchFamily="34" charset="0"/>
                <a:cs typeface="Arial" panose="020B0604020202020204" pitchFamily="34" charset="0"/>
              </a:rPr>
              <a:t>parallelism, fragments, run-ons)</a:t>
            </a:r>
          </a:p>
          <a:p>
            <a:pPr marL="0" indent="0">
              <a:buFont typeface="Arial" panose="020B0604020202020204" pitchFamily="34" charset="0"/>
              <a:buNone/>
            </a:pPr>
            <a:r>
              <a:rPr lang="en-US" sz="1400" dirty="0" smtClean="0">
                <a:solidFill>
                  <a:prstClr val="black"/>
                </a:solidFill>
                <a:latin typeface="Arial Black" panose="020B0A04020102020204" pitchFamily="34" charset="0"/>
                <a:cs typeface="Arial" panose="020B0604020202020204" pitchFamily="34" charset="0"/>
              </a:rPr>
              <a:t>-Grammar (</a:t>
            </a:r>
            <a:r>
              <a:rPr lang="en-US" sz="1200" dirty="0" smtClean="0">
                <a:solidFill>
                  <a:prstClr val="black"/>
                </a:solidFill>
                <a:latin typeface="Arial Black" panose="020B0A04020102020204" pitchFamily="34" charset="0"/>
                <a:cs typeface="Arial" panose="020B0604020202020204" pitchFamily="34" charset="0"/>
              </a:rPr>
              <a:t>agreement, tense)</a:t>
            </a:r>
          </a:p>
          <a:p>
            <a:pPr marL="0" indent="0">
              <a:buFont typeface="Arial" panose="020B0604020202020204" pitchFamily="34" charset="0"/>
              <a:buNone/>
            </a:pPr>
            <a:r>
              <a:rPr lang="en-US" sz="1400" dirty="0" smtClean="0">
                <a:solidFill>
                  <a:prstClr val="black"/>
                </a:solidFill>
                <a:latin typeface="Arial Black" panose="020B0A04020102020204" pitchFamily="34" charset="0"/>
                <a:cs typeface="Arial" panose="020B0604020202020204" pitchFamily="34" charset="0"/>
              </a:rPr>
              <a:t>-Word choice	(</a:t>
            </a:r>
            <a:r>
              <a:rPr lang="en-US" sz="1200" dirty="0" smtClean="0">
                <a:solidFill>
                  <a:prstClr val="black"/>
                </a:solidFill>
                <a:latin typeface="Arial Black" panose="020B0A04020102020204" pitchFamily="34" charset="0"/>
                <a:cs typeface="Arial" panose="020B0604020202020204" pitchFamily="34" charset="0"/>
              </a:rPr>
              <a:t>style, formality, homophones)</a:t>
            </a:r>
          </a:p>
          <a:p>
            <a:pPr marL="0" indent="0">
              <a:buFont typeface="Arial" panose="020B0604020202020204" pitchFamily="34" charset="0"/>
              <a:buNone/>
            </a:pPr>
            <a:r>
              <a:rPr lang="en-US" sz="1400" dirty="0" smtClean="0">
                <a:solidFill>
                  <a:prstClr val="black"/>
                </a:solidFill>
                <a:latin typeface="Arial Black" panose="020B0A04020102020204" pitchFamily="34" charset="0"/>
                <a:cs typeface="Arial" panose="020B0604020202020204" pitchFamily="34" charset="0"/>
              </a:rPr>
              <a:t>-Punctuation (</a:t>
            </a:r>
            <a:r>
              <a:rPr lang="en-US" sz="1200" dirty="0" smtClean="0">
                <a:solidFill>
                  <a:prstClr val="black"/>
                </a:solidFill>
                <a:latin typeface="Arial Black" panose="020B0A04020102020204" pitchFamily="34" charset="0"/>
                <a:cs typeface="Arial" panose="020B0604020202020204" pitchFamily="34" charset="0"/>
              </a:rPr>
              <a:t>commas and semi-colons, apostrophes)</a:t>
            </a:r>
          </a:p>
          <a:p>
            <a:pPr marL="0" indent="0">
              <a:buFont typeface="Arial" panose="020B0604020202020204" pitchFamily="34" charset="0"/>
              <a:buNone/>
            </a:pPr>
            <a:r>
              <a:rPr lang="en-US" sz="1400" dirty="0" smtClean="0">
                <a:solidFill>
                  <a:prstClr val="black"/>
                </a:solidFill>
                <a:latin typeface="Arial Black" panose="020B0A04020102020204" pitchFamily="34" charset="0"/>
                <a:cs typeface="Arial" panose="020B0604020202020204" pitchFamily="34" charset="0"/>
              </a:rPr>
              <a:t>-Spelling, typos</a:t>
            </a:r>
          </a:p>
          <a:p>
            <a:pPr marL="0" indent="0">
              <a:buFont typeface="Arial" panose="020B0604020202020204" pitchFamily="34" charset="0"/>
              <a:buNone/>
            </a:pPr>
            <a:r>
              <a:rPr lang="en-US" sz="1400" dirty="0" smtClean="0">
                <a:solidFill>
                  <a:prstClr val="black"/>
                </a:solidFill>
                <a:latin typeface="Arial Black" panose="020B0A04020102020204" pitchFamily="34" charset="0"/>
                <a:cs typeface="Arial" panose="020B0604020202020204" pitchFamily="34" charset="0"/>
              </a:rPr>
              <a:t>-Citation format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prstClr val="black"/>
              </a:solidFill>
              <a:latin typeface="Arial Black" panose="020B0A040201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prstClr val="black"/>
                </a:solidFill>
                <a:latin typeface="Arial Black" panose="020B0A04020102020204" pitchFamily="34" charset="0"/>
                <a:cs typeface="Arial" panose="020B0604020202020204" pitchFamily="34" charset="0"/>
              </a:rPr>
              <a:t>Here’s a TRICK:</a:t>
            </a:r>
            <a:r>
              <a:rPr lang="en-US" sz="1200" baseline="0" dirty="0" smtClean="0">
                <a:solidFill>
                  <a:prstClr val="black"/>
                </a:solidFill>
                <a:latin typeface="Arial Black" panose="020B0A04020102020204" pitchFamily="34" charset="0"/>
                <a:cs typeface="Arial" panose="020B0604020202020204" pitchFamily="34" charset="0"/>
              </a:rPr>
              <a:t> Pay attention to teacher feedback! Going through your paper after you’ve turned it in and gotten it back is one of the best ways to learn about your own writing. Keep tr</a:t>
            </a:r>
            <a:r>
              <a:rPr lang="en-US" sz="1200" dirty="0" smtClean="0">
                <a:solidFill>
                  <a:prstClr val="black"/>
                </a:solidFill>
                <a:latin typeface="Arial Black" panose="020B0A04020102020204" pitchFamily="34" charset="0"/>
                <a:cs typeface="Arial" panose="020B0604020202020204" pitchFamily="34" charset="0"/>
              </a:rPr>
              <a:t>ack of what your teachers say, and learn to look for those things in future papers.</a:t>
            </a:r>
          </a:p>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Here are a few more tips for proofreading:</a:t>
            </a:r>
          </a:p>
          <a:p>
            <a:pPr marL="0" indent="0">
              <a:buFont typeface="Arial" panose="020B0604020202020204" pitchFamily="34" charset="0"/>
              <a:buNone/>
            </a:pPr>
            <a:r>
              <a:rPr lang="en-US" sz="1200" dirty="0" smtClean="0">
                <a:solidFill>
                  <a:prstClr val="black"/>
                </a:solidFill>
                <a:latin typeface="Arial Black" panose="020B0A04020102020204" pitchFamily="34" charset="0"/>
                <a:cs typeface="Arial" panose="020B0604020202020204" pitchFamily="34" charset="0"/>
              </a:rPr>
              <a:t>-Print out and read on paper</a:t>
            </a:r>
          </a:p>
          <a:p>
            <a:pPr marL="0" indent="0">
              <a:buFont typeface="Arial" panose="020B0604020202020204" pitchFamily="34" charset="0"/>
              <a:buNone/>
            </a:pPr>
            <a:r>
              <a:rPr lang="en-US" sz="1200" dirty="0" smtClean="0">
                <a:solidFill>
                  <a:prstClr val="black"/>
                </a:solidFill>
                <a:latin typeface="Arial Black" panose="020B0A04020102020204" pitchFamily="34" charset="0"/>
                <a:cs typeface="Arial" panose="020B0604020202020204" pitchFamily="34" charset="0"/>
              </a:rPr>
              <a:t>-Read slowly and carefully</a:t>
            </a:r>
          </a:p>
          <a:p>
            <a:pPr marL="0" indent="0">
              <a:buFont typeface="Arial" panose="020B0604020202020204" pitchFamily="34" charset="0"/>
              <a:buNone/>
            </a:pPr>
            <a:r>
              <a:rPr lang="en-US" sz="1200" dirty="0" smtClean="0">
                <a:solidFill>
                  <a:prstClr val="black"/>
                </a:solidFill>
                <a:latin typeface="Arial Black" panose="020B0A04020102020204" pitchFamily="34" charset="0"/>
                <a:cs typeface="Arial" panose="020B0604020202020204" pitchFamily="34" charset="0"/>
              </a:rPr>
              <a:t>-Read each word</a:t>
            </a:r>
          </a:p>
          <a:p>
            <a:pPr marL="0" indent="0">
              <a:buFont typeface="Arial" panose="020B0604020202020204" pitchFamily="34" charset="0"/>
              <a:buNone/>
            </a:pPr>
            <a:r>
              <a:rPr lang="en-US" sz="1200" dirty="0" smtClean="0">
                <a:solidFill>
                  <a:prstClr val="black"/>
                </a:solidFill>
                <a:latin typeface="Arial Black" panose="020B0A04020102020204" pitchFamily="34" charset="0"/>
                <a:cs typeface="Arial" panose="020B0604020202020204" pitchFamily="34" charset="0"/>
              </a:rPr>
              <a:t>-Use a pencil to follow along</a:t>
            </a:r>
          </a:p>
          <a:p>
            <a:pPr marL="0" indent="0">
              <a:buFont typeface="Arial" panose="020B0604020202020204" pitchFamily="34" charset="0"/>
              <a:buNone/>
            </a:pPr>
            <a:r>
              <a:rPr lang="en-US" sz="1200" dirty="0" smtClean="0">
                <a:solidFill>
                  <a:prstClr val="black"/>
                </a:solidFill>
                <a:latin typeface="Arial Black" panose="020B0A04020102020204" pitchFamily="34" charset="0"/>
                <a:cs typeface="Arial" panose="020B0604020202020204" pitchFamily="34" charset="0"/>
              </a:rPr>
              <a:t>-Change size of type</a:t>
            </a:r>
          </a:p>
          <a:p>
            <a:pPr marL="0" indent="0">
              <a:buFont typeface="Arial" panose="020B0604020202020204" pitchFamily="34" charset="0"/>
              <a:buNone/>
            </a:pPr>
            <a:r>
              <a:rPr lang="en-US" sz="1200" dirty="0" smtClean="0">
                <a:solidFill>
                  <a:prstClr val="black"/>
                </a:solidFill>
                <a:latin typeface="Arial Black" panose="020B0A04020102020204" pitchFamily="34" charset="0"/>
                <a:cs typeface="Arial" panose="020B0604020202020204" pitchFamily="34" charset="0"/>
              </a:rPr>
              <a:t>-Read out loud</a:t>
            </a:r>
          </a:p>
          <a:p>
            <a:pPr marL="0" indent="0">
              <a:buFont typeface="Arial" panose="020B0604020202020204" pitchFamily="34" charset="0"/>
              <a:buNone/>
            </a:pPr>
            <a:r>
              <a:rPr lang="en-US" sz="1200" dirty="0" smtClean="0">
                <a:solidFill>
                  <a:prstClr val="black"/>
                </a:solidFill>
                <a:latin typeface="Arial Black" panose="020B0A04020102020204" pitchFamily="34" charset="0"/>
                <a:cs typeface="Arial" panose="020B0604020202020204" pitchFamily="34" charset="0"/>
              </a:rPr>
              <a:t>-Take breaks</a:t>
            </a:r>
          </a:p>
          <a:p>
            <a:pPr marL="0" indent="0">
              <a:buFont typeface="Arial" panose="020B0604020202020204" pitchFamily="34" charset="0"/>
              <a:buNone/>
            </a:pPr>
            <a:r>
              <a:rPr lang="en-US" sz="1200" dirty="0" smtClean="0">
                <a:solidFill>
                  <a:prstClr val="black"/>
                </a:solidFill>
                <a:latin typeface="Arial Black" panose="020B0A04020102020204" pitchFamily="34" charset="0"/>
                <a:cs typeface="Arial" panose="020B0604020202020204" pitchFamily="34" charset="0"/>
              </a:rPr>
              <a:t>-Read isolated sentences</a:t>
            </a:r>
          </a:p>
          <a:p>
            <a:pPr marL="0" indent="0">
              <a:buFont typeface="Arial" panose="020B0604020202020204" pitchFamily="34" charset="0"/>
              <a:buNone/>
            </a:pPr>
            <a:r>
              <a:rPr lang="en-US" sz="1200" dirty="0" smtClean="0">
                <a:solidFill>
                  <a:prstClr val="black"/>
                </a:solidFill>
                <a:latin typeface="Arial Black" panose="020B0A04020102020204" pitchFamily="34" charset="0"/>
                <a:cs typeface="Arial" panose="020B0604020202020204" pitchFamily="34" charset="0"/>
              </a:rPr>
              <a:t>-Read your paper bottom to top</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And remember, tutors at the Writing Desk won’t proofread</a:t>
            </a:r>
            <a:r>
              <a:rPr lang="en-US" baseline="0" dirty="0" smtClean="0"/>
              <a:t> FOR you, but they can proofread WITH you!</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advice related</a:t>
            </a:r>
            <a:r>
              <a:rPr lang="en-US" baseline="0" dirty="0" smtClean="0"/>
              <a:t> to revising, editing and proofreading, check out these great websites!</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t>18</a:t>
            </a:fld>
            <a:endParaRPr lang="en-US"/>
          </a:p>
        </p:txBody>
      </p:sp>
    </p:spTree>
    <p:extLst>
      <p:ext uri="{BB962C8B-B14F-4D97-AF65-F5344CB8AC3E}">
        <p14:creationId xmlns:p14="http://schemas.microsoft.com/office/powerpoint/2010/main" val="759051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covers four aspects of the revision process,</a:t>
            </a:r>
            <a:r>
              <a:rPr lang="en-US" baseline="0" dirty="0" smtClean="0"/>
              <a:t> so these are the four big tips:</a:t>
            </a:r>
          </a:p>
          <a:p>
            <a:pPr marL="0" indent="0">
              <a:buFont typeface="+mj-lt"/>
              <a:buNone/>
            </a:pPr>
            <a:r>
              <a:rPr lang="en-US" sz="1200" dirty="0" smtClean="0">
                <a:solidFill>
                  <a:prstClr val="black"/>
                </a:solidFill>
                <a:latin typeface="Arial Black" panose="020B0A04020102020204" pitchFamily="34" charset="0"/>
                <a:cs typeface="Arial" panose="020B0604020202020204" pitchFamily="34" charset="0"/>
              </a:rPr>
              <a:t>-Leave time to revise!</a:t>
            </a:r>
          </a:p>
          <a:p>
            <a:pPr marL="0" indent="0">
              <a:buFont typeface="+mj-lt"/>
              <a:buNone/>
            </a:pPr>
            <a:r>
              <a:rPr lang="en-US" sz="1200" dirty="0" smtClean="0">
                <a:solidFill>
                  <a:prstClr val="black"/>
                </a:solidFill>
                <a:latin typeface="Arial Black" panose="020B0A04020102020204" pitchFamily="34" charset="0"/>
                <a:cs typeface="Arial" panose="020B0604020202020204" pitchFamily="34" charset="0"/>
              </a:rPr>
              <a:t>-Consult with “allies.”</a:t>
            </a:r>
          </a:p>
          <a:p>
            <a:pPr marL="0" indent="0">
              <a:buFont typeface="+mj-lt"/>
              <a:buNone/>
            </a:pPr>
            <a:r>
              <a:rPr lang="en-US" sz="1200" dirty="0" smtClean="0">
                <a:solidFill>
                  <a:prstClr val="black"/>
                </a:solidFill>
                <a:latin typeface="Arial Black" panose="020B0A04020102020204" pitchFamily="34" charset="0"/>
                <a:cs typeface="Arial" panose="020B0604020202020204" pitchFamily="34" charset="0"/>
              </a:rPr>
              <a:t>-Start global.</a:t>
            </a:r>
          </a:p>
          <a:p>
            <a:pPr marL="0" indent="0">
              <a:buFont typeface="+mj-lt"/>
              <a:buNone/>
            </a:pPr>
            <a:r>
              <a:rPr lang="en-US" sz="1200" dirty="0" smtClean="0">
                <a:solidFill>
                  <a:prstClr val="black"/>
                </a:solidFill>
                <a:latin typeface="Arial Black" panose="020B0A04020102020204" pitchFamily="34" charset="0"/>
                <a:cs typeface="Arial" panose="020B0604020202020204" pitchFamily="34" charset="0"/>
              </a:rPr>
              <a:t>-Focus the proofreading</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start with the first tip: leave time to revise.</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workshop called “Time Management for Writing,” we put a lot of emphasis on beginning the writing process by making a plan. The first step was to read the instructions carefully, get a good sense for the content and scope of the paper, and determine what it’s going to take to do this paper well.</a:t>
            </a:r>
          </a:p>
          <a:p>
            <a:endParaRPr lang="en-US" baseline="0" dirty="0" smtClean="0"/>
          </a:p>
          <a:p>
            <a:r>
              <a:rPr lang="en-US" baseline="0" dirty="0" smtClean="0"/>
              <a:t>We recommended that you frontload the work and that you schedule in time to work with your allies, who can help you revise.</a:t>
            </a:r>
          </a:p>
          <a:p>
            <a:endParaRPr lang="en-US" baseline="0"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here’s an example. </a:t>
            </a:r>
            <a:r>
              <a:rPr lang="en-US" baseline="0" dirty="0" smtClean="0"/>
              <a:t>Let’s say your professor hands out the instructions for a writing assignment on Monday and tells you it is due in one week.</a:t>
            </a:r>
          </a:p>
          <a:p>
            <a:endParaRPr lang="en-US" baseline="0" dirty="0" smtClean="0"/>
          </a:p>
          <a:p>
            <a:r>
              <a:rPr lang="en-US" baseline="0" dirty="0" smtClean="0"/>
              <a:t>Of course, you need to think through the process and give yourself time to read, take notes, brainstorm, outline, write, and print. But, you also need to give yourself time to get some feedback from a reader. And you need time to put your paper down and for a while and come back to it with fresh eyes. These two steps will help you see your paper from a new perspective, and that will help you know if it says what you want it to say.</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plan allows</a:t>
            </a:r>
            <a:r>
              <a:rPr lang="en-US" baseline="0" dirty="0" smtClean="0"/>
              <a:t> for revision.</a:t>
            </a:r>
          </a:p>
          <a:p>
            <a:endParaRPr lang="en-US" baseline="0" dirty="0" smtClean="0"/>
          </a:p>
          <a:p>
            <a:r>
              <a:rPr lang="en-US" baseline="0" dirty="0" smtClean="0"/>
              <a:t>First, although the paper is due on Monday, the first complete draft is finished on Thursday, which allows enough time to put the paper down, work on something else, and go back and take a fresh look at what you wrote. Do the ideas still make sense? Do you see now something that you left out? There is time to make changes.</a:t>
            </a:r>
          </a:p>
          <a:p>
            <a:endParaRPr lang="en-US" baseline="0" dirty="0" smtClean="0"/>
          </a:p>
          <a:p>
            <a:r>
              <a:rPr lang="en-US" baseline="0" dirty="0" smtClean="0"/>
              <a:t>Second, there are two Writing Desk appointments and two discussions with a classmate, and one meeting with the professor, which means five opportunities to talk about your ideas with someone else.</a:t>
            </a:r>
          </a:p>
          <a:p>
            <a:endParaRPr lang="en-US" baseline="0" dirty="0" smtClean="0"/>
          </a:p>
          <a:p>
            <a:r>
              <a:rPr lang="en-US" baseline="0" dirty="0" smtClean="0"/>
              <a:t>And this is the second big tip. Talk about your ideas!</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other workshops in this series, we talked extensively about consulting with your allies.</a:t>
            </a:r>
          </a:p>
          <a:p>
            <a:endParaRPr lang="en-US" baseline="0" dirty="0" smtClean="0"/>
          </a:p>
          <a:p>
            <a:r>
              <a:rPr lang="en-US" baseline="0" dirty="0" smtClean="0"/>
              <a:t>Your allies are your professor, your classmates, Writing Desk tutors, and writing partners. You can talk to all of these people about different pieces of the process. For example, after you have read the assignment instructions and started to gather ideas, talk to your professor to see if you are on the right track. Or, talk to a classmate to share ideas about the purpose of the assignment within the context of the course. Or, talk to a writing partner about your ideas and see whether you are expressing yourself in a way that </a:t>
            </a:r>
            <a:r>
              <a:rPr lang="en-US" baseline="0" dirty="0" smtClean="0"/>
              <a:t>your </a:t>
            </a:r>
            <a:r>
              <a:rPr lang="en-US" baseline="0" dirty="0" smtClean="0"/>
              <a:t>partner can understand. Let your </a:t>
            </a:r>
            <a:r>
              <a:rPr lang="en-US" baseline="0" dirty="0" smtClean="0"/>
              <a:t>partner’s </a:t>
            </a:r>
            <a:r>
              <a:rPr lang="en-US" baseline="0" dirty="0" smtClean="0"/>
              <a:t>questions show you what pieces aren’t clear. Or, talk to a writing tutor about different ways to organize your information.</a:t>
            </a:r>
          </a:p>
          <a:p>
            <a:endParaRPr lang="en-US" baseline="0" dirty="0" smtClean="0"/>
          </a:p>
          <a:p>
            <a:r>
              <a:rPr lang="en-US" baseline="0" dirty="0" smtClean="0"/>
              <a:t>During every interaction, think for yourself about your topic, your argument, your support. Is that really what you think? Is that really what you want to say?</a:t>
            </a:r>
          </a:p>
          <a:p>
            <a:endParaRPr lang="en-US" baseline="0" dirty="0" smtClean="0"/>
          </a:p>
          <a:p>
            <a:r>
              <a:rPr lang="en-US" baseline="0" dirty="0" smtClean="0"/>
              <a:t>Your papers are a reflection of you. You want them to represent you well, so THINK deeply throughout the whole process, and put that thought into your writing.</a:t>
            </a:r>
          </a:p>
          <a:p>
            <a:endParaRPr lang="en-US" baseline="0" dirty="0" smtClean="0"/>
          </a:p>
          <a:p>
            <a:r>
              <a:rPr lang="en-US" baseline="0" dirty="0" smtClean="0"/>
              <a:t> </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chart is a visual representation of the writing process.</a:t>
            </a:r>
          </a:p>
          <a:p>
            <a:endParaRPr lang="en-US" baseline="0" dirty="0" smtClean="0"/>
          </a:p>
          <a:p>
            <a:r>
              <a:rPr lang="en-US" baseline="0" dirty="0" smtClean="0"/>
              <a:t>There is an overall flow of left to right and top to bottom, but there is some back and forth as well. For example, after outlining, you might decide to make some big </a:t>
            </a:r>
            <a:r>
              <a:rPr lang="en-US" baseline="0" dirty="0" smtClean="0"/>
              <a:t>changes. Or, you </a:t>
            </a:r>
            <a:r>
              <a:rPr lang="en-US" baseline="0" dirty="0" smtClean="0"/>
              <a:t>might edit some sentences in the body of the paper before you ever write the introduction.</a:t>
            </a:r>
          </a:p>
          <a:p>
            <a:endParaRPr lang="en-US" baseline="0" dirty="0" smtClean="0"/>
          </a:p>
          <a:p>
            <a:r>
              <a:rPr lang="en-US" baseline="0" dirty="0" smtClean="0"/>
              <a:t>Notice, though, that the chart puts “making global revisions” before “editing sentences” and “proofreading.” This is good advice.</a:t>
            </a:r>
          </a:p>
          <a:p>
            <a:endParaRPr lang="en-US" baseline="0" dirty="0" smtClean="0"/>
          </a:p>
          <a:p>
            <a:r>
              <a:rPr lang="en-US" baseline="0" dirty="0" smtClean="0"/>
              <a:t>If you get hung up on the wording of your first sentence before you’ve made a plan for the whole paper, it might keep you from making good progress quickly.</a:t>
            </a:r>
          </a:p>
          <a:p>
            <a:endParaRPr lang="en-US" baseline="0" dirty="0" smtClean="0"/>
          </a:p>
          <a:p>
            <a:r>
              <a:rPr lang="en-US" baseline="0" dirty="0" smtClean="0"/>
              <a:t>So,…</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third big tip is to start global.</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1678202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134108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902830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2146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5583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2292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203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1483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8041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0549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16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748365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8844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9771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0993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1434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6909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52806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93429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71032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43310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5538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19127412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9086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00040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1410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92296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5024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58101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88423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49017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395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55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411125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5756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41015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8195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1714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01974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29467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73499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373017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92035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t>3/29/2016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t>‹#›</a:t>
            </a:fld>
            <a:endParaRPr lang="en-US"/>
          </a:p>
        </p:txBody>
      </p:sp>
    </p:spTree>
    <p:extLst>
      <p:ext uri="{BB962C8B-B14F-4D97-AF65-F5344CB8AC3E}">
        <p14:creationId xmlns:p14="http://schemas.microsoft.com/office/powerpoint/2010/main" val="36182290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801189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112059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3/29/2016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430669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hyperlink" Target="https://owl.english.purdue.edu/owl/resource/561/1/" TargetMode="External"/><Relationship Id="rId2" Type="http://schemas.openxmlformats.org/officeDocument/2006/relationships/notesSlide" Target="../notesSlides/notesSlide18.xml"/><Relationship Id="rId1" Type="http://schemas.openxmlformats.org/officeDocument/2006/relationships/slideLayout" Target="../slideLayouts/slideLayout29.xml"/><Relationship Id="rId5" Type="http://schemas.openxmlformats.org/officeDocument/2006/relationships/hyperlink" Target="http://writingcenter.unc.edu/handouts/revising-drafts/" TargetMode="External"/><Relationship Id="rId4" Type="http://schemas.openxmlformats.org/officeDocument/2006/relationships/hyperlink" Target="http://www.gbcnv.edu/documents/ASC/docs/00000057.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228600" y="1371600"/>
            <a:ext cx="7696200" cy="2743200"/>
          </a:xfrm>
        </p:spPr>
        <p:txBody>
          <a:bodyPr>
            <a:noAutofit/>
          </a:bodyPr>
          <a:lstStyle/>
          <a:p>
            <a:pPr marL="0" indent="0" algn="ctr">
              <a:buNone/>
            </a:pPr>
            <a:r>
              <a:rPr lang="en-US" sz="3200" dirty="0" smtClean="0">
                <a:latin typeface="Arial Black" panose="020B0A04020102020204" pitchFamily="34" charset="0"/>
              </a:rPr>
              <a:t>Writing Workshops</a:t>
            </a:r>
          </a:p>
          <a:p>
            <a:pPr marL="0" indent="0" algn="ctr">
              <a:buNone/>
            </a:pPr>
            <a:r>
              <a:rPr lang="en-US" sz="3200" dirty="0" smtClean="0">
                <a:latin typeface="Arial Black" panose="020B0A04020102020204" pitchFamily="34" charset="0"/>
              </a:rPr>
              <a:t>Spring 2016</a:t>
            </a:r>
          </a:p>
          <a:p>
            <a:pPr marL="0" indent="0" algn="ctr">
              <a:buNone/>
            </a:pPr>
            <a:endParaRPr lang="en-US" sz="3200" dirty="0" smtClean="0">
              <a:latin typeface="Arial Black" panose="020B0A04020102020204" pitchFamily="34" charset="0"/>
            </a:endParaRPr>
          </a:p>
          <a:p>
            <a:pPr marL="0" indent="0" algn="ctr">
              <a:buNone/>
            </a:pPr>
            <a:r>
              <a:rPr lang="en-US" sz="3200" dirty="0" smtClean="0">
                <a:latin typeface="Arial Black" panose="020B0A04020102020204" pitchFamily="34" charset="0"/>
              </a:rPr>
              <a:t>“Revision Tips and Tricks”</a:t>
            </a:r>
          </a:p>
        </p:txBody>
      </p:sp>
    </p:spTree>
    <p:extLst>
      <p:ext uri="{BB962C8B-B14F-4D97-AF65-F5344CB8AC3E}">
        <p14:creationId xmlns:p14="http://schemas.microsoft.com/office/powerpoint/2010/main" val="345601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Start global</a:t>
            </a:r>
            <a:endParaRPr lang="en-US" sz="3200" dirty="0" smtClean="0">
              <a:latin typeface="Arial Black" panose="020B0A04020102020204" pitchFamily="34" charset="0"/>
            </a:endParaRPr>
          </a:p>
        </p:txBody>
      </p:sp>
      <p:sp>
        <p:nvSpPr>
          <p:cNvPr id="4" name="TextBox 3"/>
          <p:cNvSpPr txBox="1"/>
          <p:nvPr/>
        </p:nvSpPr>
        <p:spPr>
          <a:xfrm>
            <a:off x="457200" y="1600200"/>
            <a:ext cx="8077200" cy="4093428"/>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Review the instructions</a:t>
            </a:r>
          </a:p>
          <a:p>
            <a:pPr marL="800100" lvl="1"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Does your paper do what it’s supposed to do</a:t>
            </a:r>
            <a:r>
              <a:rPr lang="en-US" sz="2800" dirty="0" smtClean="0">
                <a:solidFill>
                  <a:prstClr val="black"/>
                </a:solidFill>
                <a:latin typeface="Arial Black" panose="020B0A04020102020204" pitchFamily="34" charset="0"/>
                <a:cs typeface="Arial" panose="020B0604020202020204" pitchFamily="34" charset="0"/>
              </a:rPr>
              <a:t>?</a:t>
            </a:r>
          </a:p>
          <a:p>
            <a:pPr lvl="1"/>
            <a:r>
              <a:rPr lang="en-US" sz="2800" dirty="0" smtClean="0">
                <a:solidFill>
                  <a:prstClr val="black"/>
                </a:solidFill>
                <a:latin typeface="Arial Black" panose="020B0A04020102020204" pitchFamily="34" charset="0"/>
                <a:cs typeface="Arial" panose="020B0604020202020204" pitchFamily="34" charset="0"/>
              </a:rPr>
              <a:t>TIP: Grade your own paper.</a:t>
            </a:r>
            <a:endParaRPr lang="en-US" sz="2800" dirty="0" smtClean="0">
              <a:solidFill>
                <a:prstClr val="black"/>
              </a:solidFill>
              <a:latin typeface="Arial Black" panose="020B0A04020102020204" pitchFamily="34" charset="0"/>
              <a:cs typeface="Arial" panose="020B0604020202020204" pitchFamily="34" charset="0"/>
            </a:endParaRPr>
          </a:p>
          <a:p>
            <a:pPr marL="800100" lvl="1" indent="-342900">
              <a:buFont typeface="Arial" panose="020B0604020202020204" pitchFamily="34" charset="0"/>
              <a:buChar char="•"/>
            </a:pPr>
            <a:endParaRPr lang="en-US" sz="28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Imagine your reader</a:t>
            </a:r>
          </a:p>
          <a:p>
            <a:pPr marL="800100" lvl="1"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Is your argument easy to follow?</a:t>
            </a:r>
          </a:p>
          <a:p>
            <a:pPr marL="800100" lvl="1"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Will your points be clear</a:t>
            </a:r>
            <a:r>
              <a:rPr lang="en-US" sz="2800" dirty="0" smtClean="0">
                <a:solidFill>
                  <a:prstClr val="black"/>
                </a:solidFill>
                <a:latin typeface="Arial Black" panose="020B0A04020102020204" pitchFamily="34" charset="0"/>
                <a:cs typeface="Arial" panose="020B0604020202020204" pitchFamily="34" charset="0"/>
              </a:rPr>
              <a:t>?</a:t>
            </a:r>
          </a:p>
          <a:p>
            <a:pPr lvl="1"/>
            <a:r>
              <a:rPr lang="en-US" sz="2800" dirty="0" smtClean="0">
                <a:solidFill>
                  <a:prstClr val="black"/>
                </a:solidFill>
                <a:latin typeface="Arial Black" panose="020B0A04020102020204" pitchFamily="34" charset="0"/>
                <a:cs typeface="Arial" panose="020B0604020202020204" pitchFamily="34" charset="0"/>
              </a:rPr>
              <a:t>TIP: </a:t>
            </a:r>
            <a:r>
              <a:rPr lang="en-US" sz="2800" i="1" dirty="0" smtClean="0">
                <a:solidFill>
                  <a:prstClr val="black"/>
                </a:solidFill>
                <a:latin typeface="Arial Black" panose="020B0A04020102020204" pitchFamily="34" charset="0"/>
                <a:cs typeface="Arial" panose="020B0604020202020204" pitchFamily="34" charset="0"/>
              </a:rPr>
              <a:t>Listen</a:t>
            </a:r>
            <a:r>
              <a:rPr lang="en-US" sz="2800" dirty="0" smtClean="0">
                <a:solidFill>
                  <a:prstClr val="black"/>
                </a:solidFill>
                <a:latin typeface="Arial Black" panose="020B0A04020102020204" pitchFamily="34" charset="0"/>
                <a:cs typeface="Arial" panose="020B0604020202020204" pitchFamily="34" charset="0"/>
              </a:rPr>
              <a:t> to your own paper.</a:t>
            </a:r>
            <a:endParaRPr lang="en-US" sz="2800" dirty="0" smtClean="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29353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Start global</a:t>
            </a:r>
            <a:endParaRPr lang="en-US" sz="3200" dirty="0" smtClean="0">
              <a:latin typeface="Arial Black" panose="020B0A04020102020204" pitchFamily="34" charset="0"/>
            </a:endParaRPr>
          </a:p>
        </p:txBody>
      </p:sp>
      <p:sp>
        <p:nvSpPr>
          <p:cNvPr id="4" name="TextBox 3"/>
          <p:cNvSpPr txBox="1"/>
          <p:nvPr/>
        </p:nvSpPr>
        <p:spPr>
          <a:xfrm>
            <a:off x="457200" y="1600200"/>
            <a:ext cx="8001000" cy="4524315"/>
          </a:xfrm>
          <a:prstGeom prst="rect">
            <a:avLst/>
          </a:prstGeom>
          <a:noFill/>
        </p:spPr>
        <p:txBody>
          <a:bodyPr wrap="square" rtlCol="0">
            <a:spAutoFit/>
          </a:bodyPr>
          <a:lstStyle/>
          <a:p>
            <a:pPr marL="342900" lvl="2"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Reconsider the content</a:t>
            </a:r>
          </a:p>
          <a:p>
            <a:pPr marL="800100" lvl="3"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Are </a:t>
            </a:r>
            <a:r>
              <a:rPr lang="en-US" sz="2800" dirty="0" smtClean="0">
                <a:solidFill>
                  <a:prstClr val="black"/>
                </a:solidFill>
                <a:latin typeface="Arial Black" panose="020B0A04020102020204" pitchFamily="34" charset="0"/>
                <a:cs typeface="Arial" panose="020B0604020202020204" pitchFamily="34" charset="0"/>
              </a:rPr>
              <a:t>your ideas developed?</a:t>
            </a:r>
          </a:p>
          <a:p>
            <a:pPr marL="800100" lvl="3"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Are they reasonable</a:t>
            </a:r>
            <a:r>
              <a:rPr lang="en-US" sz="2800" dirty="0" smtClean="0">
                <a:solidFill>
                  <a:prstClr val="black"/>
                </a:solidFill>
                <a:latin typeface="Arial Black" panose="020B0A04020102020204" pitchFamily="34" charset="0"/>
                <a:cs typeface="Arial" panose="020B0604020202020204" pitchFamily="34" charset="0"/>
              </a:rPr>
              <a:t>?</a:t>
            </a:r>
          </a:p>
          <a:p>
            <a:pPr marL="457200" lvl="3"/>
            <a:r>
              <a:rPr lang="en-US" sz="2800" dirty="0" smtClean="0">
                <a:solidFill>
                  <a:prstClr val="black"/>
                </a:solidFill>
                <a:latin typeface="Arial Black" panose="020B0A04020102020204" pitchFamily="34" charset="0"/>
                <a:cs typeface="Arial" panose="020B0604020202020204" pitchFamily="34" charset="0"/>
              </a:rPr>
              <a:t>TIP: Find an interrogator.</a:t>
            </a:r>
            <a:endParaRPr lang="en-US" sz="2800" dirty="0" smtClean="0">
              <a:solidFill>
                <a:prstClr val="black"/>
              </a:solidFill>
              <a:latin typeface="Arial Black" panose="020B0A04020102020204" pitchFamily="34" charset="0"/>
              <a:cs typeface="Arial" panose="020B0604020202020204" pitchFamily="34" charset="0"/>
            </a:endParaRPr>
          </a:p>
          <a:p>
            <a:pPr marL="800100" lvl="3" indent="-342900">
              <a:buFont typeface="Arial" panose="020B0604020202020204" pitchFamily="34" charset="0"/>
              <a:buChar char="•"/>
            </a:pPr>
            <a:endParaRPr lang="en-US" sz="2000" dirty="0" smtClean="0">
              <a:solidFill>
                <a:prstClr val="black"/>
              </a:solidFill>
              <a:latin typeface="Arial Black" panose="020B0A04020102020204" pitchFamily="34" charset="0"/>
              <a:cs typeface="Arial" panose="020B0604020202020204" pitchFamily="34" charset="0"/>
            </a:endParaRPr>
          </a:p>
          <a:p>
            <a:pPr marL="342900" lvl="1" indent="-342900">
              <a:buFont typeface="Arial" panose="020B0604020202020204" pitchFamily="34" charset="0"/>
              <a:buChar char="•"/>
            </a:pPr>
            <a:r>
              <a:rPr lang="en-US" sz="3200" dirty="0">
                <a:solidFill>
                  <a:prstClr val="black"/>
                </a:solidFill>
                <a:latin typeface="Arial Black" panose="020B0A04020102020204" pitchFamily="34" charset="0"/>
                <a:cs typeface="Arial" panose="020B0604020202020204" pitchFamily="34" charset="0"/>
              </a:rPr>
              <a:t>Look at the discourse structure</a:t>
            </a:r>
          </a:p>
          <a:p>
            <a:pPr marL="800100" lvl="2" indent="-342900">
              <a:buFont typeface="Arial" panose="020B0604020202020204" pitchFamily="34" charset="0"/>
              <a:buChar char="•"/>
            </a:pPr>
            <a:r>
              <a:rPr lang="en-US" sz="2800" dirty="0">
                <a:solidFill>
                  <a:prstClr val="black"/>
                </a:solidFill>
                <a:latin typeface="Arial Black" panose="020B0A04020102020204" pitchFamily="34" charset="0"/>
                <a:cs typeface="Arial" panose="020B0604020202020204" pitchFamily="34" charset="0"/>
              </a:rPr>
              <a:t>Do the necessary elements appear?</a:t>
            </a:r>
          </a:p>
          <a:p>
            <a:pPr marL="800100" lvl="2" indent="-342900">
              <a:buFont typeface="Arial" panose="020B0604020202020204" pitchFamily="34" charset="0"/>
              <a:buChar char="•"/>
            </a:pPr>
            <a:r>
              <a:rPr lang="en-US" sz="2800" dirty="0">
                <a:solidFill>
                  <a:prstClr val="black"/>
                </a:solidFill>
                <a:latin typeface="Arial Black" panose="020B0A04020102020204" pitchFamily="34" charset="0"/>
                <a:cs typeface="Arial" panose="020B0604020202020204" pitchFamily="34" charset="0"/>
              </a:rPr>
              <a:t>Are they in the right place?</a:t>
            </a:r>
          </a:p>
          <a:p>
            <a:pPr marL="800100" lvl="2" indent="-342900">
              <a:buFont typeface="Arial" panose="020B0604020202020204" pitchFamily="34" charset="0"/>
              <a:buChar char="•"/>
            </a:pPr>
            <a:r>
              <a:rPr lang="en-US" sz="2800" dirty="0">
                <a:solidFill>
                  <a:prstClr val="black"/>
                </a:solidFill>
                <a:latin typeface="Arial Black" panose="020B0A04020102020204" pitchFamily="34" charset="0"/>
                <a:cs typeface="Arial" panose="020B0604020202020204" pitchFamily="34" charset="0"/>
              </a:rPr>
              <a:t>Do they take the correct shape</a:t>
            </a:r>
            <a:r>
              <a:rPr lang="en-US" sz="2800" dirty="0" smtClean="0">
                <a:solidFill>
                  <a:prstClr val="black"/>
                </a:solidFill>
                <a:latin typeface="Arial Black" panose="020B0A04020102020204" pitchFamily="34" charset="0"/>
                <a:cs typeface="Arial" panose="020B0604020202020204" pitchFamily="34" charset="0"/>
              </a:rPr>
              <a:t>?</a:t>
            </a:r>
          </a:p>
          <a:p>
            <a:pPr marL="457200" lvl="2"/>
            <a:r>
              <a:rPr lang="en-US" sz="2800" dirty="0" smtClean="0">
                <a:solidFill>
                  <a:prstClr val="black"/>
                </a:solidFill>
                <a:latin typeface="Arial Black" panose="020B0A04020102020204" pitchFamily="34" charset="0"/>
                <a:cs typeface="Arial" panose="020B0604020202020204" pitchFamily="34" charset="0"/>
              </a:rPr>
              <a:t>TIP: Make a checklist.</a:t>
            </a:r>
            <a:endParaRPr lang="en-US" sz="28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56473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3505200" cy="1219200"/>
          </a:xfrm>
        </p:spPr>
        <p:txBody>
          <a:bodyPr>
            <a:noAutofit/>
          </a:bodyPr>
          <a:lstStyle/>
          <a:p>
            <a:pPr marL="0" indent="0">
              <a:buNone/>
            </a:pPr>
            <a:r>
              <a:rPr lang="en-US" dirty="0" smtClean="0">
                <a:latin typeface="Arial Black" panose="020B0A04020102020204" pitchFamily="34" charset="0"/>
              </a:rPr>
              <a:t>Use a checklist:</a:t>
            </a:r>
          </a:p>
          <a:p>
            <a:pPr marL="0" indent="0">
              <a:buNone/>
            </a:pPr>
            <a:endParaRPr lang="en-US" sz="3200" dirty="0" smtClean="0">
              <a:latin typeface="Arial Black" panose="020B0A04020102020204" pitchFamily="34" charset="0"/>
            </a:endParaRPr>
          </a:p>
        </p:txBody>
      </p:sp>
      <p:sp>
        <p:nvSpPr>
          <p:cNvPr id="5" name="TextBox 4"/>
          <p:cNvSpPr txBox="1"/>
          <p:nvPr/>
        </p:nvSpPr>
        <p:spPr>
          <a:xfrm>
            <a:off x="3962400" y="5638800"/>
            <a:ext cx="4114800" cy="461665"/>
          </a:xfrm>
          <a:prstGeom prst="rect">
            <a:avLst/>
          </a:prstGeom>
          <a:noFill/>
        </p:spPr>
        <p:txBody>
          <a:bodyPr wrap="square" rtlCol="0">
            <a:spAutoFit/>
          </a:bodyPr>
          <a:lstStyle/>
          <a:p>
            <a:pPr marL="228600" indent="-228600"/>
            <a:r>
              <a:rPr lang="en-US" sz="1200" dirty="0" smtClean="0"/>
              <a:t>Hacker, Diana. “Checklist for </a:t>
            </a:r>
            <a:r>
              <a:rPr lang="en-US" sz="1200" dirty="0"/>
              <a:t>g</a:t>
            </a:r>
            <a:r>
              <a:rPr lang="en-US" sz="1200" dirty="0" smtClean="0"/>
              <a:t>lobal revision (for reviewers).” </a:t>
            </a:r>
            <a:r>
              <a:rPr lang="en-US" sz="1200" i="1" dirty="0" smtClean="0"/>
              <a:t>Writer’s Help. </a:t>
            </a:r>
            <a:r>
              <a:rPr lang="en-US" sz="1200" dirty="0" smtClean="0"/>
              <a:t>Bedford/St. Martins, 2011. Web. 2 Mar. 2016.</a:t>
            </a:r>
            <a:endParaRPr lang="en-US" sz="1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1761" y="838199"/>
            <a:ext cx="4709240" cy="4800601"/>
          </a:xfrm>
          <a:prstGeom prst="rect">
            <a:avLst/>
          </a:prstGeom>
        </p:spPr>
      </p:pic>
      <p:sp>
        <p:nvSpPr>
          <p:cNvPr id="6" name="TextBox 5"/>
          <p:cNvSpPr txBox="1"/>
          <p:nvPr/>
        </p:nvSpPr>
        <p:spPr>
          <a:xfrm>
            <a:off x="2971800" y="1021834"/>
            <a:ext cx="319961" cy="369332"/>
          </a:xfrm>
          <a:prstGeom prst="rect">
            <a:avLst/>
          </a:prstGeom>
          <a:solidFill>
            <a:schemeClr val="bg1"/>
          </a:solidFill>
          <a:ln>
            <a:solidFill>
              <a:schemeClr val="tx1"/>
            </a:solidFill>
          </a:ln>
        </p:spPr>
        <p:txBody>
          <a:bodyPr wrap="square" rtlCol="0">
            <a:spAutoFit/>
          </a:bodyPr>
          <a:lstStyle/>
          <a:p>
            <a:r>
              <a:rPr lang="en-US" dirty="0" smtClean="0">
                <a:solidFill>
                  <a:srgbClr val="FF0000"/>
                </a:solidFill>
                <a:sym typeface="Wingdings"/>
              </a:rPr>
              <a:t></a:t>
            </a:r>
            <a:endParaRPr lang="en-US" dirty="0">
              <a:solidFill>
                <a:srgbClr val="FF0000"/>
              </a:solidFill>
            </a:endParaRPr>
          </a:p>
        </p:txBody>
      </p:sp>
      <p:sp>
        <p:nvSpPr>
          <p:cNvPr id="7" name="TextBox 6"/>
          <p:cNvSpPr txBox="1"/>
          <p:nvPr/>
        </p:nvSpPr>
        <p:spPr>
          <a:xfrm>
            <a:off x="2964218" y="1905000"/>
            <a:ext cx="319961" cy="369332"/>
          </a:xfrm>
          <a:prstGeom prst="rect">
            <a:avLst/>
          </a:prstGeom>
          <a:solidFill>
            <a:schemeClr val="bg1"/>
          </a:solidFill>
          <a:ln>
            <a:solidFill>
              <a:schemeClr val="tx1"/>
            </a:solidFill>
          </a:ln>
        </p:spPr>
        <p:txBody>
          <a:bodyPr wrap="square" rtlCol="0">
            <a:spAutoFit/>
          </a:bodyPr>
          <a:lstStyle/>
          <a:p>
            <a:r>
              <a:rPr lang="en-US" dirty="0" smtClean="0">
                <a:solidFill>
                  <a:srgbClr val="FF0000"/>
                </a:solidFill>
                <a:sym typeface="Wingdings"/>
              </a:rPr>
              <a:t></a:t>
            </a:r>
            <a:endParaRPr lang="en-US" dirty="0">
              <a:solidFill>
                <a:srgbClr val="FF0000"/>
              </a:solidFill>
            </a:endParaRPr>
          </a:p>
        </p:txBody>
      </p:sp>
      <p:sp>
        <p:nvSpPr>
          <p:cNvPr id="8" name="TextBox 7"/>
          <p:cNvSpPr txBox="1"/>
          <p:nvPr/>
        </p:nvSpPr>
        <p:spPr>
          <a:xfrm>
            <a:off x="2971800" y="2875001"/>
            <a:ext cx="319961" cy="369332"/>
          </a:xfrm>
          <a:prstGeom prst="rect">
            <a:avLst/>
          </a:prstGeom>
          <a:solidFill>
            <a:schemeClr val="bg1"/>
          </a:solidFill>
          <a:ln>
            <a:solidFill>
              <a:schemeClr val="tx1"/>
            </a:solidFill>
          </a:ln>
        </p:spPr>
        <p:txBody>
          <a:bodyPr wrap="square" rtlCol="0">
            <a:spAutoFit/>
          </a:bodyPr>
          <a:lstStyle/>
          <a:p>
            <a:r>
              <a:rPr lang="en-US" dirty="0" smtClean="0">
                <a:solidFill>
                  <a:srgbClr val="FF0000"/>
                </a:solidFill>
                <a:sym typeface="Wingdings"/>
              </a:rPr>
              <a:t></a:t>
            </a:r>
            <a:endParaRPr lang="en-US" dirty="0">
              <a:solidFill>
                <a:srgbClr val="FF0000"/>
              </a:solidFill>
            </a:endParaRPr>
          </a:p>
        </p:txBody>
      </p:sp>
      <p:sp>
        <p:nvSpPr>
          <p:cNvPr id="9" name="TextBox 8"/>
          <p:cNvSpPr txBox="1"/>
          <p:nvPr/>
        </p:nvSpPr>
        <p:spPr>
          <a:xfrm>
            <a:off x="2971800" y="3733800"/>
            <a:ext cx="319961" cy="369332"/>
          </a:xfrm>
          <a:prstGeom prst="rect">
            <a:avLst/>
          </a:prstGeom>
          <a:solidFill>
            <a:schemeClr val="bg1"/>
          </a:solidFill>
          <a:ln>
            <a:solidFill>
              <a:schemeClr val="tx1"/>
            </a:solidFill>
          </a:ln>
        </p:spPr>
        <p:txBody>
          <a:bodyPr wrap="square" rtlCol="0">
            <a:spAutoFit/>
          </a:bodyPr>
          <a:lstStyle/>
          <a:p>
            <a:r>
              <a:rPr lang="en-US" dirty="0" smtClean="0">
                <a:solidFill>
                  <a:srgbClr val="FF0000"/>
                </a:solidFill>
                <a:sym typeface="Wingdings"/>
              </a:rPr>
              <a:t></a:t>
            </a:r>
            <a:endParaRPr lang="en-US" dirty="0">
              <a:solidFill>
                <a:srgbClr val="FF0000"/>
              </a:solidFill>
            </a:endParaRPr>
          </a:p>
        </p:txBody>
      </p:sp>
      <p:sp>
        <p:nvSpPr>
          <p:cNvPr id="10" name="TextBox 9"/>
          <p:cNvSpPr txBox="1"/>
          <p:nvPr/>
        </p:nvSpPr>
        <p:spPr>
          <a:xfrm>
            <a:off x="2971800" y="4724400"/>
            <a:ext cx="319961" cy="369332"/>
          </a:xfrm>
          <a:prstGeom prst="rect">
            <a:avLst/>
          </a:prstGeom>
          <a:solidFill>
            <a:schemeClr val="bg1"/>
          </a:solidFill>
          <a:ln>
            <a:solidFill>
              <a:schemeClr val="tx1"/>
            </a:solidFill>
          </a:ln>
        </p:spPr>
        <p:txBody>
          <a:bodyPr wrap="square" rtlCol="0">
            <a:spAutoFit/>
          </a:bodyPr>
          <a:lstStyle/>
          <a:p>
            <a:r>
              <a:rPr lang="en-US" dirty="0" smtClean="0">
                <a:solidFill>
                  <a:srgbClr val="FF0000"/>
                </a:solidFill>
                <a:sym typeface="Wingdings"/>
              </a:rPr>
              <a:t></a:t>
            </a:r>
            <a:endParaRPr lang="en-US" dirty="0">
              <a:solidFill>
                <a:srgbClr val="FF0000"/>
              </a:solidFill>
            </a:endParaRPr>
          </a:p>
        </p:txBody>
      </p:sp>
    </p:spTree>
    <p:extLst>
      <p:ext uri="{BB962C8B-B14F-4D97-AF65-F5344CB8AC3E}">
        <p14:creationId xmlns:p14="http://schemas.microsoft.com/office/powerpoint/2010/main" val="280624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3276600" cy="1066800"/>
          </a:xfrm>
        </p:spPr>
        <p:txBody>
          <a:bodyPr>
            <a:noAutofit/>
          </a:bodyPr>
          <a:lstStyle/>
          <a:p>
            <a:pPr marL="0" indent="0">
              <a:buNone/>
            </a:pPr>
            <a:r>
              <a:rPr lang="en-US" dirty="0" smtClean="0">
                <a:latin typeface="Arial Black" panose="020B0A04020102020204" pitchFamily="34" charset="0"/>
              </a:rPr>
              <a:t>Global revisions:</a:t>
            </a:r>
            <a:endParaRPr lang="en-US" sz="3200" dirty="0" smtClean="0">
              <a:latin typeface="Arial Black" panose="020B0A040201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596900"/>
            <a:ext cx="3651240" cy="5029200"/>
          </a:xfrm>
          <a:prstGeom prst="rect">
            <a:avLst/>
          </a:prstGeom>
        </p:spPr>
      </p:pic>
      <p:sp>
        <p:nvSpPr>
          <p:cNvPr id="5" name="TextBox 4"/>
          <p:cNvSpPr txBox="1"/>
          <p:nvPr/>
        </p:nvSpPr>
        <p:spPr>
          <a:xfrm>
            <a:off x="4114800" y="5626100"/>
            <a:ext cx="3733800" cy="461665"/>
          </a:xfrm>
          <a:prstGeom prst="rect">
            <a:avLst/>
          </a:prstGeom>
          <a:noFill/>
        </p:spPr>
        <p:txBody>
          <a:bodyPr wrap="square" rtlCol="0">
            <a:spAutoFit/>
          </a:bodyPr>
          <a:lstStyle/>
          <a:p>
            <a:pPr marL="228600" indent="-228600"/>
            <a:r>
              <a:rPr lang="en-US" sz="1200" dirty="0" smtClean="0"/>
              <a:t>Hacker, Diana. “Example of Global Revision.” </a:t>
            </a:r>
            <a:r>
              <a:rPr lang="en-US" sz="1200" i="1" dirty="0" smtClean="0"/>
              <a:t>Writer’s Help. </a:t>
            </a:r>
            <a:r>
              <a:rPr lang="en-US" sz="1200" dirty="0" smtClean="0"/>
              <a:t>Bedford/St. Martins, 2011. Web. 2 Mar. 2016.</a:t>
            </a:r>
            <a:endParaRPr lang="en-US" sz="1200" dirty="0"/>
          </a:p>
        </p:txBody>
      </p:sp>
    </p:spTree>
    <p:extLst>
      <p:ext uri="{BB962C8B-B14F-4D97-AF65-F5344CB8AC3E}">
        <p14:creationId xmlns:p14="http://schemas.microsoft.com/office/powerpoint/2010/main" val="319616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3505200" cy="1219200"/>
          </a:xfrm>
        </p:spPr>
        <p:txBody>
          <a:bodyPr>
            <a:noAutofit/>
          </a:bodyPr>
          <a:lstStyle/>
          <a:p>
            <a:pPr marL="0" indent="0">
              <a:buNone/>
            </a:pPr>
            <a:r>
              <a:rPr lang="en-US" dirty="0" smtClean="0">
                <a:latin typeface="Arial Black" panose="020B0A04020102020204" pitchFamily="34" charset="0"/>
              </a:rPr>
              <a:t>Focused proofreading:</a:t>
            </a:r>
          </a:p>
          <a:p>
            <a:pPr marL="0" indent="0">
              <a:buNone/>
            </a:pPr>
            <a:endParaRPr lang="en-US" sz="3200" dirty="0" smtClean="0">
              <a:latin typeface="Arial Black" panose="020B0A04020102020204" pitchFamily="34" charset="0"/>
            </a:endParaRPr>
          </a:p>
        </p:txBody>
      </p:sp>
      <p:sp>
        <p:nvSpPr>
          <p:cNvPr id="5" name="TextBox 4"/>
          <p:cNvSpPr txBox="1"/>
          <p:nvPr/>
        </p:nvSpPr>
        <p:spPr>
          <a:xfrm>
            <a:off x="3962400" y="5751345"/>
            <a:ext cx="4038600" cy="461665"/>
          </a:xfrm>
          <a:prstGeom prst="rect">
            <a:avLst/>
          </a:prstGeom>
          <a:noFill/>
        </p:spPr>
        <p:txBody>
          <a:bodyPr wrap="square" rtlCol="0">
            <a:spAutoFit/>
          </a:bodyPr>
          <a:lstStyle/>
          <a:p>
            <a:pPr marL="228600" indent="-228600"/>
            <a:r>
              <a:rPr lang="en-US" sz="1200" dirty="0" smtClean="0"/>
              <a:t>Hacker, Diana. “Example of Sentence-level Revisions.” </a:t>
            </a:r>
            <a:r>
              <a:rPr lang="en-US" sz="1200" i="1" dirty="0" smtClean="0"/>
              <a:t>Writer’s Help. </a:t>
            </a:r>
            <a:r>
              <a:rPr lang="en-US" sz="1200" dirty="0" smtClean="0"/>
              <a:t>Bedford/St. Martins, 2011. Web. 2 Mar. 2016.</a:t>
            </a:r>
            <a:endParaRPr lang="en-US" sz="1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2400" y="377561"/>
            <a:ext cx="3733800" cy="5373784"/>
          </a:xfrm>
          <a:prstGeom prst="rect">
            <a:avLst/>
          </a:prstGeom>
        </p:spPr>
      </p:pic>
    </p:spTree>
    <p:extLst>
      <p:ext uri="{BB962C8B-B14F-4D97-AF65-F5344CB8AC3E}">
        <p14:creationId xmlns:p14="http://schemas.microsoft.com/office/powerpoint/2010/main" val="1127166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Four </a:t>
            </a:r>
            <a:r>
              <a:rPr lang="en-US" dirty="0" smtClean="0">
                <a:latin typeface="Arial Black" panose="020B0A04020102020204" pitchFamily="34" charset="0"/>
              </a:rPr>
              <a:t>tips for the revision process</a:t>
            </a:r>
            <a:r>
              <a:rPr lang="en-US" sz="3200" dirty="0" smtClean="0">
                <a:latin typeface="Arial Black" panose="020B0A04020102020204" pitchFamily="34" charset="0"/>
              </a:rPr>
              <a:t>:</a:t>
            </a:r>
          </a:p>
        </p:txBody>
      </p:sp>
      <p:sp>
        <p:nvSpPr>
          <p:cNvPr id="2" name="TextBox 1"/>
          <p:cNvSpPr txBox="1"/>
          <p:nvPr/>
        </p:nvSpPr>
        <p:spPr>
          <a:xfrm>
            <a:off x="457200" y="1600200"/>
            <a:ext cx="7378700" cy="4524315"/>
          </a:xfrm>
          <a:prstGeom prst="rect">
            <a:avLst/>
          </a:prstGeom>
          <a:noFill/>
        </p:spPr>
        <p:txBody>
          <a:bodyPr wrap="square" rtlCol="0">
            <a:spAutoFit/>
          </a:bodyPr>
          <a:lstStyle/>
          <a:p>
            <a:pPr marL="514350" indent="-514350">
              <a:buFont typeface="+mj-lt"/>
              <a:buAutoNum type="arabicPeriod"/>
            </a:pPr>
            <a:r>
              <a:rPr lang="en-US" sz="3200" dirty="0" smtClean="0">
                <a:solidFill>
                  <a:schemeClr val="bg1">
                    <a:lumMod val="50000"/>
                  </a:schemeClr>
                </a:solidFill>
                <a:latin typeface="Arial Black" panose="020B0A04020102020204" pitchFamily="34" charset="0"/>
                <a:cs typeface="Arial" panose="020B0604020202020204" pitchFamily="34" charset="0"/>
              </a:rPr>
              <a:t>Leave time to revise!</a:t>
            </a:r>
          </a:p>
          <a:p>
            <a:pPr marL="514350" indent="-514350">
              <a:buFont typeface="+mj-lt"/>
              <a:buAutoNum type="arabicPeriod"/>
            </a:pPr>
            <a:endParaRPr lang="en-US" sz="3200" dirty="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a:solidFill>
                  <a:schemeClr val="bg1">
                    <a:lumMod val="50000"/>
                  </a:schemeClr>
                </a:solidFill>
                <a:latin typeface="Arial Black" panose="020B0A04020102020204" pitchFamily="34" charset="0"/>
                <a:cs typeface="Arial" panose="020B0604020202020204" pitchFamily="34" charset="0"/>
              </a:rPr>
              <a:t>Consult with “allies.”</a:t>
            </a:r>
          </a:p>
          <a:p>
            <a:pPr marL="514350" indent="-514350">
              <a:buFont typeface="+mj-lt"/>
              <a:buAutoNum type="arabicPeriod"/>
            </a:pPr>
            <a:endParaRPr lang="en-US" sz="3200" dirty="0" smtClean="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schemeClr val="bg1">
                    <a:lumMod val="50000"/>
                  </a:schemeClr>
                </a:solidFill>
                <a:latin typeface="Arial Black" panose="020B0A04020102020204" pitchFamily="34" charset="0"/>
                <a:cs typeface="Arial" panose="020B0604020202020204" pitchFamily="34" charset="0"/>
              </a:rPr>
              <a:t>Start global.</a:t>
            </a:r>
          </a:p>
          <a:p>
            <a:pPr marL="514350" indent="-514350">
              <a:buFont typeface="+mj-lt"/>
              <a:buAutoNum type="arabicPeriod"/>
            </a:pPr>
            <a:endParaRPr lang="en-US" sz="3200" dirty="0" smtClean="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latin typeface="Arial Black" panose="020B0A04020102020204" pitchFamily="34" charset="0"/>
                <a:cs typeface="Arial" panose="020B0604020202020204" pitchFamily="34" charset="0"/>
              </a:rPr>
              <a:t>Focus the proofreading</a:t>
            </a:r>
            <a:r>
              <a:rPr lang="en-US" sz="3200" b="1" dirty="0" smtClean="0">
                <a:latin typeface="Arial Black" panose="020B0A04020102020204" pitchFamily="34" charset="0"/>
                <a:cs typeface="Arial" panose="020B0604020202020204" pitchFamily="34" charset="0"/>
              </a:rPr>
              <a:t>.</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022438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Focus the proofreading:</a:t>
            </a:r>
          </a:p>
        </p:txBody>
      </p:sp>
      <p:sp>
        <p:nvSpPr>
          <p:cNvPr id="4" name="TextBox 3"/>
          <p:cNvSpPr txBox="1"/>
          <p:nvPr/>
        </p:nvSpPr>
        <p:spPr>
          <a:xfrm>
            <a:off x="457200" y="1600200"/>
            <a:ext cx="8153400" cy="4832092"/>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Sentence structure</a:t>
            </a:r>
          </a:p>
          <a:p>
            <a:r>
              <a:rPr lang="en-US" sz="2800" dirty="0" smtClean="0">
                <a:solidFill>
                  <a:prstClr val="black"/>
                </a:solidFill>
                <a:latin typeface="Arial Black" panose="020B0A04020102020204" pitchFamily="34" charset="0"/>
                <a:cs typeface="Arial" panose="020B0604020202020204" pitchFamily="34" charset="0"/>
              </a:rPr>
              <a:t>	</a:t>
            </a:r>
            <a:r>
              <a:rPr lang="en-US" sz="2800" dirty="0" smtClean="0">
                <a:solidFill>
                  <a:prstClr val="black"/>
                </a:solidFill>
                <a:latin typeface="Arial Black" panose="020B0A04020102020204" pitchFamily="34" charset="0"/>
                <a:cs typeface="Arial" panose="020B0604020202020204" pitchFamily="34" charset="0"/>
              </a:rPr>
              <a:t>(</a:t>
            </a:r>
            <a:r>
              <a:rPr lang="en-US" sz="2400" dirty="0" smtClean="0">
                <a:solidFill>
                  <a:prstClr val="black"/>
                </a:solidFill>
                <a:latin typeface="Arial Black" panose="020B0A04020102020204" pitchFamily="34" charset="0"/>
                <a:cs typeface="Arial" panose="020B0604020202020204" pitchFamily="34" charset="0"/>
              </a:rPr>
              <a:t>parallelism</a:t>
            </a:r>
            <a:r>
              <a:rPr lang="en-US" sz="2400" dirty="0" smtClean="0">
                <a:solidFill>
                  <a:prstClr val="black"/>
                </a:solidFill>
                <a:latin typeface="Arial Black" panose="020B0A04020102020204" pitchFamily="34" charset="0"/>
                <a:cs typeface="Arial" panose="020B0604020202020204" pitchFamily="34" charset="0"/>
              </a:rPr>
              <a:t>, fragments, </a:t>
            </a:r>
            <a:r>
              <a:rPr lang="en-US" sz="2400" dirty="0" smtClean="0">
                <a:solidFill>
                  <a:prstClr val="black"/>
                </a:solidFill>
                <a:latin typeface="Arial Black" panose="020B0A04020102020204" pitchFamily="34" charset="0"/>
                <a:cs typeface="Arial" panose="020B0604020202020204" pitchFamily="34" charset="0"/>
              </a:rPr>
              <a:t>run-ons)</a:t>
            </a:r>
            <a:endParaRPr lang="en-US" sz="24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Grammar (</a:t>
            </a:r>
            <a:r>
              <a:rPr lang="en-US" sz="2400" dirty="0" smtClean="0">
                <a:solidFill>
                  <a:prstClr val="black"/>
                </a:solidFill>
                <a:latin typeface="Arial Black" panose="020B0A04020102020204" pitchFamily="34" charset="0"/>
                <a:cs typeface="Arial" panose="020B0604020202020204" pitchFamily="34" charset="0"/>
              </a:rPr>
              <a:t>agreement</a:t>
            </a:r>
            <a:r>
              <a:rPr lang="en-US" sz="2400" dirty="0" smtClean="0">
                <a:solidFill>
                  <a:prstClr val="black"/>
                </a:solidFill>
                <a:latin typeface="Arial Black" panose="020B0A04020102020204" pitchFamily="34" charset="0"/>
                <a:cs typeface="Arial" panose="020B0604020202020204" pitchFamily="34" charset="0"/>
              </a:rPr>
              <a:t>, </a:t>
            </a:r>
            <a:r>
              <a:rPr lang="en-US" sz="2400" dirty="0" smtClean="0">
                <a:solidFill>
                  <a:prstClr val="black"/>
                </a:solidFill>
                <a:latin typeface="Arial Black" panose="020B0A04020102020204" pitchFamily="34" charset="0"/>
                <a:cs typeface="Arial" panose="020B0604020202020204" pitchFamily="34" charset="0"/>
              </a:rPr>
              <a:t>tense)</a:t>
            </a:r>
            <a:endParaRPr lang="en-US" sz="24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Word choice	</a:t>
            </a:r>
            <a:r>
              <a:rPr lang="en-US" sz="2800" dirty="0" smtClean="0">
                <a:solidFill>
                  <a:prstClr val="black"/>
                </a:solidFill>
                <a:latin typeface="Arial Black" panose="020B0A04020102020204" pitchFamily="34" charset="0"/>
                <a:cs typeface="Arial" panose="020B0604020202020204" pitchFamily="34" charset="0"/>
              </a:rPr>
              <a:t> (</a:t>
            </a:r>
            <a:r>
              <a:rPr lang="en-US" sz="2400" dirty="0" smtClean="0">
                <a:solidFill>
                  <a:prstClr val="black"/>
                </a:solidFill>
                <a:latin typeface="Arial Black" panose="020B0A04020102020204" pitchFamily="34" charset="0"/>
                <a:cs typeface="Arial" panose="020B0604020202020204" pitchFamily="34" charset="0"/>
              </a:rPr>
              <a:t>style</a:t>
            </a:r>
            <a:r>
              <a:rPr lang="en-US" sz="2400" dirty="0" smtClean="0">
                <a:solidFill>
                  <a:prstClr val="black"/>
                </a:solidFill>
                <a:latin typeface="Arial Black" panose="020B0A04020102020204" pitchFamily="34" charset="0"/>
                <a:cs typeface="Arial" panose="020B0604020202020204" pitchFamily="34" charset="0"/>
              </a:rPr>
              <a:t>, formality, </a:t>
            </a:r>
            <a:r>
              <a:rPr lang="en-US" sz="2400" dirty="0" smtClean="0">
                <a:solidFill>
                  <a:prstClr val="black"/>
                </a:solidFill>
                <a:latin typeface="Arial Black" panose="020B0A04020102020204" pitchFamily="34" charset="0"/>
                <a:cs typeface="Arial" panose="020B0604020202020204" pitchFamily="34" charset="0"/>
              </a:rPr>
              <a:t>homophones)</a:t>
            </a:r>
            <a:endParaRPr lang="en-US" sz="24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Punctuation</a:t>
            </a:r>
          </a:p>
          <a:p>
            <a:r>
              <a:rPr lang="en-US" sz="2800" dirty="0">
                <a:solidFill>
                  <a:prstClr val="black"/>
                </a:solidFill>
                <a:latin typeface="Arial Black" panose="020B0A04020102020204" pitchFamily="34" charset="0"/>
                <a:cs typeface="Arial" panose="020B0604020202020204" pitchFamily="34" charset="0"/>
              </a:rPr>
              <a:t>	</a:t>
            </a:r>
            <a:r>
              <a:rPr lang="en-US" sz="2800" dirty="0" smtClean="0">
                <a:solidFill>
                  <a:prstClr val="black"/>
                </a:solidFill>
                <a:latin typeface="Arial Black" panose="020B0A04020102020204" pitchFamily="34" charset="0"/>
                <a:cs typeface="Arial" panose="020B0604020202020204" pitchFamily="34" charset="0"/>
              </a:rPr>
              <a:t>(</a:t>
            </a:r>
            <a:r>
              <a:rPr lang="en-US" sz="2400" dirty="0" smtClean="0">
                <a:solidFill>
                  <a:prstClr val="black"/>
                </a:solidFill>
                <a:latin typeface="Arial Black" panose="020B0A04020102020204" pitchFamily="34" charset="0"/>
                <a:cs typeface="Arial" panose="020B0604020202020204" pitchFamily="34" charset="0"/>
              </a:rPr>
              <a:t>commas </a:t>
            </a:r>
            <a:r>
              <a:rPr lang="en-US" sz="2400" dirty="0" smtClean="0">
                <a:solidFill>
                  <a:prstClr val="black"/>
                </a:solidFill>
                <a:latin typeface="Arial Black" panose="020B0A04020102020204" pitchFamily="34" charset="0"/>
                <a:cs typeface="Arial" panose="020B0604020202020204" pitchFamily="34" charset="0"/>
              </a:rPr>
              <a:t>and semi-colons, </a:t>
            </a:r>
            <a:r>
              <a:rPr lang="en-US" sz="2400" dirty="0" smtClean="0">
                <a:solidFill>
                  <a:prstClr val="black"/>
                </a:solidFill>
                <a:latin typeface="Arial Black" panose="020B0A04020102020204" pitchFamily="34" charset="0"/>
                <a:cs typeface="Arial" panose="020B0604020202020204" pitchFamily="34" charset="0"/>
              </a:rPr>
              <a:t>apostrophes)</a:t>
            </a:r>
            <a:endParaRPr lang="en-US" sz="24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Spelling, typos</a:t>
            </a: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Citation </a:t>
            </a:r>
            <a:r>
              <a:rPr lang="en-US" sz="2800" dirty="0" smtClean="0">
                <a:solidFill>
                  <a:prstClr val="black"/>
                </a:solidFill>
                <a:latin typeface="Arial Black" panose="020B0A04020102020204" pitchFamily="34" charset="0"/>
                <a:cs typeface="Arial" panose="020B0604020202020204" pitchFamily="34" charset="0"/>
              </a:rPr>
              <a:t>format</a:t>
            </a:r>
          </a:p>
          <a:p>
            <a:r>
              <a:rPr lang="en-US" sz="2800" dirty="0" smtClean="0">
                <a:solidFill>
                  <a:prstClr val="black"/>
                </a:solidFill>
                <a:latin typeface="Arial Black" panose="020B0A04020102020204" pitchFamily="34" charset="0"/>
                <a:cs typeface="Arial" panose="020B0604020202020204" pitchFamily="34" charset="0"/>
              </a:rPr>
              <a:t>TIP: Pay attention to teacher feedback, and learn now for next time.</a:t>
            </a:r>
            <a:endParaRPr lang="en-US" sz="2800" dirty="0" smtClean="0">
              <a:solidFill>
                <a:prstClr val="black"/>
              </a:solidFill>
              <a:latin typeface="Arial Black" panose="020B0A04020102020204" pitchFamily="34" charset="0"/>
              <a:cs typeface="Arial" panose="020B0604020202020204" pitchFamily="34" charset="0"/>
            </a:endParaRPr>
          </a:p>
          <a:p>
            <a:endParaRPr lang="en-US" sz="2800" dirty="0" smtClean="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05781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TIPS </a:t>
            </a:r>
            <a:r>
              <a:rPr lang="en-US" sz="3200" dirty="0" smtClean="0">
                <a:latin typeface="Arial Black" panose="020B0A04020102020204" pitchFamily="34" charset="0"/>
              </a:rPr>
              <a:t>for proofreading:</a:t>
            </a:r>
          </a:p>
        </p:txBody>
      </p:sp>
      <p:sp>
        <p:nvSpPr>
          <p:cNvPr id="4" name="TextBox 3"/>
          <p:cNvSpPr txBox="1"/>
          <p:nvPr/>
        </p:nvSpPr>
        <p:spPr>
          <a:xfrm>
            <a:off x="457200" y="1600200"/>
            <a:ext cx="7620000"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solidFill>
                  <a:prstClr val="black"/>
                </a:solidFill>
                <a:latin typeface="Arial Black" panose="020B0A04020102020204" pitchFamily="34" charset="0"/>
                <a:cs typeface="Arial" panose="020B0604020202020204" pitchFamily="34" charset="0"/>
              </a:rPr>
              <a:t>Print out and read on paper</a:t>
            </a: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Read slowly and carefully</a:t>
            </a: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Read each word</a:t>
            </a: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Use a pencil to follow along</a:t>
            </a:r>
          </a:p>
          <a:p>
            <a:pPr marL="342900" indent="-342900">
              <a:buFont typeface="Arial" panose="020B0604020202020204" pitchFamily="34" charset="0"/>
              <a:buChar char="•"/>
            </a:pPr>
            <a:r>
              <a:rPr lang="en-US" sz="2800" dirty="0">
                <a:solidFill>
                  <a:prstClr val="black"/>
                </a:solidFill>
                <a:latin typeface="Arial Black" panose="020B0A04020102020204" pitchFamily="34" charset="0"/>
                <a:cs typeface="Arial" panose="020B0604020202020204" pitchFamily="34" charset="0"/>
              </a:rPr>
              <a:t>Change size of type</a:t>
            </a: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Read </a:t>
            </a:r>
            <a:r>
              <a:rPr lang="en-US" sz="2800" dirty="0">
                <a:solidFill>
                  <a:prstClr val="black"/>
                </a:solidFill>
                <a:latin typeface="Arial Black" panose="020B0A04020102020204" pitchFamily="34" charset="0"/>
                <a:cs typeface="Arial" panose="020B0604020202020204" pitchFamily="34" charset="0"/>
              </a:rPr>
              <a:t>out loud</a:t>
            </a: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Take breaks</a:t>
            </a: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Read </a:t>
            </a:r>
            <a:r>
              <a:rPr lang="en-US" sz="2800" dirty="0">
                <a:solidFill>
                  <a:prstClr val="black"/>
                </a:solidFill>
                <a:latin typeface="Arial Black" panose="020B0A04020102020204" pitchFamily="34" charset="0"/>
                <a:cs typeface="Arial" panose="020B0604020202020204" pitchFamily="34" charset="0"/>
              </a:rPr>
              <a:t>isolated </a:t>
            </a:r>
            <a:r>
              <a:rPr lang="en-US" sz="2800" dirty="0" smtClean="0">
                <a:solidFill>
                  <a:prstClr val="black"/>
                </a:solidFill>
                <a:latin typeface="Arial Black" panose="020B0A04020102020204" pitchFamily="34" charset="0"/>
                <a:cs typeface="Arial" panose="020B0604020202020204" pitchFamily="34" charset="0"/>
              </a:rPr>
              <a:t>sentences</a:t>
            </a: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Read your paper bottom to top</a:t>
            </a:r>
          </a:p>
        </p:txBody>
      </p:sp>
    </p:spTree>
    <p:extLst>
      <p:ext uri="{BB962C8B-B14F-4D97-AF65-F5344CB8AC3E}">
        <p14:creationId xmlns:p14="http://schemas.microsoft.com/office/powerpoint/2010/main" val="170587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6096000" cy="3539430"/>
          </a:xfrm>
          <a:prstGeom prst="rect">
            <a:avLst/>
          </a:prstGeom>
          <a:noFill/>
        </p:spPr>
        <p:txBody>
          <a:bodyPr wrap="square" rtlCol="0">
            <a:spAutoFit/>
          </a:bodyPr>
          <a:lstStyle/>
          <a:p>
            <a:r>
              <a:rPr lang="en-US" sz="3200" dirty="0" smtClean="0">
                <a:hlinkClick r:id="rId3"/>
              </a:rPr>
              <a:t>Purdue OWL – Proofreading</a:t>
            </a:r>
            <a:endParaRPr lang="en-US" sz="3200" dirty="0" smtClean="0"/>
          </a:p>
          <a:p>
            <a:endParaRPr lang="en-US" sz="3200" dirty="0"/>
          </a:p>
          <a:p>
            <a:r>
              <a:rPr lang="en-US" sz="3200" dirty="0" smtClean="0">
                <a:hlinkClick r:id="rId4"/>
              </a:rPr>
              <a:t>Tips for Revising and Editing (GBCNV handout)</a:t>
            </a:r>
            <a:endParaRPr lang="en-US" sz="3200" dirty="0" smtClean="0"/>
          </a:p>
          <a:p>
            <a:endParaRPr lang="en-US" sz="3200" dirty="0"/>
          </a:p>
          <a:p>
            <a:r>
              <a:rPr lang="en-US" sz="3200" dirty="0" smtClean="0">
                <a:hlinkClick r:id="rId5"/>
              </a:rPr>
              <a:t>Revising Drafts (The Writing Center and UNC-Chapel Hill)</a:t>
            </a:r>
            <a:endParaRPr lang="en-US" sz="3200" dirty="0"/>
          </a:p>
        </p:txBody>
      </p:sp>
    </p:spTree>
    <p:extLst>
      <p:ext uri="{BB962C8B-B14F-4D97-AF65-F5344CB8AC3E}">
        <p14:creationId xmlns:p14="http://schemas.microsoft.com/office/powerpoint/2010/main" val="3096529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Four </a:t>
            </a:r>
            <a:r>
              <a:rPr lang="en-US" dirty="0" smtClean="0">
                <a:latin typeface="Arial Black" panose="020B0A04020102020204" pitchFamily="34" charset="0"/>
              </a:rPr>
              <a:t>tips for the revision process</a:t>
            </a:r>
            <a:r>
              <a:rPr lang="en-US" sz="3200" dirty="0" smtClean="0">
                <a:latin typeface="Arial Black" panose="020B0A04020102020204" pitchFamily="34" charset="0"/>
              </a:rPr>
              <a:t>:</a:t>
            </a:r>
          </a:p>
        </p:txBody>
      </p:sp>
      <p:sp>
        <p:nvSpPr>
          <p:cNvPr id="2" name="TextBox 1"/>
          <p:cNvSpPr txBox="1"/>
          <p:nvPr/>
        </p:nvSpPr>
        <p:spPr>
          <a:xfrm>
            <a:off x="457200" y="1600200"/>
            <a:ext cx="7378700" cy="4524315"/>
          </a:xfrm>
          <a:prstGeom prst="rect">
            <a:avLst/>
          </a:prstGeom>
          <a:noFill/>
        </p:spPr>
        <p:txBody>
          <a:bodyPr wrap="square" rtlCol="0">
            <a:spAutoFit/>
          </a:bodyPr>
          <a:lstStyle/>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Leave time to revise!</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a:solidFill>
                  <a:prstClr val="black"/>
                </a:solidFill>
                <a:latin typeface="Arial Black" panose="020B0A04020102020204" pitchFamily="34" charset="0"/>
                <a:cs typeface="Arial" panose="020B0604020202020204" pitchFamily="34" charset="0"/>
              </a:rPr>
              <a:t>Consult with “allies.”</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Start global.</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Focus the proofreading.</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66049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Four </a:t>
            </a:r>
            <a:r>
              <a:rPr lang="en-US" dirty="0" smtClean="0">
                <a:latin typeface="Arial Black" panose="020B0A04020102020204" pitchFamily="34" charset="0"/>
              </a:rPr>
              <a:t>tips for the revision process</a:t>
            </a:r>
            <a:r>
              <a:rPr lang="en-US" sz="3200" dirty="0" smtClean="0">
                <a:latin typeface="Arial Black" panose="020B0A04020102020204" pitchFamily="34" charset="0"/>
              </a:rPr>
              <a:t>:</a:t>
            </a:r>
          </a:p>
        </p:txBody>
      </p:sp>
      <p:sp>
        <p:nvSpPr>
          <p:cNvPr id="2" name="TextBox 1"/>
          <p:cNvSpPr txBox="1"/>
          <p:nvPr/>
        </p:nvSpPr>
        <p:spPr>
          <a:xfrm>
            <a:off x="457200" y="1600200"/>
            <a:ext cx="7378700" cy="4524315"/>
          </a:xfrm>
          <a:prstGeom prst="rect">
            <a:avLst/>
          </a:prstGeom>
          <a:noFill/>
        </p:spPr>
        <p:txBody>
          <a:bodyPr wrap="square" rtlCol="0">
            <a:spAutoFit/>
          </a:bodyPr>
          <a:lstStyle/>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Leave time to revise!</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a:solidFill>
                  <a:schemeClr val="bg1">
                    <a:lumMod val="50000"/>
                  </a:schemeClr>
                </a:solidFill>
                <a:latin typeface="Arial Black" panose="020B0A04020102020204" pitchFamily="34" charset="0"/>
                <a:cs typeface="Arial" panose="020B0604020202020204" pitchFamily="34" charset="0"/>
              </a:rPr>
              <a:t>Consult with “allies.”</a:t>
            </a:r>
          </a:p>
          <a:p>
            <a:pPr marL="514350" indent="-514350">
              <a:buFont typeface="+mj-lt"/>
              <a:buAutoNum type="arabicPeriod"/>
            </a:pPr>
            <a:endParaRPr lang="en-US" sz="3200" dirty="0" smtClean="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schemeClr val="bg1">
                    <a:lumMod val="50000"/>
                  </a:schemeClr>
                </a:solidFill>
                <a:latin typeface="Arial Black" panose="020B0A04020102020204" pitchFamily="34" charset="0"/>
                <a:cs typeface="Arial" panose="020B0604020202020204" pitchFamily="34" charset="0"/>
              </a:rPr>
              <a:t>Start global.</a:t>
            </a:r>
          </a:p>
          <a:p>
            <a:pPr marL="514350" indent="-514350">
              <a:buFont typeface="+mj-lt"/>
              <a:buAutoNum type="arabicPeriod"/>
            </a:pPr>
            <a:endParaRPr lang="en-US" sz="3200" dirty="0" smtClean="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schemeClr val="bg1">
                    <a:lumMod val="50000"/>
                  </a:schemeClr>
                </a:solidFill>
                <a:latin typeface="Arial Black" panose="020B0A04020102020204" pitchFamily="34" charset="0"/>
                <a:cs typeface="Arial" panose="020B0604020202020204" pitchFamily="34" charset="0"/>
              </a:rPr>
              <a:t>Focus the proofreading.</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780932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Leave time to revise:</a:t>
            </a:r>
            <a:endParaRPr lang="en-US" sz="3200" dirty="0" smtClean="0">
              <a:latin typeface="Arial Black" panose="020B0A04020102020204" pitchFamily="34" charset="0"/>
            </a:endParaRPr>
          </a:p>
        </p:txBody>
      </p:sp>
      <p:sp>
        <p:nvSpPr>
          <p:cNvPr id="5" name="TextBox 4"/>
          <p:cNvSpPr txBox="1"/>
          <p:nvPr/>
        </p:nvSpPr>
        <p:spPr>
          <a:xfrm>
            <a:off x="457200" y="1600200"/>
            <a:ext cx="7378700" cy="3539430"/>
          </a:xfrm>
          <a:prstGeom prst="rect">
            <a:avLst/>
          </a:prstGeom>
          <a:noFill/>
        </p:spPr>
        <p:txBody>
          <a:bodyPr wrap="square" rtlCol="0">
            <a:spAutoFit/>
          </a:bodyPr>
          <a:lstStyle/>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Make a plan.</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Frontload the work.</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Consult </a:t>
            </a:r>
            <a:r>
              <a:rPr lang="en-US" sz="3200" dirty="0">
                <a:solidFill>
                  <a:prstClr val="black"/>
                </a:solidFill>
                <a:latin typeface="Arial Black" panose="020B0A04020102020204" pitchFamily="34" charset="0"/>
                <a:cs typeface="Arial" panose="020B0604020202020204" pitchFamily="34" charset="0"/>
              </a:rPr>
              <a:t>with “allies.”</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80396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Leave time to revise:</a:t>
            </a:r>
            <a:endParaRPr lang="en-US" sz="3200" dirty="0" smtClean="0">
              <a:latin typeface="Arial Black" panose="020B0A04020102020204" pitchFamily="34" charset="0"/>
            </a:endParaRPr>
          </a:p>
        </p:txBody>
      </p:sp>
      <p:pic>
        <p:nvPicPr>
          <p:cNvPr id="1026" name="Picture 2" descr="http://www.allaboutscoliosis.com/wp-content/uploads/2015/01/9d2b3467b70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447800"/>
            <a:ext cx="5493768" cy="43529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47800" y="1447800"/>
            <a:ext cx="5493768" cy="4339650"/>
          </a:xfrm>
          <a:prstGeom prst="rect">
            <a:avLst/>
          </a:prstGeom>
          <a:noFill/>
        </p:spPr>
        <p:txBody>
          <a:bodyPr wrap="square" rtlCol="0">
            <a:spAutoFit/>
          </a:bodyPr>
          <a:lstStyle/>
          <a:p>
            <a:endParaRPr lang="en-US" sz="1200" dirty="0" smtClean="0"/>
          </a:p>
          <a:p>
            <a:endParaRPr lang="en-US" sz="1200" dirty="0"/>
          </a:p>
          <a:p>
            <a:endParaRPr lang="en-US" sz="1200" dirty="0" smtClean="0"/>
          </a:p>
          <a:p>
            <a:endParaRPr lang="en-US" sz="1200" dirty="0" smtClean="0"/>
          </a:p>
          <a:p>
            <a:endParaRPr lang="en-US" sz="1200" dirty="0"/>
          </a:p>
          <a:p>
            <a:endParaRPr lang="en-US" sz="1200" dirty="0" smtClean="0"/>
          </a:p>
          <a:p>
            <a:endParaRPr lang="en-US" sz="1200" dirty="0"/>
          </a:p>
          <a:p>
            <a:endParaRPr lang="en-US" sz="1200" dirty="0" smtClean="0"/>
          </a:p>
          <a:p>
            <a:pPr lvl="1"/>
            <a:r>
              <a:rPr lang="en-US" sz="1200" dirty="0" smtClean="0">
                <a:solidFill>
                  <a:srgbClr val="0070C0"/>
                </a:solidFill>
              </a:rPr>
              <a:t>Read assignment sheet</a:t>
            </a:r>
          </a:p>
          <a:p>
            <a:pPr lvl="1"/>
            <a:r>
              <a:rPr lang="en-US" sz="1200" dirty="0" smtClean="0">
                <a:solidFill>
                  <a:srgbClr val="0070C0"/>
                </a:solidFill>
              </a:rPr>
              <a:t>Make plan</a:t>
            </a:r>
          </a:p>
          <a:p>
            <a:pPr lvl="1"/>
            <a:r>
              <a:rPr lang="en-US" sz="1200" dirty="0" smtClean="0">
                <a:solidFill>
                  <a:srgbClr val="0070C0"/>
                </a:solidFill>
              </a:rPr>
              <a:t>Begin reading/research</a:t>
            </a:r>
          </a:p>
          <a:p>
            <a:pPr lvl="1"/>
            <a:endParaRPr lang="en-US" sz="1200" dirty="0">
              <a:solidFill>
                <a:srgbClr val="0070C0"/>
              </a:solidFill>
            </a:endParaRPr>
          </a:p>
          <a:p>
            <a:pPr lvl="1"/>
            <a:endParaRPr lang="en-US" sz="1200" dirty="0" smtClean="0">
              <a:solidFill>
                <a:srgbClr val="0070C0"/>
              </a:solidFill>
            </a:endParaRPr>
          </a:p>
          <a:p>
            <a:pPr lvl="1"/>
            <a:endParaRPr lang="en-US" sz="1200" dirty="0">
              <a:solidFill>
                <a:srgbClr val="0070C0"/>
              </a:solidFill>
            </a:endParaRPr>
          </a:p>
          <a:p>
            <a:pPr lvl="1"/>
            <a:endParaRPr lang="en-US" sz="1200" dirty="0" smtClean="0">
              <a:solidFill>
                <a:srgbClr val="0070C0"/>
              </a:solidFill>
            </a:endParaRPr>
          </a:p>
          <a:p>
            <a:pPr lvl="1"/>
            <a:endParaRPr lang="en-US" sz="1200" dirty="0">
              <a:solidFill>
                <a:srgbClr val="0070C0"/>
              </a:solidFill>
            </a:endParaRPr>
          </a:p>
          <a:p>
            <a:pPr lvl="1"/>
            <a:endParaRPr lang="en-US" sz="1200" dirty="0" smtClean="0">
              <a:solidFill>
                <a:srgbClr val="0070C0"/>
              </a:solidFill>
            </a:endParaRPr>
          </a:p>
          <a:p>
            <a:pPr lvl="1"/>
            <a:endParaRPr lang="en-US" sz="1200" dirty="0">
              <a:solidFill>
                <a:srgbClr val="0070C0"/>
              </a:solidFill>
            </a:endParaRPr>
          </a:p>
          <a:p>
            <a:pPr lvl="1"/>
            <a:endParaRPr lang="en-US" sz="1200" dirty="0" smtClean="0">
              <a:solidFill>
                <a:srgbClr val="0070C0"/>
              </a:solidFill>
            </a:endParaRPr>
          </a:p>
          <a:p>
            <a:pPr lvl="1"/>
            <a:r>
              <a:rPr lang="en-US" sz="1200" dirty="0" smtClean="0">
                <a:solidFill>
                  <a:srgbClr val="0070C0"/>
                </a:solidFill>
              </a:rPr>
              <a:t>			</a:t>
            </a:r>
            <a:endParaRPr lang="en-US" sz="1200" dirty="0">
              <a:solidFill>
                <a:srgbClr val="0070C0"/>
              </a:solidFill>
            </a:endParaRPr>
          </a:p>
          <a:p>
            <a:pPr lvl="1"/>
            <a:r>
              <a:rPr lang="en-US" sz="1200" dirty="0" smtClean="0">
                <a:solidFill>
                  <a:srgbClr val="0070C0"/>
                </a:solidFill>
              </a:rPr>
              <a:t>				</a:t>
            </a:r>
          </a:p>
          <a:p>
            <a:pPr lvl="1"/>
            <a:r>
              <a:rPr lang="en-US" sz="1200" dirty="0">
                <a:solidFill>
                  <a:srgbClr val="0070C0"/>
                </a:solidFill>
              </a:rPr>
              <a:t>	</a:t>
            </a:r>
            <a:r>
              <a:rPr lang="en-US" sz="1200" dirty="0" smtClean="0">
                <a:solidFill>
                  <a:srgbClr val="0070C0"/>
                </a:solidFill>
              </a:rPr>
              <a:t>			Paper due tomorrow!</a:t>
            </a:r>
            <a:r>
              <a:rPr lang="en-US" sz="1200" dirty="0" smtClean="0"/>
              <a:t>	</a:t>
            </a:r>
            <a:endParaRPr lang="en-US" sz="1200" dirty="0"/>
          </a:p>
        </p:txBody>
      </p:sp>
    </p:spTree>
    <p:extLst>
      <p:ext uri="{BB962C8B-B14F-4D97-AF65-F5344CB8AC3E}">
        <p14:creationId xmlns:p14="http://schemas.microsoft.com/office/powerpoint/2010/main" val="4078026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Leave time to revise:</a:t>
            </a:r>
            <a:endParaRPr lang="en-US" sz="3200" dirty="0" smtClean="0">
              <a:latin typeface="Arial Black" panose="020B0A04020102020204" pitchFamily="34" charset="0"/>
            </a:endParaRPr>
          </a:p>
        </p:txBody>
      </p:sp>
      <p:pic>
        <p:nvPicPr>
          <p:cNvPr id="1026" name="Picture 2" descr="http://www.allaboutscoliosis.com/wp-content/uploads/2015/01/9d2b3467b70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447800"/>
            <a:ext cx="5493768" cy="43529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47800" y="1447800"/>
            <a:ext cx="5493768" cy="4339650"/>
          </a:xfrm>
          <a:prstGeom prst="rect">
            <a:avLst/>
          </a:prstGeom>
          <a:noFill/>
        </p:spPr>
        <p:txBody>
          <a:bodyPr wrap="square" rtlCol="0">
            <a:spAutoFit/>
          </a:bodyPr>
          <a:lstStyle/>
          <a:p>
            <a:endParaRPr lang="en-US" sz="1200" dirty="0" smtClean="0">
              <a:solidFill>
                <a:prstClr val="black"/>
              </a:solidFill>
            </a:endParaRPr>
          </a:p>
          <a:p>
            <a:endParaRPr lang="en-US" sz="1200" dirty="0">
              <a:solidFill>
                <a:prstClr val="black"/>
              </a:solidFill>
            </a:endParaRPr>
          </a:p>
          <a:p>
            <a:r>
              <a:rPr lang="en-US" sz="1200" dirty="0" smtClean="0">
                <a:solidFill>
                  <a:prstClr val="black"/>
                </a:solidFill>
              </a:rPr>
              <a:t>			     </a:t>
            </a:r>
            <a:r>
              <a:rPr lang="en-US" sz="1200" dirty="0" smtClean="0">
                <a:solidFill>
                  <a:srgbClr val="FF0000"/>
                </a:solidFill>
              </a:rPr>
              <a:t>WD appt. for early feedback</a:t>
            </a:r>
          </a:p>
          <a:p>
            <a:r>
              <a:rPr lang="en-US" sz="1200" dirty="0" smtClean="0">
                <a:solidFill>
                  <a:prstClr val="black"/>
                </a:solidFill>
              </a:rPr>
              <a:t>			     </a:t>
            </a:r>
            <a:r>
              <a:rPr lang="en-US" sz="1200" dirty="0" smtClean="0">
                <a:solidFill>
                  <a:srgbClr val="FF0000"/>
                </a:solidFill>
              </a:rPr>
              <a:t>Continue writing, complete draft</a:t>
            </a:r>
          </a:p>
          <a:p>
            <a:endParaRPr lang="en-US" sz="1200" dirty="0">
              <a:solidFill>
                <a:prstClr val="black"/>
              </a:solidFill>
            </a:endParaRPr>
          </a:p>
          <a:p>
            <a:endParaRPr lang="en-US" sz="1200" dirty="0" smtClean="0">
              <a:solidFill>
                <a:prstClr val="black"/>
              </a:solidFill>
            </a:endParaRPr>
          </a:p>
          <a:p>
            <a:endParaRPr lang="en-US" sz="1200" dirty="0">
              <a:solidFill>
                <a:prstClr val="black"/>
              </a:solidFill>
            </a:endParaRPr>
          </a:p>
          <a:p>
            <a:r>
              <a:rPr lang="en-US" sz="1200" dirty="0" smtClean="0">
                <a:solidFill>
                  <a:prstClr val="black"/>
                </a:solidFill>
              </a:rPr>
              <a:t>			     </a:t>
            </a:r>
            <a:r>
              <a:rPr lang="en-US" sz="1200" dirty="0" smtClean="0">
                <a:solidFill>
                  <a:srgbClr val="FF0000"/>
                </a:solidFill>
              </a:rPr>
              <a:t>Check in with classmate</a:t>
            </a:r>
          </a:p>
          <a:p>
            <a:pPr lvl="1"/>
            <a:r>
              <a:rPr lang="en-US" sz="1200" dirty="0" smtClean="0">
                <a:solidFill>
                  <a:srgbClr val="0070C0"/>
                </a:solidFill>
              </a:rPr>
              <a:t>Read assignment sheet	     </a:t>
            </a:r>
            <a:r>
              <a:rPr lang="en-US" sz="1200" dirty="0" smtClean="0">
                <a:solidFill>
                  <a:srgbClr val="FF0000"/>
                </a:solidFill>
              </a:rPr>
              <a:t>Revise draft, check formatting</a:t>
            </a:r>
          </a:p>
          <a:p>
            <a:pPr lvl="1"/>
            <a:r>
              <a:rPr lang="en-US" sz="1200" dirty="0" smtClean="0">
                <a:solidFill>
                  <a:srgbClr val="0070C0"/>
                </a:solidFill>
              </a:rPr>
              <a:t>Make plan</a:t>
            </a:r>
            <a:r>
              <a:rPr lang="en-US" sz="1200" dirty="0" smtClean="0">
                <a:solidFill>
                  <a:srgbClr val="FF0000"/>
                </a:solidFill>
              </a:rPr>
              <a:t>, schedule WD </a:t>
            </a:r>
            <a:r>
              <a:rPr lang="en-US" sz="1200" dirty="0" err="1" smtClean="0">
                <a:solidFill>
                  <a:srgbClr val="FF0000"/>
                </a:solidFill>
              </a:rPr>
              <a:t>appts</a:t>
            </a:r>
            <a:r>
              <a:rPr lang="en-US" sz="1200" dirty="0" smtClean="0">
                <a:solidFill>
                  <a:srgbClr val="FF0000"/>
                </a:solidFill>
              </a:rPr>
              <a:t>.</a:t>
            </a:r>
          </a:p>
          <a:p>
            <a:pPr lvl="1"/>
            <a:r>
              <a:rPr lang="en-US" sz="1200" dirty="0" smtClean="0">
                <a:solidFill>
                  <a:srgbClr val="0070C0"/>
                </a:solidFill>
              </a:rPr>
              <a:t>Begin reading/research</a:t>
            </a:r>
          </a:p>
          <a:p>
            <a:pPr lvl="1"/>
            <a:endParaRPr lang="en-US" sz="1200" dirty="0">
              <a:solidFill>
                <a:srgbClr val="0070C0"/>
              </a:solidFill>
            </a:endParaRPr>
          </a:p>
          <a:p>
            <a:pPr lvl="1"/>
            <a:endParaRPr lang="en-US" sz="1200" dirty="0" smtClean="0">
              <a:solidFill>
                <a:srgbClr val="FF0000"/>
              </a:solidFill>
            </a:endParaRPr>
          </a:p>
          <a:p>
            <a:pPr lvl="1"/>
            <a:r>
              <a:rPr lang="en-US" sz="1200" dirty="0" smtClean="0">
                <a:solidFill>
                  <a:srgbClr val="FF0000"/>
                </a:solidFill>
              </a:rPr>
              <a:t>Make tentative outline</a:t>
            </a:r>
            <a:endParaRPr lang="en-US" sz="1200" dirty="0">
              <a:solidFill>
                <a:srgbClr val="FF0000"/>
              </a:solidFill>
            </a:endParaRPr>
          </a:p>
          <a:p>
            <a:pPr lvl="1"/>
            <a:r>
              <a:rPr lang="en-US" sz="1200" dirty="0" smtClean="0">
                <a:solidFill>
                  <a:srgbClr val="FF0000"/>
                </a:solidFill>
              </a:rPr>
              <a:t>Read/research more as needed</a:t>
            </a:r>
          </a:p>
          <a:p>
            <a:pPr lvl="1"/>
            <a:r>
              <a:rPr lang="en-US" sz="1200" dirty="0" smtClean="0">
                <a:solidFill>
                  <a:srgbClr val="FF0000"/>
                </a:solidFill>
              </a:rPr>
              <a:t>Prepare citations if necessary</a:t>
            </a:r>
            <a:endParaRPr lang="en-US" sz="1200" dirty="0">
              <a:solidFill>
                <a:srgbClr val="FF0000"/>
              </a:solidFill>
            </a:endParaRPr>
          </a:p>
          <a:p>
            <a:pPr lvl="1"/>
            <a:endParaRPr lang="en-US" sz="1200" dirty="0" smtClean="0">
              <a:solidFill>
                <a:srgbClr val="FF0000"/>
              </a:solidFill>
            </a:endParaRPr>
          </a:p>
          <a:p>
            <a:pPr lvl="1"/>
            <a:endParaRPr lang="en-US" sz="1200" dirty="0">
              <a:solidFill>
                <a:srgbClr val="FF0000"/>
              </a:solidFill>
            </a:endParaRPr>
          </a:p>
          <a:p>
            <a:pPr lvl="1"/>
            <a:r>
              <a:rPr lang="en-US" sz="1200" dirty="0" smtClean="0">
                <a:solidFill>
                  <a:srgbClr val="FF0000"/>
                </a:solidFill>
              </a:rPr>
              <a:t>Begin writing		     WD appt. final editing</a:t>
            </a:r>
          </a:p>
          <a:p>
            <a:pPr lvl="1"/>
            <a:r>
              <a:rPr lang="en-US" sz="1200" dirty="0" smtClean="0">
                <a:solidFill>
                  <a:srgbClr val="FF0000"/>
                </a:solidFill>
              </a:rPr>
              <a:t>Talk to prof, confirm approach			</a:t>
            </a:r>
            <a:endParaRPr lang="en-US" sz="1200" dirty="0">
              <a:solidFill>
                <a:srgbClr val="FF0000"/>
              </a:solidFill>
            </a:endParaRPr>
          </a:p>
          <a:p>
            <a:pPr lvl="1"/>
            <a:r>
              <a:rPr lang="en-US" sz="1200" dirty="0" smtClean="0">
                <a:solidFill>
                  <a:srgbClr val="FF0000"/>
                </a:solidFill>
              </a:rPr>
              <a:t>Discuss ideas with classmate		Print tonight!</a:t>
            </a:r>
          </a:p>
          <a:p>
            <a:pPr lvl="1"/>
            <a:r>
              <a:rPr lang="en-US" sz="1200" dirty="0">
                <a:solidFill>
                  <a:srgbClr val="0070C0"/>
                </a:solidFill>
              </a:rPr>
              <a:t>	</a:t>
            </a:r>
            <a:r>
              <a:rPr lang="en-US" sz="1200" dirty="0" smtClean="0">
                <a:solidFill>
                  <a:srgbClr val="0070C0"/>
                </a:solidFill>
              </a:rPr>
              <a:t>			Paper due tomorrow!</a:t>
            </a:r>
            <a:r>
              <a:rPr lang="en-US" sz="1200" dirty="0" smtClean="0">
                <a:solidFill>
                  <a:prstClr val="black"/>
                </a:solidFill>
              </a:rPr>
              <a:t>	</a:t>
            </a:r>
            <a:endParaRPr lang="en-US" sz="1200" dirty="0">
              <a:solidFill>
                <a:prstClr val="black"/>
              </a:solidFill>
            </a:endParaRPr>
          </a:p>
        </p:txBody>
      </p:sp>
    </p:spTree>
    <p:extLst>
      <p:ext uri="{BB962C8B-B14F-4D97-AF65-F5344CB8AC3E}">
        <p14:creationId xmlns:p14="http://schemas.microsoft.com/office/powerpoint/2010/main" val="785261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Four </a:t>
            </a:r>
            <a:r>
              <a:rPr lang="en-US" dirty="0" smtClean="0">
                <a:latin typeface="Arial Black" panose="020B0A04020102020204" pitchFamily="34" charset="0"/>
              </a:rPr>
              <a:t>tips for the revision process</a:t>
            </a:r>
            <a:r>
              <a:rPr lang="en-US" sz="3200" dirty="0" smtClean="0">
                <a:latin typeface="Arial Black" panose="020B0A04020102020204" pitchFamily="34" charset="0"/>
              </a:rPr>
              <a:t>:</a:t>
            </a:r>
          </a:p>
        </p:txBody>
      </p:sp>
      <p:sp>
        <p:nvSpPr>
          <p:cNvPr id="2" name="TextBox 1"/>
          <p:cNvSpPr txBox="1"/>
          <p:nvPr/>
        </p:nvSpPr>
        <p:spPr>
          <a:xfrm>
            <a:off x="457200" y="1600200"/>
            <a:ext cx="8229600" cy="4524315"/>
          </a:xfrm>
          <a:prstGeom prst="rect">
            <a:avLst/>
          </a:prstGeom>
          <a:noFill/>
        </p:spPr>
        <p:txBody>
          <a:bodyPr wrap="square" rtlCol="0">
            <a:spAutoFit/>
          </a:bodyPr>
          <a:lstStyle/>
          <a:p>
            <a:pPr marL="514350" indent="-514350">
              <a:buFont typeface="+mj-lt"/>
              <a:buAutoNum type="arabicPeriod"/>
            </a:pPr>
            <a:r>
              <a:rPr lang="en-US" sz="3200" dirty="0" smtClean="0">
                <a:solidFill>
                  <a:schemeClr val="bg1">
                    <a:lumMod val="50000"/>
                  </a:schemeClr>
                </a:solidFill>
                <a:latin typeface="Arial Black" panose="020B0A04020102020204" pitchFamily="34" charset="0"/>
                <a:cs typeface="Arial" panose="020B0604020202020204" pitchFamily="34" charset="0"/>
              </a:rPr>
              <a:t>Leave time to revise!</a:t>
            </a:r>
          </a:p>
          <a:p>
            <a:pPr marL="514350" indent="-514350">
              <a:buFont typeface="+mj-lt"/>
              <a:buAutoNum type="arabicPeriod"/>
            </a:pPr>
            <a:endParaRPr lang="en-US" sz="3200" dirty="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a:latin typeface="Arial Black" panose="020B0A04020102020204" pitchFamily="34" charset="0"/>
                <a:cs typeface="Arial" panose="020B0604020202020204" pitchFamily="34" charset="0"/>
              </a:rPr>
              <a:t>Consult with “allies</a:t>
            </a:r>
            <a:r>
              <a:rPr lang="en-US" sz="3200" dirty="0" smtClean="0">
                <a:latin typeface="Arial Black" panose="020B0A04020102020204" pitchFamily="34" charset="0"/>
                <a:cs typeface="Arial" panose="020B0604020202020204" pitchFamily="34" charset="0"/>
              </a:rPr>
              <a:t>.”</a:t>
            </a:r>
          </a:p>
          <a:p>
            <a:pPr marL="512763" lvl="1"/>
            <a:r>
              <a:rPr lang="en-US" sz="2400" dirty="0" smtClean="0">
                <a:latin typeface="Arial Black" panose="020B0A04020102020204" pitchFamily="34" charset="0"/>
                <a:cs typeface="Arial" panose="020B0604020202020204" pitchFamily="34" charset="0"/>
              </a:rPr>
              <a:t>writing tutors, classmates, writing partners</a:t>
            </a:r>
            <a:endParaRPr lang="en-US" sz="2400" dirty="0">
              <a:latin typeface="Arial Black" panose="020B0A04020102020204" pitchFamily="34" charset="0"/>
              <a:cs typeface="Arial" panose="020B0604020202020204" pitchFamily="34" charset="0"/>
            </a:endParaRPr>
          </a:p>
          <a:p>
            <a:pPr marL="514350" indent="-514350">
              <a:buFont typeface="+mj-lt"/>
              <a:buAutoNum type="arabicPeriod"/>
            </a:pPr>
            <a:endParaRPr lang="en-US" sz="800" dirty="0" smtClean="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schemeClr val="bg1">
                    <a:lumMod val="50000"/>
                  </a:schemeClr>
                </a:solidFill>
                <a:latin typeface="Arial Black" panose="020B0A04020102020204" pitchFamily="34" charset="0"/>
                <a:cs typeface="Arial" panose="020B0604020202020204" pitchFamily="34" charset="0"/>
              </a:rPr>
              <a:t>Start global.</a:t>
            </a:r>
          </a:p>
          <a:p>
            <a:pPr marL="514350" indent="-514350">
              <a:buFont typeface="+mj-lt"/>
              <a:buAutoNum type="arabicPeriod"/>
            </a:pPr>
            <a:endParaRPr lang="en-US" sz="3200" dirty="0" smtClean="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schemeClr val="bg1">
                    <a:lumMod val="50000"/>
                  </a:schemeClr>
                </a:solidFill>
                <a:latin typeface="Arial Black" panose="020B0A04020102020204" pitchFamily="34" charset="0"/>
                <a:cs typeface="Arial" panose="020B0604020202020204" pitchFamily="34" charset="0"/>
              </a:rPr>
              <a:t>Focus the proofreading.</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63880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The Writing Process:</a:t>
            </a:r>
          </a:p>
        </p:txBody>
      </p:sp>
      <p:pic>
        <p:nvPicPr>
          <p:cNvPr id="1042" name="Picture 18" descr="http://writershelp.bedfordstmartins.com/ebooks/helphandbook/pics/HH_pC_i-fig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1399478"/>
            <a:ext cx="4953000" cy="3996308"/>
          </a:xfrm>
          <a:prstGeom prst="rect">
            <a:avLst/>
          </a:prstGeom>
          <a:noFill/>
          <a:ln>
            <a:solidFill>
              <a:srgbClr val="FFCC66"/>
            </a:solidFill>
          </a:ln>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4152900" y="5395786"/>
            <a:ext cx="3276600" cy="461665"/>
          </a:xfrm>
          <a:prstGeom prst="rect">
            <a:avLst/>
          </a:prstGeom>
          <a:noFill/>
        </p:spPr>
        <p:txBody>
          <a:bodyPr wrap="square" rtlCol="0">
            <a:spAutoFit/>
          </a:bodyPr>
          <a:lstStyle/>
          <a:p>
            <a:pPr marL="228600" indent="-228600"/>
            <a:r>
              <a:rPr lang="en-US" sz="1200" dirty="0" smtClean="0"/>
              <a:t>“Composing and Revising.” Chart. </a:t>
            </a:r>
            <a:r>
              <a:rPr lang="en-US" sz="1200" i="1" dirty="0" smtClean="0"/>
              <a:t>Writer’s Help. </a:t>
            </a:r>
            <a:r>
              <a:rPr lang="en-US" sz="1200" dirty="0" smtClean="0"/>
              <a:t>Bedford/St. Martins, 2011. Web. 2 Mar. 2016.</a:t>
            </a:r>
            <a:endParaRPr lang="en-US" sz="1200" dirty="0"/>
          </a:p>
        </p:txBody>
      </p:sp>
    </p:spTree>
    <p:extLst>
      <p:ext uri="{BB962C8B-B14F-4D97-AF65-F5344CB8AC3E}">
        <p14:creationId xmlns:p14="http://schemas.microsoft.com/office/powerpoint/2010/main" val="776990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Four </a:t>
            </a:r>
            <a:r>
              <a:rPr lang="en-US" dirty="0" smtClean="0">
                <a:latin typeface="Arial Black" panose="020B0A04020102020204" pitchFamily="34" charset="0"/>
              </a:rPr>
              <a:t>tips for the revision process</a:t>
            </a:r>
            <a:r>
              <a:rPr lang="en-US" sz="3200" dirty="0" smtClean="0">
                <a:latin typeface="Arial Black" panose="020B0A04020102020204" pitchFamily="34" charset="0"/>
              </a:rPr>
              <a:t>:</a:t>
            </a:r>
          </a:p>
        </p:txBody>
      </p:sp>
      <p:sp>
        <p:nvSpPr>
          <p:cNvPr id="2" name="TextBox 1"/>
          <p:cNvSpPr txBox="1"/>
          <p:nvPr/>
        </p:nvSpPr>
        <p:spPr>
          <a:xfrm>
            <a:off x="457200" y="1600200"/>
            <a:ext cx="8229600" cy="4524315"/>
          </a:xfrm>
          <a:prstGeom prst="rect">
            <a:avLst/>
          </a:prstGeom>
          <a:noFill/>
        </p:spPr>
        <p:txBody>
          <a:bodyPr wrap="square" rtlCol="0">
            <a:spAutoFit/>
          </a:bodyPr>
          <a:lstStyle/>
          <a:p>
            <a:pPr marL="514350" indent="-514350">
              <a:buFont typeface="+mj-lt"/>
              <a:buAutoNum type="arabicPeriod"/>
            </a:pPr>
            <a:r>
              <a:rPr lang="en-US" sz="3200" dirty="0" smtClean="0">
                <a:solidFill>
                  <a:schemeClr val="bg1">
                    <a:lumMod val="50000"/>
                  </a:schemeClr>
                </a:solidFill>
                <a:latin typeface="Arial Black" panose="020B0A04020102020204" pitchFamily="34" charset="0"/>
                <a:cs typeface="Arial" panose="020B0604020202020204" pitchFamily="34" charset="0"/>
              </a:rPr>
              <a:t>Leave time to revise!</a:t>
            </a:r>
          </a:p>
          <a:p>
            <a:pPr marL="514350" indent="-514350">
              <a:buFont typeface="+mj-lt"/>
              <a:buAutoNum type="arabicPeriod"/>
            </a:pPr>
            <a:endParaRPr lang="en-US" sz="3200" dirty="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a:solidFill>
                  <a:schemeClr val="bg1">
                    <a:lumMod val="50000"/>
                  </a:schemeClr>
                </a:solidFill>
                <a:latin typeface="Arial Black" panose="020B0A04020102020204" pitchFamily="34" charset="0"/>
                <a:cs typeface="Arial" panose="020B0604020202020204" pitchFamily="34" charset="0"/>
              </a:rPr>
              <a:t>Consult with “allies</a:t>
            </a:r>
            <a:r>
              <a:rPr lang="en-US" sz="3200" dirty="0" smtClean="0">
                <a:solidFill>
                  <a:schemeClr val="bg1">
                    <a:lumMod val="50000"/>
                  </a:schemeClr>
                </a:solidFill>
                <a:latin typeface="Arial Black" panose="020B0A04020102020204" pitchFamily="34" charset="0"/>
                <a:cs typeface="Arial" panose="020B0604020202020204" pitchFamily="34" charset="0"/>
              </a:rPr>
              <a:t>.”</a:t>
            </a:r>
          </a:p>
          <a:p>
            <a:pPr marL="512763" lvl="1"/>
            <a:r>
              <a:rPr lang="en-US" sz="2400" dirty="0" smtClean="0">
                <a:solidFill>
                  <a:schemeClr val="bg1">
                    <a:lumMod val="50000"/>
                  </a:schemeClr>
                </a:solidFill>
                <a:latin typeface="Arial Black" panose="020B0A04020102020204" pitchFamily="34" charset="0"/>
                <a:cs typeface="Arial" panose="020B0604020202020204" pitchFamily="34" charset="0"/>
              </a:rPr>
              <a:t>writing tutors, classmates, writing partners</a:t>
            </a:r>
            <a:endParaRPr lang="en-US" sz="2400" dirty="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endParaRPr lang="en-US" sz="800" dirty="0" smtClean="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latin typeface="Arial Black" panose="020B0A04020102020204" pitchFamily="34" charset="0"/>
                <a:cs typeface="Arial" panose="020B0604020202020204" pitchFamily="34" charset="0"/>
              </a:rPr>
              <a:t>Start global.</a:t>
            </a:r>
          </a:p>
          <a:p>
            <a:pPr marL="514350" indent="-514350">
              <a:buFont typeface="+mj-lt"/>
              <a:buAutoNum type="arabicPeriod"/>
            </a:pPr>
            <a:endParaRPr lang="en-US" sz="3200" dirty="0" smtClean="0">
              <a:solidFill>
                <a:schemeClr val="bg1">
                  <a:lumMod val="50000"/>
                </a:schemeClr>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schemeClr val="bg1">
                    <a:lumMod val="50000"/>
                  </a:schemeClr>
                </a:solidFill>
                <a:latin typeface="Arial Black" panose="020B0A04020102020204" pitchFamily="34" charset="0"/>
                <a:cs typeface="Arial" panose="020B0604020202020204" pitchFamily="34" charset="0"/>
              </a:rPr>
              <a:t>Focus the proofreading.</a:t>
            </a:r>
          </a:p>
          <a:p>
            <a:pPr marL="514350" indent="-514350">
              <a:buFont typeface="+mj-lt"/>
              <a:buAutoNum type="arabicPeriod"/>
            </a:pPr>
            <a:endParaRPr lang="en-US" sz="32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121998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1199</TotalTime>
  <Words>2135</Words>
  <Application>Microsoft Office PowerPoint</Application>
  <PresentationFormat>On-screen Show (4:3)</PresentationFormat>
  <Paragraphs>271</Paragraphs>
  <Slides>18</Slides>
  <Notes>18</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Office Theme</vt:lpstr>
      <vt:lpstr>4_Office Theme</vt:lpstr>
      <vt:lpstr>2_Office Theme</vt:lpstr>
      <vt:lpstr>9_Office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vrtisvrtis</dc:creator>
  <cp:lastModifiedBy>stobuild</cp:lastModifiedBy>
  <cp:revision>106</cp:revision>
  <cp:lastPrinted>2016-02-11T17:05:19Z</cp:lastPrinted>
  <dcterms:created xsi:type="dcterms:W3CDTF">2016-01-07T04:04:20Z</dcterms:created>
  <dcterms:modified xsi:type="dcterms:W3CDTF">2016-03-29T19:33:14Z</dcterms:modified>
</cp:coreProperties>
</file>