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56" r:id="rId2"/>
    <p:sldMasterId id="2147483768" r:id="rId3"/>
    <p:sldMasterId id="2147483780" r:id="rId4"/>
    <p:sldMasterId id="2147483792" r:id="rId5"/>
    <p:sldMasterId id="2147483804" r:id="rId6"/>
    <p:sldMasterId id="2147483816" r:id="rId7"/>
    <p:sldMasterId id="2147483828" r:id="rId8"/>
    <p:sldMasterId id="2147483840" r:id="rId9"/>
  </p:sldMasterIdLst>
  <p:notesMasterIdLst>
    <p:notesMasterId r:id="rId26"/>
  </p:notesMasterIdLst>
  <p:sldIdLst>
    <p:sldId id="259" r:id="rId10"/>
    <p:sldId id="318" r:id="rId11"/>
    <p:sldId id="321" r:id="rId12"/>
    <p:sldId id="322" r:id="rId13"/>
    <p:sldId id="323" r:id="rId14"/>
    <p:sldId id="324" r:id="rId15"/>
    <p:sldId id="325" r:id="rId16"/>
    <p:sldId id="329" r:id="rId17"/>
    <p:sldId id="330" r:id="rId18"/>
    <p:sldId id="328" r:id="rId19"/>
    <p:sldId id="326" r:id="rId20"/>
    <p:sldId id="331" r:id="rId21"/>
    <p:sldId id="332" r:id="rId22"/>
    <p:sldId id="333" r:id="rId23"/>
    <p:sldId id="335" r:id="rId24"/>
    <p:sldId id="334"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09" autoAdjust="0"/>
    <p:restoredTop sz="53985" autoAdjust="0"/>
  </p:normalViewPr>
  <p:slideViewPr>
    <p:cSldViewPr>
      <p:cViewPr>
        <p:scale>
          <a:sx n="50" d="100"/>
          <a:sy n="50" d="100"/>
        </p:scale>
        <p:origin x="-3918"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61F2C44-2DFD-41C8-ABAD-E02A899574A2}" type="datetimeFigureOut">
              <a:rPr lang="en-US" smtClean="0"/>
              <a:t>2/11/2016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273CB1C-6ED5-4219-89CC-3D6DF559BDAE}" type="slidenum">
              <a:rPr lang="en-US" smtClean="0"/>
              <a:t>‹#›</a:t>
            </a:fld>
            <a:endParaRPr lang="en-US"/>
          </a:p>
        </p:txBody>
      </p:sp>
    </p:spTree>
    <p:extLst>
      <p:ext uri="{BB962C8B-B14F-4D97-AF65-F5344CB8AC3E}">
        <p14:creationId xmlns:p14="http://schemas.microsoft.com/office/powerpoint/2010/main" val="513869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Have you ever waited</a:t>
            </a:r>
            <a:r>
              <a:rPr lang="en-US" baseline="0" dirty="0" smtClean="0"/>
              <a:t> until a day or two before a paper was due and then tried to pull it together at the last minute?</a:t>
            </a:r>
          </a:p>
          <a:p>
            <a:endParaRPr lang="en-US" baseline="0" dirty="0" smtClean="0"/>
          </a:p>
          <a:p>
            <a:r>
              <a:rPr lang="en-US" baseline="0" dirty="0" smtClean="0"/>
              <a:t>Have </a:t>
            </a:r>
            <a:r>
              <a:rPr lang="en-US" baseline="0" dirty="0" smtClean="0"/>
              <a:t>you ever sat at your desk staring at your paper or your computer screen not being able to complete a single paragraph?</a:t>
            </a:r>
          </a:p>
          <a:p>
            <a:endParaRPr lang="en-US" baseline="0" dirty="0" smtClean="0"/>
          </a:p>
          <a:p>
            <a:r>
              <a:rPr lang="en-US" baseline="0" dirty="0" smtClean="0"/>
              <a:t>Have </a:t>
            </a:r>
            <a:r>
              <a:rPr lang="en-US" baseline="0" dirty="0" smtClean="0"/>
              <a:t>you ever gotten a low grade on a paper and had to admit that you deserved that grade?</a:t>
            </a:r>
          </a:p>
          <a:p>
            <a:endParaRPr lang="en-US" baseline="0" dirty="0" smtClean="0"/>
          </a:p>
          <a:p>
            <a:r>
              <a:rPr lang="en-US" baseline="0" dirty="0" smtClean="0"/>
              <a:t>Writing </a:t>
            </a:r>
            <a:r>
              <a:rPr lang="en-US" baseline="0" dirty="0" smtClean="0"/>
              <a:t>is not easy. Even the best writers sometimes struggle. But it is not </a:t>
            </a:r>
            <a:r>
              <a:rPr lang="en-US" baseline="0" dirty="0" smtClean="0"/>
              <a:t>impossible.</a:t>
            </a:r>
          </a:p>
          <a:p>
            <a:endParaRPr lang="en-US" baseline="0" dirty="0" smtClean="0"/>
          </a:p>
          <a:p>
            <a:r>
              <a:rPr lang="en-US" baseline="0" dirty="0" smtClean="0"/>
              <a:t>You </a:t>
            </a:r>
            <a:r>
              <a:rPr lang="en-US" baseline="0" dirty="0" smtClean="0"/>
              <a:t>have to take the time and do the work, but if you do, your effort will be reflected in your writing.</a:t>
            </a:r>
          </a:p>
          <a:p>
            <a:endParaRPr lang="en-US" baseline="0" dirty="0" smtClean="0"/>
          </a:p>
          <a:p>
            <a:r>
              <a:rPr lang="en-US" baseline="0" dirty="0" smtClean="0"/>
              <a:t>This </a:t>
            </a:r>
            <a:r>
              <a:rPr lang="en-US" baseline="0" dirty="0" smtClean="0"/>
              <a:t>workshop suggests a way to approach your writing assignments that will help you do your best.</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t>1</a:t>
            </a:fld>
            <a:endParaRPr lang="en-US"/>
          </a:p>
        </p:txBody>
      </p:sp>
    </p:spTree>
    <p:extLst>
      <p:ext uri="{BB962C8B-B14F-4D97-AF65-F5344CB8AC3E}">
        <p14:creationId xmlns:p14="http://schemas.microsoft.com/office/powerpoint/2010/main" val="215380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key to managing</a:t>
            </a:r>
            <a:r>
              <a:rPr lang="en-US" baseline="0" dirty="0" smtClean="0"/>
              <a:t> writing is optimizing your work time.</a:t>
            </a:r>
          </a:p>
          <a:p>
            <a:endParaRPr lang="en-US" baseline="0" dirty="0" smtClean="0"/>
          </a:p>
          <a:p>
            <a:r>
              <a:rPr lang="en-US" baseline="0" dirty="0" smtClean="0"/>
              <a:t>Before </a:t>
            </a:r>
            <a:r>
              <a:rPr lang="en-US" baseline="0" dirty="0" smtClean="0"/>
              <a:t>going on, stop for a minute and think about these questions: Why are you here? There are probably many reasons, but is one of them to learn? To learn about your areas of interest? To learn how to think and create and produce? Is it important to get good grades? What’s the most effective way to achieve that?</a:t>
            </a:r>
          </a:p>
          <a:p>
            <a:endParaRPr lang="en-US" baseline="0" dirty="0" smtClean="0"/>
          </a:p>
          <a:p>
            <a:r>
              <a:rPr lang="en-US" baseline="0" dirty="0" smtClean="0"/>
              <a:t>Reflect </a:t>
            </a:r>
            <a:r>
              <a:rPr lang="en-US" baseline="0" dirty="0" smtClean="0"/>
              <a:t>on these questions because optimizing your work time takes discipline and conviction. Your purpose here can inspire you if you know what it is.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of the ways to optimize</a:t>
            </a:r>
            <a:r>
              <a:rPr lang="en-US" baseline="0" dirty="0" smtClean="0"/>
              <a:t> your work time are…</a:t>
            </a:r>
          </a:p>
          <a:p>
            <a:endParaRPr lang="en-US" baseline="0" dirty="0" smtClean="0"/>
          </a:p>
          <a:p>
            <a:r>
              <a:rPr lang="en-US" baseline="0" dirty="0" smtClean="0"/>
              <a:t>…</a:t>
            </a:r>
            <a:r>
              <a:rPr lang="en-US" baseline="0" dirty="0" smtClean="0"/>
              <a:t>to get enough sleep. Your brain works more efficiently when you’ve had enough sleep. You remember more and you are more creative, when you get enough sleep. You are not as distracted by hunger when you’ve gotten enough sleep. This is crucial, and you know it’s true. Get enough sleep.</a:t>
            </a:r>
          </a:p>
          <a:p>
            <a:endParaRPr lang="en-US" baseline="0" dirty="0" smtClean="0"/>
          </a:p>
          <a:p>
            <a:r>
              <a:rPr lang="en-US" baseline="0" dirty="0" smtClean="0"/>
              <a:t>…</a:t>
            </a:r>
            <a:r>
              <a:rPr lang="en-US" baseline="0" dirty="0" smtClean="0"/>
              <a:t>to know yourself and what works best for you. Are you… … … … Don’t sabotage your paper by trying to write at 10pm if you know that you do your best work in the morning. Don’t try to write in a lounge if you are easily distracted by people coming and going. Set yourself up to </a:t>
            </a:r>
            <a:r>
              <a:rPr lang="en-US" i="1" baseline="0" dirty="0" smtClean="0"/>
              <a:t>succeed</a:t>
            </a:r>
            <a:r>
              <a:rPr lang="en-US" baseline="0" dirty="0" smtClean="0"/>
              <a:t>.</a:t>
            </a:r>
          </a:p>
          <a:p>
            <a:endParaRPr lang="en-US" baseline="0" dirty="0" smtClean="0"/>
          </a:p>
          <a:p>
            <a:r>
              <a:rPr lang="en-US" baseline="0" dirty="0" smtClean="0"/>
              <a:t>…</a:t>
            </a:r>
            <a:r>
              <a:rPr lang="en-US" baseline="0" dirty="0" smtClean="0"/>
              <a:t>to avoid a stressful approach. Some people say that they need the pressure of waiting until the last minute. Pressure will make you DO the work, but it won’t help you do it well. The things you say, the things you write, the homework you turn in, everything that you produce – it represents you, so it should represent you well, and reflect your best effort.</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key to managing writing, which will help</a:t>
            </a:r>
            <a:r>
              <a:rPr lang="en-US" baseline="0" dirty="0" smtClean="0"/>
              <a:t> you make your best effort, is making a plan.</a:t>
            </a:r>
          </a:p>
          <a:p>
            <a:endParaRPr lang="en-US" baseline="0" dirty="0" smtClean="0"/>
          </a:p>
          <a:p>
            <a:r>
              <a:rPr lang="en-US" baseline="0" dirty="0" smtClean="0"/>
              <a:t>Some </a:t>
            </a:r>
            <a:r>
              <a:rPr lang="en-US" baseline="0" dirty="0" smtClean="0"/>
              <a:t>of the earlier slides gave examples of planning that can help you manage your writing, but here are some more suggestions.</a:t>
            </a:r>
          </a:p>
          <a:p>
            <a:endParaRPr lang="en-US" dirty="0" smtClean="0"/>
          </a:p>
          <a:p>
            <a:r>
              <a:rPr lang="en-US" dirty="0" smtClean="0"/>
              <a:t>First</a:t>
            </a:r>
            <a:r>
              <a:rPr lang="en-US" dirty="0" smtClean="0"/>
              <a:t>, list… Right</a:t>
            </a:r>
            <a:r>
              <a:rPr lang="en-US" baseline="0" dirty="0" smtClean="0"/>
              <a:t> on the back of the assignment sheet, as you’re reading the instructions, think about what you will need to do to complete the writing task and make a detailed “to do” list: Is there reading or research involved? Will you need an abstract, a lit review, a works cited page? Do you need to set up meetings with anyone? Will you need to print this or upload it to Moodle?</a:t>
            </a:r>
            <a:endParaRPr lang="en-US" baseline="0" dirty="0"/>
          </a:p>
          <a:p>
            <a:endParaRPr lang="en-US" baseline="0" dirty="0" smtClean="0"/>
          </a:p>
          <a:p>
            <a:r>
              <a:rPr lang="en-US" baseline="0" dirty="0" smtClean="0"/>
              <a:t>Break </a:t>
            </a:r>
            <a:r>
              <a:rPr lang="en-US" baseline="0" dirty="0" smtClean="0"/>
              <a:t>the work into small chunks and think about how long each step will take.</a:t>
            </a:r>
          </a:p>
          <a:p>
            <a:endParaRPr lang="en-US" baseline="0" dirty="0" smtClean="0"/>
          </a:p>
          <a:p>
            <a:r>
              <a:rPr lang="en-US" baseline="0" dirty="0" smtClean="0"/>
              <a:t>Frontload</a:t>
            </a:r>
            <a:r>
              <a:rPr lang="en-US" baseline="0" dirty="0" smtClean="0"/>
              <a:t>… In other words, do as much as you can as soon as you can because it will usually take longer than you think.</a:t>
            </a:r>
          </a:p>
          <a:p>
            <a:endParaRPr lang="en-US" baseline="0" dirty="0" smtClean="0"/>
          </a:p>
          <a:p>
            <a:r>
              <a:rPr lang="en-US" baseline="0" dirty="0" smtClean="0"/>
              <a:t>Allow</a:t>
            </a:r>
            <a:r>
              <a:rPr lang="en-US" baseline="0" dirty="0" smtClean="0"/>
              <a:t>…</a:t>
            </a:r>
          </a:p>
          <a:p>
            <a:endParaRPr lang="en-US" baseline="0" dirty="0" smtClean="0"/>
          </a:p>
          <a:p>
            <a:r>
              <a:rPr lang="en-US" baseline="0" dirty="0" smtClean="0"/>
              <a:t>Finally</a:t>
            </a:r>
            <a:r>
              <a:rPr lang="en-US" baseline="0" dirty="0" smtClean="0"/>
              <a:t>, work backwards… If you have to turn it in on Friday at 8am, you should print on Thursday night. If you have to print on Thursday night, you should do your final proofreading on Thursday afternoon. If you need an appointment at the Writing Desk for that final once-over on Thursday, you should plan to revise your draft on Wednesday. Etc.</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a:t>
            </a:r>
            <a:r>
              <a:rPr lang="en-US" baseline="0" dirty="0" smtClean="0"/>
              <a:t> example of a week-at-a-glance planner.</a:t>
            </a:r>
          </a:p>
          <a:p>
            <a:endParaRPr lang="en-US" baseline="0" dirty="0" smtClean="0"/>
          </a:p>
          <a:p>
            <a:r>
              <a:rPr lang="en-US" baseline="0" dirty="0" smtClean="0"/>
              <a:t>Let’s </a:t>
            </a:r>
            <a:r>
              <a:rPr lang="en-US" baseline="0" dirty="0" smtClean="0"/>
              <a:t>say your professor hands out the instructions for a writing assignment on Monday and tells you it is due in one week.</a:t>
            </a:r>
          </a:p>
          <a:p>
            <a:endParaRPr lang="en-US" baseline="0" dirty="0" smtClean="0"/>
          </a:p>
          <a:p>
            <a:r>
              <a:rPr lang="en-US" baseline="0" dirty="0" smtClean="0"/>
              <a:t>What </a:t>
            </a:r>
            <a:r>
              <a:rPr lang="en-US" baseline="0" dirty="0" smtClean="0"/>
              <a:t>are all of the tasks that you need to accomplish before you can turn in your paper? How can you fit them into your week so that you are not doing everything at the last minute?</a:t>
            </a:r>
          </a:p>
          <a:p>
            <a:r>
              <a:rPr lang="en-US" baseline="0" dirty="0" smtClean="0"/>
              <a:t>…</a:t>
            </a:r>
          </a:p>
          <a:p>
            <a:r>
              <a:rPr lang="en-US" baseline="0" dirty="0" smtClean="0"/>
              <a:t>You can start by reading the assignment sheet and making a plan. Just that on the first day. No pressure, just a few minutes to start thinking and make a plan.</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Taking</a:t>
            </a:r>
            <a:r>
              <a:rPr lang="en-US" baseline="0" dirty="0" smtClean="0"/>
              <a:t> a little time to think about the assignment might lead you to set up a plan like this.</a:t>
            </a:r>
          </a:p>
          <a:p>
            <a:r>
              <a:rPr lang="en-US" baseline="0" dirty="0" smtClean="0"/>
              <a:t>…</a:t>
            </a:r>
          </a:p>
          <a:p>
            <a:r>
              <a:rPr lang="en-US" dirty="0" smtClean="0"/>
              <a:t>Writing a paper does take work and it does</a:t>
            </a:r>
            <a:r>
              <a:rPr lang="en-US" baseline="0" dirty="0" smtClean="0"/>
              <a:t> take time, but </a:t>
            </a:r>
            <a:r>
              <a:rPr lang="en-US" dirty="0" smtClean="0"/>
              <a:t>I broke the</a:t>
            </a:r>
            <a:r>
              <a:rPr lang="en-US" baseline="0" dirty="0" smtClean="0"/>
              <a:t> work down into small chunks that I can fit into my busy schedule – because I have other classes, too! I frontloaded the work because that way I can be thinking long before I start writing. I let extra time in case the work takes longer than expected or I get stuck or distracted by something else. And I thought through the backwards as well as forwards so that I can be sure it’s ready to turn in on time.</a:t>
            </a:r>
          </a:p>
          <a:p>
            <a:endParaRPr lang="en-US" baseline="0" dirty="0" smtClean="0"/>
          </a:p>
          <a:p>
            <a:r>
              <a:rPr lang="en-US" baseline="0" dirty="0" smtClean="0"/>
              <a:t>If you’re thinking, “Okay, I have a plan, that’s not the hard part, it’s the </a:t>
            </a:r>
            <a:r>
              <a:rPr lang="en-US" i="1" baseline="0" dirty="0" smtClean="0"/>
              <a:t>writing</a:t>
            </a:r>
            <a:r>
              <a:rPr lang="en-US" baseline="0" dirty="0" smtClean="0"/>
              <a:t> that’s hard,” come to the next workshop on “Getting Started.” Meanwhile, two suggestions are writing at a Write-In. Sometimes having people around you who are working is helpful. And, try the 30-10-30-10-30 system. You only have to write for 30 minutes, and then you can take a break for 10, etc. You don’t have to sit there all night until </a:t>
            </a:r>
            <a:r>
              <a:rPr lang="en-US" baseline="0" smtClean="0"/>
              <a:t>you’re finished; it’s just 30 minutes.</a:t>
            </a:r>
            <a:endParaRPr lang="en-US" baseline="0" dirty="0" smtClean="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the assignment is a 20-page research paper, following all of this advice is the same, but it’s even more important.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baseline="0" dirty="0" smtClean="0"/>
              <a:t>Write a 20-page paper” seems like a huge undertaking, but you don’t have to write a 20-page paper tonight.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a:t>
            </a:r>
            <a:r>
              <a:rPr lang="en-US" baseline="0" dirty="0" smtClean="0"/>
              <a:t>do you have to do tonight? … Read and understand the assignment, break it down into smaller pieces, and make a plan and a schedule that includes consulting with allies and working little by little at times when you can do your best.</a:t>
            </a:r>
            <a:endParaRPr lang="en-US" dirty="0" smtClean="0"/>
          </a:p>
          <a:p>
            <a:endParaRPr lang="en-US" i="1" baseline="0" dirty="0" smtClean="0"/>
          </a:p>
          <a:p>
            <a:r>
              <a:rPr lang="en-US" i="1" baseline="0" dirty="0" smtClean="0"/>
              <a:t>(</a:t>
            </a:r>
            <a:r>
              <a:rPr lang="en-US" i="1" baseline="0" dirty="0" smtClean="0"/>
              <a:t>Show semester-at-a-glance calendar on paper) </a:t>
            </a:r>
            <a:r>
              <a:rPr lang="en-US" i="0" baseline="0" dirty="0" smtClean="0"/>
              <a:t>This is an example of a semester-at-a-glance calendar, and it is really useful when you have a project that you need to work on over a longer period of time. Especially if it shows the other major assignments that are coming up in all of your classes.</a:t>
            </a:r>
          </a:p>
          <a:p>
            <a:endParaRPr lang="en-US" i="0" baseline="0" dirty="0" smtClean="0"/>
          </a:p>
          <a:p>
            <a:r>
              <a:rPr lang="en-US" i="0" baseline="0" dirty="0" smtClean="0"/>
              <a:t>Writing is not easy, and big projects are even more challenging, but if you face forward and get started right away, discipline and motivate yourself with allies and a plan, and work at times when you are fresh and focused, you’ll have a good chance of success.</a:t>
            </a:r>
            <a:endParaRPr lang="en-US" i="0"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t>16</a:t>
            </a:fld>
            <a:endParaRPr lang="en-US"/>
          </a:p>
        </p:txBody>
      </p:sp>
    </p:spTree>
    <p:extLst>
      <p:ext uri="{BB962C8B-B14F-4D97-AF65-F5344CB8AC3E}">
        <p14:creationId xmlns:p14="http://schemas.microsoft.com/office/powerpoint/2010/main" val="3704115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four keys to managing writing are these…</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writing</a:t>
            </a:r>
            <a:r>
              <a:rPr lang="en-US" baseline="0" dirty="0" smtClean="0"/>
              <a:t> assignments stress you out, it may be because you are focusing on the writing, but t</a:t>
            </a:r>
            <a:r>
              <a:rPr lang="en-US" dirty="0" smtClean="0"/>
              <a:t>he first step in writing a paper is NOT</a:t>
            </a:r>
            <a:r>
              <a:rPr lang="en-US" baseline="0" dirty="0" smtClean="0"/>
              <a:t> writing.</a:t>
            </a:r>
          </a:p>
          <a:p>
            <a:endParaRPr lang="en-US" baseline="0" dirty="0" smtClean="0"/>
          </a:p>
          <a:p>
            <a:r>
              <a:rPr lang="en-US" baseline="0" dirty="0" smtClean="0"/>
              <a:t>The </a:t>
            </a:r>
            <a:r>
              <a:rPr lang="en-US" baseline="0" dirty="0" smtClean="0"/>
              <a:t>first step is much easier than that; it’s simply reading the instructions and understanding the assignment.</a:t>
            </a:r>
          </a:p>
          <a:p>
            <a:endParaRPr lang="en-US" baseline="0" dirty="0" smtClean="0"/>
          </a:p>
          <a:p>
            <a:r>
              <a:rPr lang="en-US" baseline="0" dirty="0" smtClean="0"/>
              <a:t>This </a:t>
            </a:r>
            <a:r>
              <a:rPr lang="en-US" baseline="0" dirty="0" smtClean="0"/>
              <a:t>is a small but important task, and it is not scary, so do it immediately.</a:t>
            </a:r>
          </a:p>
          <a:p>
            <a:endParaRPr lang="en-US" baseline="0" dirty="0" smtClean="0"/>
          </a:p>
          <a:p>
            <a:r>
              <a:rPr lang="en-US" baseline="0" dirty="0" smtClean="0"/>
              <a:t>You </a:t>
            </a:r>
            <a:r>
              <a:rPr lang="en-US" baseline="0" dirty="0" smtClean="0"/>
              <a:t>have your class syllabus right now. Is the assignment on the syllabus? If so, you can get started today.</a:t>
            </a:r>
          </a:p>
          <a:p>
            <a:endParaRPr lang="en-US" baseline="0" dirty="0" smtClean="0"/>
          </a:p>
          <a:p>
            <a:r>
              <a:rPr lang="en-US" baseline="0" dirty="0" smtClean="0"/>
              <a:t>As </a:t>
            </a:r>
            <a:r>
              <a:rPr lang="en-US" baseline="0" dirty="0" smtClean="0"/>
              <a:t>soon as the professor assigns the paper, start to think ahead.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 daily planner.</a:t>
            </a:r>
          </a:p>
          <a:p>
            <a:endParaRPr lang="en-US" dirty="0" smtClean="0"/>
          </a:p>
          <a:p>
            <a:r>
              <a:rPr lang="en-US" dirty="0" smtClean="0"/>
              <a:t>Let’s </a:t>
            </a:r>
            <a:r>
              <a:rPr lang="en-US" dirty="0" smtClean="0"/>
              <a:t>say that on Wednesday, February 3</a:t>
            </a:r>
            <a:r>
              <a:rPr lang="en-US" baseline="30000" dirty="0" smtClean="0"/>
              <a:t>rd</a:t>
            </a:r>
            <a:r>
              <a:rPr lang="en-US" dirty="0" smtClean="0"/>
              <a:t>, you have Religion</a:t>
            </a:r>
            <a:r>
              <a:rPr lang="en-US" baseline="0" dirty="0" smtClean="0"/>
              <a:t> class at 9am, and on that day, your professor hands out the instructions for your first paper. On that very day, make time to read the assignment sheet, make note of any questions that you have about it, and start to make a plan.</a:t>
            </a:r>
          </a:p>
          <a:p>
            <a:endParaRPr lang="en-US" baseline="0" dirty="0" smtClean="0"/>
          </a:p>
          <a:p>
            <a:r>
              <a:rPr lang="en-US" baseline="0" dirty="0" smtClean="0"/>
              <a:t>Since </a:t>
            </a:r>
            <a:r>
              <a:rPr lang="en-US" baseline="0" dirty="0" smtClean="0"/>
              <a:t>reading the instructions is SO important, put it on your “to do” list, and make sure you do it.</a:t>
            </a:r>
          </a:p>
          <a:p>
            <a:endParaRPr lang="en-US" baseline="0" dirty="0" smtClean="0"/>
          </a:p>
          <a:p>
            <a:r>
              <a:rPr lang="en-US" baseline="0" dirty="0" smtClean="0"/>
              <a:t>Starting </a:t>
            </a:r>
            <a:r>
              <a:rPr lang="en-US" baseline="0" dirty="0" smtClean="0"/>
              <a:t>immediately makes the whole process easier and more manageable.</a:t>
            </a:r>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key to managing writing is consulting with your “allies” frequently.</a:t>
            </a:r>
          </a:p>
          <a:p>
            <a:endParaRPr lang="en-US" baseline="0" dirty="0" smtClean="0"/>
          </a:p>
          <a:p>
            <a:r>
              <a:rPr lang="en-US" baseline="0" dirty="0" smtClean="0"/>
              <a:t>As </a:t>
            </a:r>
            <a:r>
              <a:rPr lang="en-US" baseline="0" dirty="0" smtClean="0"/>
              <a:t>a student on this campus, you are not alone.</a:t>
            </a:r>
          </a:p>
          <a:p>
            <a:endParaRPr lang="en-US" baseline="0" dirty="0" smtClean="0"/>
          </a:p>
          <a:p>
            <a:r>
              <a:rPr lang="en-US" baseline="0" dirty="0" smtClean="0"/>
              <a:t>You </a:t>
            </a:r>
            <a:r>
              <a:rPr lang="en-US" baseline="0" dirty="0" smtClean="0"/>
              <a:t>have classmates, professors, tutors and friends. Connecting with all of those people at different stages of the process is one way of managing writing assignments.</a:t>
            </a:r>
          </a:p>
          <a:p>
            <a:endParaRPr lang="en-US" baseline="0" dirty="0" smtClean="0"/>
          </a:p>
          <a:p>
            <a:r>
              <a:rPr lang="en-US" baseline="0" dirty="0" smtClean="0"/>
              <a:t>So</a:t>
            </a:r>
            <a:r>
              <a:rPr lang="en-US" baseline="0" dirty="0" smtClean="0"/>
              <a:t>, for example,…</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p>
          <a:p>
            <a:r>
              <a:rPr lang="en-US" dirty="0" smtClean="0"/>
              <a:t>A writing partner is someone who may or</a:t>
            </a:r>
            <a:r>
              <a:rPr lang="en-US" baseline="0" dirty="0" smtClean="0"/>
              <a:t> may not be in your class, but who, like you, is working on different writing assignments and needs someone to bounce ideas off of and give feedback.</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example of a month-at-a-glance calendar.</a:t>
            </a:r>
          </a:p>
          <a:p>
            <a:endParaRPr lang="en-US" baseline="0" dirty="0" smtClean="0"/>
          </a:p>
          <a:p>
            <a:r>
              <a:rPr lang="en-US" baseline="0" dirty="0" smtClean="0"/>
              <a:t>Let’s </a:t>
            </a:r>
            <a:r>
              <a:rPr lang="en-US" baseline="0" dirty="0" smtClean="0"/>
              <a:t>say that the Religion paper that your professor assigned on Wednesday, February 3</a:t>
            </a:r>
            <a:r>
              <a:rPr lang="en-US" baseline="30000" dirty="0" smtClean="0"/>
              <a:t>rd</a:t>
            </a:r>
            <a:r>
              <a:rPr lang="en-US" baseline="0" dirty="0" smtClean="0"/>
              <a:t>, is due on Monday, February 29.</a:t>
            </a:r>
          </a:p>
          <a:p>
            <a:endParaRPr lang="en-US" baseline="0" dirty="0" smtClean="0"/>
          </a:p>
          <a:p>
            <a:r>
              <a:rPr lang="en-US" baseline="0" dirty="0" smtClean="0"/>
              <a:t>At </a:t>
            </a:r>
            <a:r>
              <a:rPr lang="en-US" baseline="0" dirty="0" smtClean="0"/>
              <a:t>what point in the writing process do you think you might benefit from consulting with someone?</a:t>
            </a:r>
          </a:p>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this plan.</a:t>
            </a:r>
          </a:p>
          <a:p>
            <a:r>
              <a:rPr lang="en-US" dirty="0" smtClean="0"/>
              <a:t>On Wednesday,</a:t>
            </a:r>
            <a:r>
              <a:rPr lang="en-US" baseline="0" dirty="0" smtClean="0"/>
              <a:t> the 3</a:t>
            </a:r>
            <a:r>
              <a:rPr lang="en-US" baseline="30000" dirty="0" smtClean="0"/>
              <a:t>rd</a:t>
            </a:r>
            <a:r>
              <a:rPr lang="en-US" baseline="0" dirty="0" smtClean="0"/>
              <a:t>, I’m going to read the assignment sheet and be ready with questions in class on Friday. If I can ask my questions during class, I will because then other students can hear the answers, and other students might have questions that I didn’t think of. If there’s no chance in class, I’m going to try to talk to the professor after class, definitely before the weekend.</a:t>
            </a:r>
          </a:p>
          <a:p>
            <a:endParaRPr lang="en-US" baseline="0" dirty="0" smtClean="0"/>
          </a:p>
          <a:p>
            <a:r>
              <a:rPr lang="en-US" baseline="0" dirty="0" smtClean="0"/>
              <a:t>A </a:t>
            </a:r>
            <a:r>
              <a:rPr lang="en-US" baseline="0" dirty="0" smtClean="0"/>
              <a:t>month seems like a long time to write a paper, but I know from experience that it will go by fast, so I want to find a way to discipline myself and make a little progress each week. If I set up four appointments at the Writing Desk, maybe with the same tutor, it will force me to work. I will need to be prepared for each visit. But notice, the first appointment is just to talk about a plan. And the second is just to talk about an outline. By the time I’ve taken those small steps, working on a draft for the third visit won’t be as scary. And it’s just a draft. I still have time to make changes if I need to before my last visit.</a:t>
            </a:r>
          </a:p>
          <a:p>
            <a:endParaRPr lang="en-US" baseline="0" dirty="0" smtClean="0"/>
          </a:p>
          <a:p>
            <a:r>
              <a:rPr lang="en-US" baseline="0" dirty="0" smtClean="0"/>
              <a:t>I’ve </a:t>
            </a:r>
            <a:r>
              <a:rPr lang="en-US" baseline="0" dirty="0" smtClean="0"/>
              <a:t>also scheduled some times here to talk to a classmate or a writing partner. These are just 5-10 minutes check-in meetings, where I share my ideas and progress, and get a little feedback and maybe some helpful tips.</a:t>
            </a:r>
          </a:p>
          <a:p>
            <a:endParaRPr lang="en-US" baseline="0" dirty="0" smtClean="0"/>
          </a:p>
          <a:p>
            <a:r>
              <a:rPr lang="en-US" baseline="0" dirty="0" smtClean="0"/>
              <a:t>Finally</a:t>
            </a:r>
            <a:r>
              <a:rPr lang="en-US" baseline="0" dirty="0" smtClean="0"/>
              <a:t>, AFTER I have done some real work and thinking on my own, I can meet with my professor to make sure that I am on the right track.</a:t>
            </a:r>
          </a:p>
          <a:p>
            <a:endParaRPr lang="en-US" dirty="0" smtClean="0"/>
          </a:p>
          <a:p>
            <a:r>
              <a:rPr lang="en-US" dirty="0" smtClean="0"/>
              <a:t>Throughout </a:t>
            </a:r>
            <a:r>
              <a:rPr lang="en-US" dirty="0" smtClean="0"/>
              <a:t>the whole month, I’m talking about my ideas. Talking is a great way to work</a:t>
            </a:r>
            <a:r>
              <a:rPr lang="en-US" baseline="0" dirty="0" smtClean="0"/>
              <a:t> out how to express your ideas so that others understand, and it happens when you consult with your allies.</a:t>
            </a:r>
          </a:p>
          <a:p>
            <a:endParaRPr lang="en-US" baseline="0" dirty="0" smtClean="0"/>
          </a:p>
          <a:p>
            <a:r>
              <a:rPr lang="en-US" baseline="0" dirty="0" smtClean="0"/>
              <a:t>YOU </a:t>
            </a:r>
            <a:r>
              <a:rPr lang="en-US" baseline="0" dirty="0" smtClean="0"/>
              <a:t>have to do your own work, but you do not have to do it in isolation.</a:t>
            </a:r>
            <a:endParaRPr lang="en-US" dirty="0"/>
          </a:p>
        </p:txBody>
      </p:sp>
      <p:sp>
        <p:nvSpPr>
          <p:cNvPr id="4" name="Slide Number Placeholder 3"/>
          <p:cNvSpPr>
            <a:spLocks noGrp="1"/>
          </p:cNvSpPr>
          <p:nvPr>
            <p:ph type="sldNum" sz="quarter" idx="10"/>
          </p:nvPr>
        </p:nvSpPr>
        <p:spPr/>
        <p:txBody>
          <a:bodyPr/>
          <a:lstStyle/>
          <a:p>
            <a:fld id="{3273CB1C-6ED5-4219-89CC-3D6DF559BDAE}"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1538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678202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34108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902830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7259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8654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453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4897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6459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1183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4811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58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748365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3323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6608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46461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21466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55834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22924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2030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14838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80414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054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19127412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68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844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97719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09930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143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69096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52806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93429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71032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433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4111255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55389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9086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00040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14103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92296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68372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77879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90587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17796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94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0197487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5865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11558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57405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702718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801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96076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58190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12886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041311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864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2946733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202677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81000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20558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554303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61689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345733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22852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55766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14237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179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73499979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221676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14655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086314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258323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5934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530805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597581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28247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043640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442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373017471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33951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611936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74428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41696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968530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28347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00493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851306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345448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50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F1EF5-F9EE-4B16-A915-E4C4CCB12DEE}" type="slidenum">
              <a:rPr lang="en-US" smtClean="0"/>
              <a:t>‹#›</a:t>
            </a:fld>
            <a:endParaRPr lang="en-US"/>
          </a:p>
        </p:txBody>
      </p:sp>
    </p:spTree>
    <p:extLst>
      <p:ext uri="{BB962C8B-B14F-4D97-AF65-F5344CB8AC3E}">
        <p14:creationId xmlns:p14="http://schemas.microsoft.com/office/powerpoint/2010/main" val="292035611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581015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884233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490177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39530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55020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57565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10151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81958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17140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t>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t>‹#›</a:t>
            </a:fld>
            <a:endParaRPr lang="en-US"/>
          </a:p>
        </p:txBody>
      </p:sp>
    </p:spTree>
    <p:extLst>
      <p:ext uri="{BB962C8B-B14F-4D97-AF65-F5344CB8AC3E}">
        <p14:creationId xmlns:p14="http://schemas.microsoft.com/office/powerpoint/2010/main" val="36182290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4010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801189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112059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988635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783634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631692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221946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AA8AE-2C9A-4954-85AB-B8E0D805073D}" type="datetimeFigureOut">
              <a:rPr lang="en-US" smtClean="0">
                <a:solidFill>
                  <a:prstClr val="black">
                    <a:tint val="75000"/>
                  </a:prstClr>
                </a:solidFill>
              </a:rPr>
              <a:pPr/>
              <a:t>2/11/2016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F1EF5-F9EE-4B16-A915-E4C4CCB12DE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430669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9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228600" y="1371600"/>
            <a:ext cx="7696200" cy="2743200"/>
          </a:xfrm>
        </p:spPr>
        <p:txBody>
          <a:bodyPr>
            <a:noAutofit/>
          </a:bodyPr>
          <a:lstStyle/>
          <a:p>
            <a:pPr marL="0" indent="0" algn="ctr">
              <a:buNone/>
            </a:pPr>
            <a:r>
              <a:rPr lang="en-US" sz="3200" dirty="0" smtClean="0">
                <a:latin typeface="Arial Black" panose="020B0A04020102020204" pitchFamily="34" charset="0"/>
              </a:rPr>
              <a:t>Writing Workshops</a:t>
            </a:r>
          </a:p>
          <a:p>
            <a:pPr marL="0" indent="0" algn="ctr">
              <a:buNone/>
            </a:pPr>
            <a:r>
              <a:rPr lang="en-US" sz="3200" dirty="0" smtClean="0">
                <a:latin typeface="Arial Black" panose="020B0A04020102020204" pitchFamily="34" charset="0"/>
              </a:rPr>
              <a:t>Spring 2016</a:t>
            </a:r>
          </a:p>
          <a:p>
            <a:pPr marL="0" indent="0" algn="ctr">
              <a:buNone/>
            </a:pPr>
            <a:endParaRPr lang="en-US" sz="3200" dirty="0" smtClean="0">
              <a:latin typeface="Arial Black" panose="020B0A04020102020204" pitchFamily="34" charset="0"/>
            </a:endParaRPr>
          </a:p>
          <a:p>
            <a:pPr marL="0" indent="0" algn="ctr">
              <a:buNone/>
            </a:pPr>
            <a:r>
              <a:rPr lang="en-US" sz="3200" dirty="0" smtClean="0">
                <a:latin typeface="Arial Black" panose="020B0A04020102020204" pitchFamily="34" charset="0"/>
              </a:rPr>
              <a:t>“Time Management for Writing”</a:t>
            </a:r>
          </a:p>
        </p:txBody>
      </p:sp>
    </p:spTree>
    <p:extLst>
      <p:ext uri="{BB962C8B-B14F-4D97-AF65-F5344CB8AC3E}">
        <p14:creationId xmlns:p14="http://schemas.microsoft.com/office/powerpoint/2010/main" val="345601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Optimize your work time:</a:t>
            </a:r>
            <a:endParaRPr lang="en-US" sz="3200" dirty="0" smtClean="0">
              <a:latin typeface="Arial Black" panose="020B0A04020102020204" pitchFamily="34" charset="0"/>
            </a:endParaRPr>
          </a:p>
        </p:txBody>
      </p:sp>
      <p:sp>
        <p:nvSpPr>
          <p:cNvPr id="2" name="TextBox 1"/>
          <p:cNvSpPr txBox="1"/>
          <p:nvPr/>
        </p:nvSpPr>
        <p:spPr>
          <a:xfrm>
            <a:off x="457200" y="1600200"/>
            <a:ext cx="7378700" cy="3785652"/>
          </a:xfrm>
          <a:prstGeom prst="rect">
            <a:avLst/>
          </a:prstGeom>
          <a:noFill/>
        </p:spPr>
        <p:txBody>
          <a:bodyPr wrap="square" rtlCol="0">
            <a:spAutoFit/>
          </a:bodyPr>
          <a:lstStyle/>
          <a:p>
            <a:pPr algn="ctr"/>
            <a:endParaRPr lang="en-US" sz="1600" dirty="0" smtClean="0">
              <a:solidFill>
                <a:prstClr val="black"/>
              </a:solidFill>
              <a:latin typeface="Arial Black" panose="020B0A04020102020204" pitchFamily="34" charset="0"/>
              <a:cs typeface="Arial" panose="020B0604020202020204" pitchFamily="34" charset="0"/>
            </a:endParaRPr>
          </a:p>
          <a:p>
            <a:pPr algn="ctr"/>
            <a:r>
              <a:rPr lang="en-US" sz="3200" dirty="0" smtClean="0">
                <a:solidFill>
                  <a:prstClr val="black"/>
                </a:solidFill>
                <a:latin typeface="Arial Black" panose="020B0A04020102020204" pitchFamily="34" charset="0"/>
                <a:cs typeface="Arial" panose="020B0604020202020204" pitchFamily="34" charset="0"/>
              </a:rPr>
              <a:t>Why are you here?</a:t>
            </a:r>
          </a:p>
          <a:p>
            <a:pPr algn="ctr"/>
            <a:endParaRPr lang="en-US" sz="3200" dirty="0">
              <a:solidFill>
                <a:prstClr val="black"/>
              </a:solidFill>
              <a:latin typeface="Arial Black" panose="020B0A04020102020204" pitchFamily="34" charset="0"/>
              <a:cs typeface="Arial" panose="020B0604020202020204" pitchFamily="34" charset="0"/>
            </a:endParaRPr>
          </a:p>
          <a:p>
            <a:pPr algn="ctr"/>
            <a:r>
              <a:rPr lang="en-US" sz="3200" dirty="0" smtClean="0">
                <a:solidFill>
                  <a:prstClr val="black"/>
                </a:solidFill>
                <a:latin typeface="Arial Black" panose="020B0A04020102020204" pitchFamily="34" charset="0"/>
                <a:cs typeface="Arial" panose="020B0604020202020204" pitchFamily="34" charset="0"/>
              </a:rPr>
              <a:t>To learn?</a:t>
            </a:r>
          </a:p>
          <a:p>
            <a:pPr algn="ctr"/>
            <a:endParaRPr lang="en-US" sz="3200" dirty="0">
              <a:solidFill>
                <a:prstClr val="black"/>
              </a:solidFill>
              <a:latin typeface="Arial Black" panose="020B0A04020102020204" pitchFamily="34" charset="0"/>
              <a:cs typeface="Arial" panose="020B0604020202020204" pitchFamily="34" charset="0"/>
            </a:endParaRPr>
          </a:p>
          <a:p>
            <a:pPr algn="ctr"/>
            <a:r>
              <a:rPr lang="en-US" sz="3200" dirty="0" smtClean="0">
                <a:solidFill>
                  <a:prstClr val="black"/>
                </a:solidFill>
                <a:latin typeface="Arial Black" panose="020B0A04020102020204" pitchFamily="34" charset="0"/>
                <a:cs typeface="Arial" panose="020B0604020202020204" pitchFamily="34" charset="0"/>
              </a:rPr>
              <a:t>To get good grades?</a:t>
            </a:r>
          </a:p>
          <a:p>
            <a:pPr algn="ctr"/>
            <a:endParaRPr lang="en-US" sz="3200" dirty="0">
              <a:solidFill>
                <a:prstClr val="black"/>
              </a:solidFill>
              <a:latin typeface="Arial Black" panose="020B0A04020102020204" pitchFamily="34" charset="0"/>
              <a:cs typeface="Arial" panose="020B0604020202020204" pitchFamily="34" charset="0"/>
            </a:endParaRPr>
          </a:p>
          <a:p>
            <a:pPr algn="ctr"/>
            <a:r>
              <a:rPr lang="en-US" sz="3200" dirty="0" smtClean="0">
                <a:solidFill>
                  <a:prstClr val="black"/>
                </a:solidFill>
                <a:latin typeface="Arial Black" panose="020B0A04020102020204" pitchFamily="34" charset="0"/>
                <a:cs typeface="Arial" panose="020B0604020202020204" pitchFamily="34" charset="0"/>
              </a:rPr>
              <a:t>What’s the best way to do that?</a:t>
            </a: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41303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Optimize your work time:</a:t>
            </a:r>
            <a:endParaRPr lang="en-US" sz="3200" dirty="0" smtClean="0">
              <a:latin typeface="Arial Black" panose="020B0A04020102020204" pitchFamily="34" charset="0"/>
            </a:endParaRPr>
          </a:p>
        </p:txBody>
      </p:sp>
      <p:sp>
        <p:nvSpPr>
          <p:cNvPr id="2" name="TextBox 1"/>
          <p:cNvSpPr txBox="1"/>
          <p:nvPr/>
        </p:nvSpPr>
        <p:spPr>
          <a:xfrm>
            <a:off x="457200" y="1600200"/>
            <a:ext cx="7378700" cy="4278094"/>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Get enough sleep.</a:t>
            </a:r>
          </a:p>
          <a:p>
            <a:pPr marL="342900" indent="-342900">
              <a:buFont typeface="Arial" panose="020B0604020202020204" pitchFamily="34" charset="0"/>
              <a:buChar char="•"/>
            </a:pPr>
            <a:endParaRPr lang="en-US" sz="16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Know yourself.</a:t>
            </a:r>
          </a:p>
          <a:p>
            <a:pPr marL="804863" indent="-347663">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Are you more alert in the am or pm?</a:t>
            </a:r>
          </a:p>
          <a:p>
            <a:pPr marL="804863" indent="-347663">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Can you focus better in silence or with white noise?</a:t>
            </a:r>
          </a:p>
          <a:p>
            <a:pPr marL="804863" indent="-347663">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Are you more disciplined when you are alone or with study partners?</a:t>
            </a:r>
          </a:p>
          <a:p>
            <a:pPr marL="804863" indent="-347663">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Do you prefer a pen or a keyboard?</a:t>
            </a:r>
          </a:p>
          <a:p>
            <a:pPr marL="342900" indent="-342900">
              <a:buFont typeface="Arial" panose="020B0604020202020204" pitchFamily="34" charset="0"/>
              <a:buChar char="•"/>
            </a:pPr>
            <a:endParaRPr lang="en-US" sz="16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Avoid a stressful approach.</a:t>
            </a: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825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Make a plan and stick to it</a:t>
            </a:r>
            <a:r>
              <a:rPr lang="en-US" dirty="0">
                <a:latin typeface="Arial Black" panose="020B0A04020102020204" pitchFamily="34" charset="0"/>
              </a:rPr>
              <a:t>:</a:t>
            </a:r>
            <a:endParaRPr lang="en-US" dirty="0" smtClean="0">
              <a:latin typeface="Arial Black" panose="020B0A04020102020204" pitchFamily="34" charset="0"/>
            </a:endParaRPr>
          </a:p>
        </p:txBody>
      </p:sp>
      <p:sp>
        <p:nvSpPr>
          <p:cNvPr id="2" name="TextBox 1"/>
          <p:cNvSpPr txBox="1"/>
          <p:nvPr/>
        </p:nvSpPr>
        <p:spPr>
          <a:xfrm>
            <a:off x="457200" y="1600200"/>
            <a:ext cx="7467600" cy="3662541"/>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List everything you need to do from start to finish.</a:t>
            </a:r>
          </a:p>
          <a:p>
            <a:pPr marL="342900" indent="-342900">
              <a:buFont typeface="Arial" panose="020B0604020202020204" pitchFamily="34" charset="0"/>
              <a:buChar char="•"/>
            </a:pPr>
            <a:endParaRPr lang="en-US" sz="16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Break the work into small chunks.</a:t>
            </a:r>
          </a:p>
          <a:p>
            <a:pPr marL="342900" indent="-342900">
              <a:buFont typeface="Arial" panose="020B0604020202020204" pitchFamily="34" charset="0"/>
              <a:buChar char="•"/>
            </a:pPr>
            <a:endParaRPr lang="en-US" sz="16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Frontload the prep work.</a:t>
            </a:r>
          </a:p>
          <a:p>
            <a:pPr marL="342900" indent="-342900">
              <a:buFont typeface="Arial" panose="020B0604020202020204" pitchFamily="34" charset="0"/>
              <a:buChar char="•"/>
            </a:pPr>
            <a:endParaRPr lang="en-US" sz="16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Allow </a:t>
            </a:r>
            <a:r>
              <a:rPr lang="en-US" sz="2800" dirty="0">
                <a:solidFill>
                  <a:prstClr val="black"/>
                </a:solidFill>
                <a:latin typeface="Arial Black" panose="020B0A04020102020204" pitchFamily="34" charset="0"/>
                <a:cs typeface="Arial" panose="020B0604020202020204" pitchFamily="34" charset="0"/>
              </a:rPr>
              <a:t>extra time.</a:t>
            </a:r>
          </a:p>
          <a:p>
            <a:pPr marL="342900" indent="-342900">
              <a:buFont typeface="Arial" panose="020B0604020202020204" pitchFamily="34" charset="0"/>
              <a:buChar char="•"/>
            </a:pPr>
            <a:endParaRPr lang="en-US" sz="16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Work backwards from the due date.</a:t>
            </a:r>
            <a:endParaRPr lang="en-US" sz="28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26152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Make a plan and stick to it:</a:t>
            </a:r>
            <a:endParaRPr lang="en-US" sz="3200" dirty="0" smtClean="0">
              <a:latin typeface="Arial Black" panose="020B0A04020102020204" pitchFamily="34" charset="0"/>
            </a:endParaRPr>
          </a:p>
        </p:txBody>
      </p:sp>
      <p:pic>
        <p:nvPicPr>
          <p:cNvPr id="1026" name="Picture 2" descr="http://www.allaboutscoliosis.com/wp-content/uploads/2015/01/9d2b3467b70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447800"/>
            <a:ext cx="5493768" cy="43529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47800" y="1447800"/>
            <a:ext cx="5493768" cy="4339650"/>
          </a:xfrm>
          <a:prstGeom prst="rect">
            <a:avLst/>
          </a:prstGeom>
          <a:noFill/>
        </p:spPr>
        <p:txBody>
          <a:bodyPr wrap="square" rtlCol="0">
            <a:spAutoFit/>
          </a:bodyPr>
          <a:lstStyle/>
          <a:p>
            <a:endParaRPr lang="en-US" sz="1200" dirty="0" smtClean="0"/>
          </a:p>
          <a:p>
            <a:endParaRPr lang="en-US" sz="1200" dirty="0"/>
          </a:p>
          <a:p>
            <a:endParaRPr lang="en-US" sz="1200" dirty="0" smtClean="0"/>
          </a:p>
          <a:p>
            <a:endParaRPr lang="en-US" sz="1200" dirty="0" smtClean="0"/>
          </a:p>
          <a:p>
            <a:endParaRPr lang="en-US" sz="1200" dirty="0"/>
          </a:p>
          <a:p>
            <a:endParaRPr lang="en-US" sz="1200" dirty="0" smtClean="0"/>
          </a:p>
          <a:p>
            <a:endParaRPr lang="en-US" sz="1200" dirty="0"/>
          </a:p>
          <a:p>
            <a:endParaRPr lang="en-US" sz="1200" dirty="0" smtClean="0"/>
          </a:p>
          <a:p>
            <a:pPr lvl="1"/>
            <a:r>
              <a:rPr lang="en-US" sz="1200" dirty="0" smtClean="0">
                <a:solidFill>
                  <a:srgbClr val="0070C0"/>
                </a:solidFill>
              </a:rPr>
              <a:t>Read assignment sheet</a:t>
            </a:r>
          </a:p>
          <a:p>
            <a:pPr lvl="1"/>
            <a:r>
              <a:rPr lang="en-US" sz="1200" dirty="0" smtClean="0">
                <a:solidFill>
                  <a:srgbClr val="0070C0"/>
                </a:solidFill>
              </a:rPr>
              <a:t>Make plan</a:t>
            </a:r>
          </a:p>
          <a:p>
            <a:pPr lvl="1"/>
            <a:r>
              <a:rPr lang="en-US" sz="1200" dirty="0" smtClean="0">
                <a:solidFill>
                  <a:srgbClr val="0070C0"/>
                </a:solidFill>
              </a:rPr>
              <a:t>Begin reading/research</a:t>
            </a:r>
          </a:p>
          <a:p>
            <a:pPr lvl="1"/>
            <a:endParaRPr lang="en-US" sz="1200" dirty="0">
              <a:solidFill>
                <a:srgbClr val="0070C0"/>
              </a:solidFill>
            </a:endParaRPr>
          </a:p>
          <a:p>
            <a:pPr lvl="1"/>
            <a:endParaRPr lang="en-US" sz="1200" dirty="0" smtClean="0">
              <a:solidFill>
                <a:srgbClr val="0070C0"/>
              </a:solidFill>
            </a:endParaRPr>
          </a:p>
          <a:p>
            <a:pPr lvl="1"/>
            <a:endParaRPr lang="en-US" sz="1200" dirty="0">
              <a:solidFill>
                <a:srgbClr val="0070C0"/>
              </a:solidFill>
            </a:endParaRPr>
          </a:p>
          <a:p>
            <a:pPr lvl="1"/>
            <a:endParaRPr lang="en-US" sz="1200" dirty="0" smtClean="0">
              <a:solidFill>
                <a:srgbClr val="0070C0"/>
              </a:solidFill>
            </a:endParaRPr>
          </a:p>
          <a:p>
            <a:pPr lvl="1"/>
            <a:endParaRPr lang="en-US" sz="1200" dirty="0">
              <a:solidFill>
                <a:srgbClr val="0070C0"/>
              </a:solidFill>
            </a:endParaRPr>
          </a:p>
          <a:p>
            <a:pPr lvl="1"/>
            <a:endParaRPr lang="en-US" sz="1200" dirty="0" smtClean="0">
              <a:solidFill>
                <a:srgbClr val="0070C0"/>
              </a:solidFill>
            </a:endParaRPr>
          </a:p>
          <a:p>
            <a:pPr lvl="1"/>
            <a:endParaRPr lang="en-US" sz="1200" dirty="0">
              <a:solidFill>
                <a:srgbClr val="0070C0"/>
              </a:solidFill>
            </a:endParaRPr>
          </a:p>
          <a:p>
            <a:pPr lvl="1"/>
            <a:endParaRPr lang="en-US" sz="1200" dirty="0" smtClean="0">
              <a:solidFill>
                <a:srgbClr val="0070C0"/>
              </a:solidFill>
            </a:endParaRPr>
          </a:p>
          <a:p>
            <a:pPr lvl="1"/>
            <a:r>
              <a:rPr lang="en-US" sz="1200" dirty="0" smtClean="0">
                <a:solidFill>
                  <a:srgbClr val="0070C0"/>
                </a:solidFill>
              </a:rPr>
              <a:t>			</a:t>
            </a:r>
            <a:endParaRPr lang="en-US" sz="1200" dirty="0">
              <a:solidFill>
                <a:srgbClr val="0070C0"/>
              </a:solidFill>
            </a:endParaRPr>
          </a:p>
          <a:p>
            <a:pPr lvl="1"/>
            <a:r>
              <a:rPr lang="en-US" sz="1200" dirty="0" smtClean="0">
                <a:solidFill>
                  <a:srgbClr val="0070C0"/>
                </a:solidFill>
              </a:rPr>
              <a:t>				</a:t>
            </a:r>
          </a:p>
          <a:p>
            <a:pPr lvl="1"/>
            <a:r>
              <a:rPr lang="en-US" sz="1200" dirty="0">
                <a:solidFill>
                  <a:srgbClr val="0070C0"/>
                </a:solidFill>
              </a:rPr>
              <a:t>	</a:t>
            </a:r>
            <a:r>
              <a:rPr lang="en-US" sz="1200" dirty="0" smtClean="0">
                <a:solidFill>
                  <a:srgbClr val="0070C0"/>
                </a:solidFill>
              </a:rPr>
              <a:t>			Paper due tomorrow!</a:t>
            </a:r>
            <a:r>
              <a:rPr lang="en-US" sz="1200" dirty="0" smtClean="0"/>
              <a:t>	</a:t>
            </a:r>
            <a:endParaRPr lang="en-US" sz="1200" dirty="0"/>
          </a:p>
        </p:txBody>
      </p:sp>
    </p:spTree>
    <p:extLst>
      <p:ext uri="{BB962C8B-B14F-4D97-AF65-F5344CB8AC3E}">
        <p14:creationId xmlns:p14="http://schemas.microsoft.com/office/powerpoint/2010/main" val="3975819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smtClean="0">
                <a:latin typeface="Arial Black" panose="020B0A04020102020204" pitchFamily="34" charset="0"/>
              </a:rPr>
              <a:t>Make a plan and stick to it:</a:t>
            </a:r>
            <a:endParaRPr lang="en-US" sz="3200" dirty="0" smtClean="0">
              <a:latin typeface="Arial Black" panose="020B0A04020102020204" pitchFamily="34" charset="0"/>
            </a:endParaRPr>
          </a:p>
        </p:txBody>
      </p:sp>
      <p:pic>
        <p:nvPicPr>
          <p:cNvPr id="1026" name="Picture 2" descr="http://www.allaboutscoliosis.com/wp-content/uploads/2015/01/9d2b3467b70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447800"/>
            <a:ext cx="5493768" cy="43529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47800" y="1447800"/>
            <a:ext cx="5493768" cy="4339650"/>
          </a:xfrm>
          <a:prstGeom prst="rect">
            <a:avLst/>
          </a:prstGeom>
          <a:noFill/>
        </p:spPr>
        <p:txBody>
          <a:bodyPr wrap="square" rtlCol="0">
            <a:spAutoFit/>
          </a:bodyPr>
          <a:lstStyle/>
          <a:p>
            <a:endParaRPr lang="en-US" sz="1200" dirty="0" smtClean="0">
              <a:solidFill>
                <a:prstClr val="black"/>
              </a:solidFill>
            </a:endParaRPr>
          </a:p>
          <a:p>
            <a:endParaRPr lang="en-US" sz="1200" dirty="0">
              <a:solidFill>
                <a:prstClr val="black"/>
              </a:solidFill>
            </a:endParaRPr>
          </a:p>
          <a:p>
            <a:r>
              <a:rPr lang="en-US" sz="1200" dirty="0" smtClean="0">
                <a:solidFill>
                  <a:prstClr val="black"/>
                </a:solidFill>
              </a:rPr>
              <a:t>			     </a:t>
            </a:r>
            <a:r>
              <a:rPr lang="en-US" sz="1200" dirty="0" smtClean="0">
                <a:solidFill>
                  <a:srgbClr val="FF0000"/>
                </a:solidFill>
              </a:rPr>
              <a:t>WD appt. for early feedback</a:t>
            </a:r>
          </a:p>
          <a:p>
            <a:r>
              <a:rPr lang="en-US" sz="1200" dirty="0" smtClean="0">
                <a:solidFill>
                  <a:prstClr val="black"/>
                </a:solidFill>
              </a:rPr>
              <a:t>			     </a:t>
            </a:r>
            <a:r>
              <a:rPr lang="en-US" sz="1200" dirty="0" smtClean="0">
                <a:solidFill>
                  <a:srgbClr val="FF0000"/>
                </a:solidFill>
              </a:rPr>
              <a:t>Continue writing, complete draft</a:t>
            </a:r>
          </a:p>
          <a:p>
            <a:endParaRPr lang="en-US" sz="1200" dirty="0">
              <a:solidFill>
                <a:prstClr val="black"/>
              </a:solidFill>
            </a:endParaRPr>
          </a:p>
          <a:p>
            <a:endParaRPr lang="en-US" sz="1200" dirty="0" smtClean="0">
              <a:solidFill>
                <a:prstClr val="black"/>
              </a:solidFill>
            </a:endParaRPr>
          </a:p>
          <a:p>
            <a:endParaRPr lang="en-US" sz="1200" dirty="0">
              <a:solidFill>
                <a:prstClr val="black"/>
              </a:solidFill>
            </a:endParaRPr>
          </a:p>
          <a:p>
            <a:r>
              <a:rPr lang="en-US" sz="1200" dirty="0" smtClean="0">
                <a:solidFill>
                  <a:prstClr val="black"/>
                </a:solidFill>
              </a:rPr>
              <a:t>			     </a:t>
            </a:r>
            <a:r>
              <a:rPr lang="en-US" sz="1200" dirty="0" smtClean="0">
                <a:solidFill>
                  <a:srgbClr val="FF0000"/>
                </a:solidFill>
              </a:rPr>
              <a:t>Check in with classmate</a:t>
            </a:r>
          </a:p>
          <a:p>
            <a:pPr lvl="1"/>
            <a:r>
              <a:rPr lang="en-US" sz="1200" dirty="0" smtClean="0">
                <a:solidFill>
                  <a:srgbClr val="0070C0"/>
                </a:solidFill>
              </a:rPr>
              <a:t>Read assignment sheet	     </a:t>
            </a:r>
            <a:r>
              <a:rPr lang="en-US" sz="1200" dirty="0" smtClean="0">
                <a:solidFill>
                  <a:srgbClr val="FF0000"/>
                </a:solidFill>
              </a:rPr>
              <a:t>Revise draft, check formatting</a:t>
            </a:r>
          </a:p>
          <a:p>
            <a:pPr lvl="1"/>
            <a:r>
              <a:rPr lang="en-US" sz="1200" dirty="0" smtClean="0">
                <a:solidFill>
                  <a:srgbClr val="0070C0"/>
                </a:solidFill>
              </a:rPr>
              <a:t>Make plan</a:t>
            </a:r>
            <a:r>
              <a:rPr lang="en-US" sz="1200" dirty="0" smtClean="0">
                <a:solidFill>
                  <a:srgbClr val="FF0000"/>
                </a:solidFill>
              </a:rPr>
              <a:t>, schedule WD </a:t>
            </a:r>
            <a:r>
              <a:rPr lang="en-US" sz="1200" dirty="0" err="1" smtClean="0">
                <a:solidFill>
                  <a:srgbClr val="FF0000"/>
                </a:solidFill>
              </a:rPr>
              <a:t>appts</a:t>
            </a:r>
            <a:r>
              <a:rPr lang="en-US" sz="1200" dirty="0" smtClean="0">
                <a:solidFill>
                  <a:srgbClr val="FF0000"/>
                </a:solidFill>
              </a:rPr>
              <a:t>.</a:t>
            </a:r>
          </a:p>
          <a:p>
            <a:pPr lvl="1"/>
            <a:r>
              <a:rPr lang="en-US" sz="1200" dirty="0" smtClean="0">
                <a:solidFill>
                  <a:srgbClr val="0070C0"/>
                </a:solidFill>
              </a:rPr>
              <a:t>Begin reading/research</a:t>
            </a:r>
          </a:p>
          <a:p>
            <a:pPr lvl="1"/>
            <a:endParaRPr lang="en-US" sz="1200" dirty="0">
              <a:solidFill>
                <a:srgbClr val="0070C0"/>
              </a:solidFill>
            </a:endParaRPr>
          </a:p>
          <a:p>
            <a:pPr lvl="1"/>
            <a:endParaRPr lang="en-US" sz="1200" dirty="0" smtClean="0">
              <a:solidFill>
                <a:srgbClr val="FF0000"/>
              </a:solidFill>
            </a:endParaRPr>
          </a:p>
          <a:p>
            <a:pPr lvl="1"/>
            <a:r>
              <a:rPr lang="en-US" sz="1200" dirty="0" smtClean="0">
                <a:solidFill>
                  <a:srgbClr val="FF0000"/>
                </a:solidFill>
              </a:rPr>
              <a:t>Make tentative outline</a:t>
            </a:r>
            <a:endParaRPr lang="en-US" sz="1200" dirty="0">
              <a:solidFill>
                <a:srgbClr val="FF0000"/>
              </a:solidFill>
            </a:endParaRPr>
          </a:p>
          <a:p>
            <a:pPr lvl="1"/>
            <a:r>
              <a:rPr lang="en-US" sz="1200" dirty="0" smtClean="0">
                <a:solidFill>
                  <a:srgbClr val="FF0000"/>
                </a:solidFill>
              </a:rPr>
              <a:t>Read/research more as needed</a:t>
            </a:r>
          </a:p>
          <a:p>
            <a:pPr lvl="1"/>
            <a:r>
              <a:rPr lang="en-US" sz="1200" dirty="0" smtClean="0">
                <a:solidFill>
                  <a:srgbClr val="FF0000"/>
                </a:solidFill>
              </a:rPr>
              <a:t>Prepare citations if necessary</a:t>
            </a:r>
            <a:endParaRPr lang="en-US" sz="1200" dirty="0">
              <a:solidFill>
                <a:srgbClr val="FF0000"/>
              </a:solidFill>
            </a:endParaRPr>
          </a:p>
          <a:p>
            <a:pPr lvl="1"/>
            <a:endParaRPr lang="en-US" sz="1200" dirty="0" smtClean="0">
              <a:solidFill>
                <a:srgbClr val="FF0000"/>
              </a:solidFill>
            </a:endParaRPr>
          </a:p>
          <a:p>
            <a:pPr lvl="1"/>
            <a:endParaRPr lang="en-US" sz="1200" dirty="0">
              <a:solidFill>
                <a:srgbClr val="FF0000"/>
              </a:solidFill>
            </a:endParaRPr>
          </a:p>
          <a:p>
            <a:pPr lvl="1"/>
            <a:r>
              <a:rPr lang="en-US" sz="1200" dirty="0" smtClean="0">
                <a:solidFill>
                  <a:srgbClr val="FF0000"/>
                </a:solidFill>
              </a:rPr>
              <a:t>Begin writing		     WD appt. final editing</a:t>
            </a:r>
          </a:p>
          <a:p>
            <a:pPr lvl="1"/>
            <a:r>
              <a:rPr lang="en-US" sz="1200" dirty="0" smtClean="0">
                <a:solidFill>
                  <a:srgbClr val="FF0000"/>
                </a:solidFill>
              </a:rPr>
              <a:t>Talk to prof, confirm approach			</a:t>
            </a:r>
            <a:endParaRPr lang="en-US" sz="1200" dirty="0">
              <a:solidFill>
                <a:srgbClr val="FF0000"/>
              </a:solidFill>
            </a:endParaRPr>
          </a:p>
          <a:p>
            <a:pPr lvl="1"/>
            <a:r>
              <a:rPr lang="en-US" sz="1200" dirty="0" smtClean="0">
                <a:solidFill>
                  <a:srgbClr val="FF0000"/>
                </a:solidFill>
              </a:rPr>
              <a:t>Discuss ideas with classmate		Print tonight!</a:t>
            </a:r>
          </a:p>
          <a:p>
            <a:pPr lvl="1"/>
            <a:r>
              <a:rPr lang="en-US" sz="1200" dirty="0">
                <a:solidFill>
                  <a:srgbClr val="0070C0"/>
                </a:solidFill>
              </a:rPr>
              <a:t>	</a:t>
            </a:r>
            <a:r>
              <a:rPr lang="en-US" sz="1200" dirty="0" smtClean="0">
                <a:solidFill>
                  <a:srgbClr val="0070C0"/>
                </a:solidFill>
              </a:rPr>
              <a:t>			Paper due tomorrow!</a:t>
            </a:r>
            <a:r>
              <a:rPr lang="en-US" sz="1200" dirty="0" smtClean="0">
                <a:solidFill>
                  <a:prstClr val="black"/>
                </a:solidFill>
              </a:rPr>
              <a:t>	</a:t>
            </a:r>
            <a:endParaRPr lang="en-US" sz="1200" dirty="0">
              <a:solidFill>
                <a:prstClr val="black"/>
              </a:solidFill>
            </a:endParaRPr>
          </a:p>
        </p:txBody>
      </p:sp>
    </p:spTree>
    <p:extLst>
      <p:ext uri="{BB962C8B-B14F-4D97-AF65-F5344CB8AC3E}">
        <p14:creationId xmlns:p14="http://schemas.microsoft.com/office/powerpoint/2010/main" val="3803966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Managing a larger writing project:</a:t>
            </a:r>
          </a:p>
        </p:txBody>
      </p:sp>
      <p:sp>
        <p:nvSpPr>
          <p:cNvPr id="2" name="TextBox 1"/>
          <p:cNvSpPr txBox="1"/>
          <p:nvPr/>
        </p:nvSpPr>
        <p:spPr>
          <a:xfrm>
            <a:off x="457200" y="1600200"/>
            <a:ext cx="7378700" cy="4031873"/>
          </a:xfrm>
          <a:prstGeom prst="rect">
            <a:avLst/>
          </a:prstGeom>
          <a:noFill/>
        </p:spPr>
        <p:txBody>
          <a:bodyPr wrap="square" rtlCol="0">
            <a:spAutoFit/>
          </a:bodyPr>
          <a:lstStyle/>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Start immediately.</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Consult frequently.</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Optimize your worktime.</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Make a plan and stick to it.</a:t>
            </a: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433687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685800"/>
            <a:ext cx="7239000" cy="4495800"/>
          </a:xfrm>
        </p:spPr>
        <p:txBody>
          <a:bodyPr>
            <a:noAutofit/>
          </a:bodyPr>
          <a:lstStyle/>
          <a:p>
            <a:pPr marL="0" indent="0">
              <a:buNone/>
            </a:pPr>
            <a:r>
              <a:rPr lang="en-US" sz="3200" dirty="0" smtClean="0">
                <a:latin typeface="Arial Black" panose="020B0A04020102020204" pitchFamily="34" charset="0"/>
              </a:rPr>
              <a:t>Campus Resources</a:t>
            </a:r>
          </a:p>
          <a:p>
            <a:pPr marL="3175" indent="-3175"/>
            <a:endParaRPr lang="en-US" sz="800" dirty="0" smtClean="0">
              <a:latin typeface="Arial Black" panose="020B0A04020102020204" pitchFamily="34" charset="0"/>
            </a:endParaRPr>
          </a:p>
          <a:p>
            <a:pPr marL="3175" indent="-3175">
              <a:buNone/>
              <a:tabLst>
                <a:tab pos="1371600" algn="l"/>
              </a:tabLst>
            </a:pPr>
            <a:r>
              <a:rPr lang="en-US" sz="2000" b="1" dirty="0" smtClean="0">
                <a:latin typeface="Arial Black" panose="020B0A04020102020204" pitchFamily="34" charset="0"/>
              </a:rPr>
              <a:t>Academic </a:t>
            </a:r>
            <a:r>
              <a:rPr lang="en-US" sz="2000" b="1" dirty="0">
                <a:latin typeface="Arial Black" panose="020B0A04020102020204" pitchFamily="34" charset="0"/>
                <a:cs typeface="Arial" panose="020B0604020202020204" pitchFamily="34" charset="0"/>
              </a:rPr>
              <a:t>Coaching </a:t>
            </a:r>
            <a:r>
              <a:rPr lang="en-US" sz="2000" dirty="0">
                <a:latin typeface="Arial" panose="020B0604020202020204" pitchFamily="34" charset="0"/>
                <a:cs typeface="Arial" panose="020B0604020202020204" pitchFamily="34" charset="0"/>
              </a:rPr>
              <a:t>is </a:t>
            </a:r>
            <a:r>
              <a:rPr lang="en-US" sz="2000" dirty="0" smtClean="0">
                <a:latin typeface="Arial" panose="020B0604020202020204" pitchFamily="34" charset="0"/>
                <a:cs typeface="Arial" panose="020B0604020202020204" pitchFamily="34" charset="0"/>
              </a:rPr>
              <a:t>for </a:t>
            </a:r>
            <a:r>
              <a:rPr lang="en-US" sz="2000" dirty="0">
                <a:latin typeface="Arial" panose="020B0604020202020204" pitchFamily="34" charset="0"/>
                <a:cs typeface="Arial" panose="020B0604020202020204" pitchFamily="34" charset="0"/>
              </a:rPr>
              <a:t>students who wish to learn more about </a:t>
            </a:r>
            <a:r>
              <a:rPr lang="en-US" sz="2000" dirty="0" smtClean="0">
                <a:latin typeface="Arial" panose="020B0604020202020204" pitchFamily="34" charset="0"/>
                <a:cs typeface="Arial" panose="020B0604020202020204" pitchFamily="34" charset="0"/>
              </a:rPr>
              <a:t>time </a:t>
            </a:r>
            <a:r>
              <a:rPr lang="en-US" sz="2000" dirty="0">
                <a:latin typeface="Arial" panose="020B0604020202020204" pitchFamily="34" charset="0"/>
                <a:cs typeface="Arial" panose="020B0604020202020204" pitchFamily="34" charset="0"/>
              </a:rPr>
              <a:t>management, learning styles or strategies, study skills or strategies, accountability, test taking strategies, note taking strategies, and </a:t>
            </a:r>
            <a:r>
              <a:rPr lang="en-US" sz="2000" dirty="0" smtClean="0">
                <a:latin typeface="Arial" panose="020B0604020202020204" pitchFamily="34" charset="0"/>
                <a:cs typeface="Arial" panose="020B0604020202020204" pitchFamily="34" charset="0"/>
              </a:rPr>
              <a:t>more</a:t>
            </a:r>
            <a:r>
              <a:rPr lang="en-US" sz="2000" dirty="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3175" indent="-3175">
              <a:buNone/>
              <a:tabLst>
                <a:tab pos="1371600" algn="l"/>
              </a:tabLst>
            </a:pPr>
            <a:endParaRPr lang="en-US" sz="2000" dirty="0" smtClean="0">
              <a:latin typeface="Arial" panose="020B0604020202020204" pitchFamily="34" charset="0"/>
              <a:cs typeface="Arial" panose="020B0604020202020204" pitchFamily="34" charset="0"/>
            </a:endParaRPr>
          </a:p>
          <a:p>
            <a:pPr marL="3175" indent="-3175">
              <a:buNone/>
            </a:pPr>
            <a:r>
              <a:rPr lang="en-US" sz="2000" dirty="0" smtClean="0">
                <a:latin typeface="Arial Black" panose="020B0A04020102020204" pitchFamily="34" charset="0"/>
                <a:cs typeface="Arial" panose="020B0604020202020204" pitchFamily="34" charset="0"/>
              </a:rPr>
              <a:t>Academic Writing Support at the Writing </a:t>
            </a:r>
            <a:r>
              <a:rPr lang="en-US" sz="2000" dirty="0">
                <a:latin typeface="Arial Black" panose="020B0A04020102020204" pitchFamily="34" charset="0"/>
                <a:cs typeface="Arial" panose="020B0604020202020204" pitchFamily="34" charset="0"/>
              </a:rPr>
              <a:t>Desk </a:t>
            </a:r>
            <a:r>
              <a:rPr lang="en-US" sz="2000" dirty="0">
                <a:latin typeface="Arial" panose="020B0604020202020204" pitchFamily="34" charset="0"/>
                <a:cs typeface="Arial" panose="020B0604020202020204" pitchFamily="34" charset="0"/>
              </a:rPr>
              <a:t>helps St. Olaf students write clearly, critically, and convincingly to effectively engage in academic conversations</a:t>
            </a:r>
            <a:r>
              <a:rPr lang="en-US" sz="2000" dirty="0" smtClean="0">
                <a:latin typeface="Arial" panose="020B0604020202020204" pitchFamily="34" charset="0"/>
                <a:cs typeface="Arial" panose="020B0604020202020204" pitchFamily="34" charset="0"/>
              </a:rPr>
              <a:t>.</a:t>
            </a:r>
          </a:p>
          <a:p>
            <a:pPr marL="3175" indent="-3175">
              <a:buNone/>
            </a:pPr>
            <a:endParaRPr lang="en-US" sz="2000" dirty="0" smtClean="0">
              <a:latin typeface="Arial Black" panose="020B0A04020102020204" pitchFamily="34" charset="0"/>
              <a:cs typeface="Arial" panose="020B0604020202020204" pitchFamily="34" charset="0"/>
            </a:endParaRPr>
          </a:p>
          <a:p>
            <a:pPr marL="3175" indent="-3175">
              <a:buNone/>
            </a:pPr>
            <a:r>
              <a:rPr lang="en-US" sz="2000" dirty="0" smtClean="0">
                <a:latin typeface="Arial Black" panose="020B0A04020102020204" pitchFamily="34" charset="0"/>
                <a:cs typeface="Arial" panose="020B0604020202020204" pitchFamily="34" charset="0"/>
              </a:rPr>
              <a:t>Both services are free and available </a:t>
            </a:r>
            <a:r>
              <a:rPr lang="en-US" sz="2000" dirty="0" smtClean="0">
                <a:latin typeface="Arial" panose="020B0604020202020204" pitchFamily="34" charset="0"/>
                <a:cs typeface="Arial" panose="020B0604020202020204" pitchFamily="34" charset="0"/>
              </a:rPr>
              <a:t>to all St. Olaf students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270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Four keys to managing writing:</a:t>
            </a:r>
          </a:p>
        </p:txBody>
      </p:sp>
      <p:sp>
        <p:nvSpPr>
          <p:cNvPr id="2" name="TextBox 1"/>
          <p:cNvSpPr txBox="1"/>
          <p:nvPr/>
        </p:nvSpPr>
        <p:spPr>
          <a:xfrm>
            <a:off x="457200" y="1600200"/>
            <a:ext cx="7378700" cy="4031873"/>
          </a:xfrm>
          <a:prstGeom prst="rect">
            <a:avLst/>
          </a:prstGeom>
          <a:noFill/>
        </p:spPr>
        <p:txBody>
          <a:bodyPr wrap="square" rtlCol="0">
            <a:spAutoFit/>
          </a:bodyPr>
          <a:lstStyle/>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Start immediately.</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Consult frequently.</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Optimize your worktime.</a:t>
            </a:r>
          </a:p>
          <a:p>
            <a:pPr marL="514350" indent="-514350">
              <a:buFont typeface="+mj-lt"/>
              <a:buAutoNum type="arabicPeriod"/>
            </a:pPr>
            <a:endParaRPr lang="en-US" sz="3200" dirty="0" smtClean="0">
              <a:solidFill>
                <a:prstClr val="black"/>
              </a:solidFill>
              <a:latin typeface="Arial Black" panose="020B0A04020102020204" pitchFamily="34" charset="0"/>
              <a:cs typeface="Arial" panose="020B0604020202020204" pitchFamily="34" charset="0"/>
            </a:endParaRPr>
          </a:p>
          <a:p>
            <a:pPr marL="514350" indent="-514350">
              <a:buFont typeface="+mj-lt"/>
              <a:buAutoNum type="arabicPeriod"/>
            </a:pPr>
            <a:r>
              <a:rPr lang="en-US" sz="3200" dirty="0" smtClean="0">
                <a:solidFill>
                  <a:prstClr val="black"/>
                </a:solidFill>
                <a:latin typeface="Arial Black" panose="020B0A04020102020204" pitchFamily="34" charset="0"/>
                <a:cs typeface="Arial" panose="020B0604020202020204" pitchFamily="34" charset="0"/>
              </a:rPr>
              <a:t>Make a plan and stick to it.</a:t>
            </a:r>
          </a:p>
          <a:p>
            <a:pPr marL="342900" indent="-342900">
              <a:buFont typeface="Arial" panose="020B0604020202020204" pitchFamily="34" charset="0"/>
              <a:buChar char="•"/>
            </a:pP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660499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Start working immediately:</a:t>
            </a:r>
          </a:p>
        </p:txBody>
      </p:sp>
      <p:sp>
        <p:nvSpPr>
          <p:cNvPr id="2" name="TextBox 1"/>
          <p:cNvSpPr txBox="1"/>
          <p:nvPr/>
        </p:nvSpPr>
        <p:spPr>
          <a:xfrm>
            <a:off x="457200" y="1600200"/>
            <a:ext cx="7378700" cy="4031873"/>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Is the assignment on the syllabus?</a:t>
            </a:r>
          </a:p>
          <a:p>
            <a:pPr marL="342900" indent="-342900">
              <a:buFont typeface="Arial" panose="020B0604020202020204" pitchFamily="34" charset="0"/>
              <a:buChar char="•"/>
            </a:pPr>
            <a:endParaRPr lang="en-US" sz="16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Is there an assignment sheet? Are there written instructions?</a:t>
            </a:r>
          </a:p>
          <a:p>
            <a:pPr marL="342900" indent="-342900">
              <a:buFont typeface="Arial" panose="020B0604020202020204" pitchFamily="34" charset="0"/>
              <a:buChar char="•"/>
            </a:pPr>
            <a:endParaRPr lang="en-US" sz="1600" dirty="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3200" dirty="0" smtClean="0">
                <a:solidFill>
                  <a:prstClr val="black"/>
                </a:solidFill>
                <a:latin typeface="Arial Black" panose="020B0A04020102020204" pitchFamily="34" charset="0"/>
                <a:cs typeface="Arial" panose="020B0604020202020204" pitchFamily="34" charset="0"/>
              </a:rPr>
              <a:t>Does the professor explain the assignment in class?</a:t>
            </a:r>
            <a:endParaRPr lang="en-US" sz="3200"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243051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Start working immediately:</a:t>
            </a:r>
          </a:p>
        </p:txBody>
      </p:sp>
      <p:pic>
        <p:nvPicPr>
          <p:cNvPr id="4" name="Picture 2" descr="http://www.ofzenandcomputing.com/media/daily-agenda-template/simple-daily-agenda-screensho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1524000"/>
            <a:ext cx="3429000" cy="42510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 y="1600200"/>
            <a:ext cx="3276600"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Make time to…</a:t>
            </a:r>
          </a:p>
          <a:p>
            <a:pPr marL="342900" indent="-342900">
              <a:buFont typeface="Arial" panose="020B0604020202020204" pitchFamily="34" charset="0"/>
              <a:buChar char="•"/>
            </a:pPr>
            <a:endParaRPr lang="en-US" sz="1200" dirty="0" smtClean="0">
              <a:solidFill>
                <a:prstClr val="black"/>
              </a:solidFill>
              <a:latin typeface="Arial Black" panose="020B0A04020102020204" pitchFamily="34" charset="0"/>
              <a:cs typeface="Arial" panose="020B0604020202020204" pitchFamily="34" charset="0"/>
            </a:endParaRP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Read the assignment sheet</a:t>
            </a:r>
          </a:p>
          <a:p>
            <a:pPr marL="800100" lvl="1" indent="-342900">
              <a:buFont typeface="Arial Black" panose="020B0A04020102020204" pitchFamily="34" charset="0"/>
              <a:buChar char="–"/>
            </a:pPr>
            <a:endParaRPr lang="en-US" sz="1200" dirty="0" smtClean="0">
              <a:solidFill>
                <a:prstClr val="black"/>
              </a:solidFill>
              <a:latin typeface="Arial Black" panose="020B0A04020102020204" pitchFamily="34" charset="0"/>
              <a:cs typeface="Arial" panose="020B0604020202020204" pitchFamily="34" charset="0"/>
            </a:endParaRP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Identify your questions</a:t>
            </a:r>
            <a:endParaRPr lang="en-US" sz="2400" dirty="0">
              <a:solidFill>
                <a:prstClr val="black"/>
              </a:solidFill>
              <a:latin typeface="Arial Black" panose="020B0A04020102020204" pitchFamily="34" charset="0"/>
              <a:cs typeface="Arial" panose="020B0604020202020204" pitchFamily="34" charset="0"/>
            </a:endParaRPr>
          </a:p>
          <a:p>
            <a:pPr marL="800100" lvl="1" indent="-342900">
              <a:buFont typeface="Arial Black" panose="020B0A04020102020204" pitchFamily="34" charset="0"/>
              <a:buChar char="–"/>
            </a:pPr>
            <a:endParaRPr lang="en-US" sz="1200" dirty="0" smtClean="0">
              <a:solidFill>
                <a:prstClr val="black"/>
              </a:solidFill>
              <a:latin typeface="Arial Black" panose="020B0A04020102020204" pitchFamily="34" charset="0"/>
              <a:cs typeface="Arial" panose="020B0604020202020204" pitchFamily="34" charset="0"/>
            </a:endParaRP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Start to plan</a:t>
            </a:r>
          </a:p>
          <a:p>
            <a:pPr marL="800100" lvl="1" indent="-342900">
              <a:buFont typeface="Arial Black" panose="020B0A04020102020204" pitchFamily="34" charset="0"/>
              <a:buChar char="–"/>
            </a:pPr>
            <a:endParaRPr lang="en-US" sz="1200" dirty="0" smtClean="0">
              <a:solidFill>
                <a:prstClr val="black"/>
              </a:solidFill>
              <a:latin typeface="Arial Black" panose="020B0A04020102020204" pitchFamily="34" charset="0"/>
              <a:cs typeface="Arial" panose="020B0604020202020204" pitchFamily="34" charset="0"/>
            </a:endParaRPr>
          </a:p>
          <a:p>
            <a:pPr marL="342900" lvl="1" indent="-342900">
              <a:buFont typeface="Arial" panose="020B06040202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Put in on your schedule!</a:t>
            </a:r>
          </a:p>
        </p:txBody>
      </p:sp>
      <p:sp>
        <p:nvSpPr>
          <p:cNvPr id="6" name="TextBox 5"/>
          <p:cNvSpPr txBox="1"/>
          <p:nvPr/>
        </p:nvSpPr>
        <p:spPr>
          <a:xfrm>
            <a:off x="4152900" y="1524000"/>
            <a:ext cx="3429000" cy="3594830"/>
          </a:xfrm>
          <a:prstGeom prst="rect">
            <a:avLst/>
          </a:prstGeom>
          <a:noFill/>
        </p:spPr>
        <p:txBody>
          <a:bodyPr wrap="square" tIns="9144" rtlCol="0">
            <a:spAutoFit/>
          </a:bodyPr>
          <a:lstStyle/>
          <a:p>
            <a:pPr algn="ctr"/>
            <a:r>
              <a:rPr lang="en-US" sz="800" dirty="0" smtClean="0"/>
              <a:t>                   </a:t>
            </a:r>
            <a:r>
              <a:rPr lang="en-US" sz="800" i="1" dirty="0" smtClean="0">
                <a:solidFill>
                  <a:srgbClr val="0070C0"/>
                </a:solidFill>
              </a:rPr>
              <a:t>Wednesday, February 3</a:t>
            </a:r>
            <a:r>
              <a:rPr lang="en-US" sz="800" i="1" baseline="30000" dirty="0" smtClean="0">
                <a:solidFill>
                  <a:srgbClr val="0070C0"/>
                </a:solidFill>
              </a:rPr>
              <a:t>rd</a:t>
            </a:r>
            <a:endParaRPr lang="en-US" sz="800" i="1" dirty="0" smtClean="0">
              <a:solidFill>
                <a:srgbClr val="0070C0"/>
              </a:solidFill>
            </a:endParaRPr>
          </a:p>
          <a:p>
            <a:pPr algn="ctr"/>
            <a:endParaRPr lang="en-US" sz="900" i="1" dirty="0" smtClean="0">
              <a:solidFill>
                <a:srgbClr val="0070C0"/>
              </a:solidFill>
            </a:endParaRPr>
          </a:p>
          <a:p>
            <a:pPr algn="ctr"/>
            <a:endParaRPr lang="en-US" sz="900" i="1" dirty="0" smtClean="0">
              <a:solidFill>
                <a:srgbClr val="0070C0"/>
              </a:solidFill>
            </a:endParaRPr>
          </a:p>
          <a:p>
            <a:pPr algn="ctr"/>
            <a:endParaRPr lang="en-US" sz="900" i="1" dirty="0">
              <a:solidFill>
                <a:srgbClr val="0070C0"/>
              </a:solidFill>
            </a:endParaRPr>
          </a:p>
          <a:p>
            <a:pPr algn="ctr"/>
            <a:endParaRPr lang="en-US" sz="900" i="1" dirty="0" smtClean="0">
              <a:solidFill>
                <a:srgbClr val="0070C0"/>
              </a:solidFill>
            </a:endParaRPr>
          </a:p>
          <a:p>
            <a:pPr algn="ctr"/>
            <a:endParaRPr lang="en-US" sz="900" i="1" dirty="0">
              <a:solidFill>
                <a:srgbClr val="0070C0"/>
              </a:solidFill>
            </a:endParaRPr>
          </a:p>
          <a:p>
            <a:pPr algn="ctr"/>
            <a:endParaRPr lang="en-US" sz="900" i="1" dirty="0" smtClean="0">
              <a:solidFill>
                <a:srgbClr val="0070C0"/>
              </a:solidFill>
            </a:endParaRPr>
          </a:p>
          <a:p>
            <a:r>
              <a:rPr lang="en-US" sz="900" i="1" dirty="0" smtClean="0">
                <a:solidFill>
                  <a:srgbClr val="0070C0"/>
                </a:solidFill>
              </a:rPr>
              <a:t>             Review notes</a:t>
            </a:r>
          </a:p>
          <a:p>
            <a:endParaRPr lang="en-US" sz="800" i="1" dirty="0">
              <a:solidFill>
                <a:srgbClr val="0070C0"/>
              </a:solidFill>
            </a:endParaRPr>
          </a:p>
          <a:p>
            <a:endParaRPr lang="en-US" sz="800" i="1" dirty="0" smtClean="0">
              <a:solidFill>
                <a:srgbClr val="0070C0"/>
              </a:solidFill>
            </a:endParaRPr>
          </a:p>
          <a:p>
            <a:endParaRPr lang="en-US" sz="800" i="1" dirty="0">
              <a:solidFill>
                <a:srgbClr val="0070C0"/>
              </a:solidFill>
            </a:endParaRPr>
          </a:p>
          <a:p>
            <a:r>
              <a:rPr lang="en-US" sz="900" i="1" dirty="0" smtClean="0">
                <a:solidFill>
                  <a:srgbClr val="0070C0"/>
                </a:solidFill>
              </a:rPr>
              <a:t>             Review notes</a:t>
            </a:r>
          </a:p>
          <a:p>
            <a:endParaRPr lang="en-US" sz="800" i="1" dirty="0">
              <a:solidFill>
                <a:srgbClr val="0070C0"/>
              </a:solidFill>
            </a:endParaRPr>
          </a:p>
          <a:p>
            <a:endParaRPr lang="en-US" sz="800" i="1" dirty="0" smtClean="0">
              <a:solidFill>
                <a:srgbClr val="0070C0"/>
              </a:solidFill>
            </a:endParaRPr>
          </a:p>
          <a:p>
            <a:r>
              <a:rPr lang="en-US" sz="900" i="1" dirty="0" smtClean="0">
                <a:solidFill>
                  <a:srgbClr val="0070C0"/>
                </a:solidFill>
              </a:rPr>
              <a:t>        </a:t>
            </a:r>
            <a:r>
              <a:rPr lang="en-US" sz="900" i="1" dirty="0" smtClean="0">
                <a:solidFill>
                  <a:srgbClr val="FF0000"/>
                </a:solidFill>
              </a:rPr>
              <a:t>→</a:t>
            </a:r>
            <a:r>
              <a:rPr lang="en-US" sz="900" i="1" dirty="0" smtClean="0">
                <a:solidFill>
                  <a:srgbClr val="0070C0"/>
                </a:solidFill>
              </a:rPr>
              <a:t>  Read instructions for Religion paper, questions?, make plan</a:t>
            </a:r>
            <a:endParaRPr lang="en-US" sz="900" i="1" dirty="0">
              <a:solidFill>
                <a:srgbClr val="0070C0"/>
              </a:solidFill>
            </a:endParaRPr>
          </a:p>
          <a:p>
            <a:endParaRPr lang="en-US" sz="900" i="1" dirty="0" smtClean="0">
              <a:solidFill>
                <a:srgbClr val="0070C0"/>
              </a:solidFill>
            </a:endParaRPr>
          </a:p>
          <a:p>
            <a:endParaRPr lang="en-US" sz="900" i="1" dirty="0">
              <a:solidFill>
                <a:srgbClr val="0070C0"/>
              </a:solidFill>
            </a:endParaRPr>
          </a:p>
          <a:p>
            <a:endParaRPr lang="en-US" sz="900" i="1" dirty="0" smtClean="0">
              <a:solidFill>
                <a:srgbClr val="0070C0"/>
              </a:solidFill>
            </a:endParaRPr>
          </a:p>
          <a:p>
            <a:endParaRPr lang="en-US" sz="900" i="1" dirty="0">
              <a:solidFill>
                <a:srgbClr val="0070C0"/>
              </a:solidFill>
            </a:endParaRPr>
          </a:p>
          <a:p>
            <a:endParaRPr lang="en-US" sz="900" i="1" dirty="0" smtClean="0">
              <a:solidFill>
                <a:srgbClr val="0070C0"/>
              </a:solidFill>
            </a:endParaRPr>
          </a:p>
          <a:p>
            <a:endParaRPr lang="en-US" sz="900" i="1" dirty="0">
              <a:solidFill>
                <a:srgbClr val="0070C0"/>
              </a:solidFill>
            </a:endParaRPr>
          </a:p>
          <a:p>
            <a:endParaRPr lang="en-US" sz="900" i="1" dirty="0" smtClean="0">
              <a:solidFill>
                <a:srgbClr val="0070C0"/>
              </a:solidFill>
            </a:endParaRPr>
          </a:p>
          <a:p>
            <a:endParaRPr lang="en-US" sz="900" i="1" dirty="0">
              <a:solidFill>
                <a:srgbClr val="0070C0"/>
              </a:solidFill>
            </a:endParaRPr>
          </a:p>
          <a:p>
            <a:endParaRPr lang="en-US" sz="900" i="1" dirty="0" smtClean="0">
              <a:solidFill>
                <a:srgbClr val="0070C0"/>
              </a:solidFill>
            </a:endParaRPr>
          </a:p>
          <a:p>
            <a:endParaRPr lang="en-US" sz="900" i="1" dirty="0">
              <a:solidFill>
                <a:srgbClr val="0070C0"/>
              </a:solidFill>
            </a:endParaRPr>
          </a:p>
          <a:p>
            <a:r>
              <a:rPr lang="en-US" sz="900" i="1" dirty="0" smtClean="0">
                <a:solidFill>
                  <a:srgbClr val="0070C0"/>
                </a:solidFill>
              </a:rPr>
              <a:t>             Read for SOAN</a:t>
            </a:r>
            <a:endParaRPr lang="en-US" sz="900" i="1" dirty="0">
              <a:solidFill>
                <a:srgbClr val="0070C0"/>
              </a:solidFill>
            </a:endParaRPr>
          </a:p>
        </p:txBody>
      </p:sp>
      <p:sp>
        <p:nvSpPr>
          <p:cNvPr id="7" name="Rectangle 6"/>
          <p:cNvSpPr/>
          <p:nvPr/>
        </p:nvSpPr>
        <p:spPr>
          <a:xfrm>
            <a:off x="4495800" y="2184975"/>
            <a:ext cx="1524000" cy="253425"/>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Religion 121</a:t>
            </a:r>
            <a:endParaRPr lang="en-US" sz="1400" dirty="0">
              <a:solidFill>
                <a:schemeClr val="tx1"/>
              </a:solidFill>
            </a:endParaRPr>
          </a:p>
        </p:txBody>
      </p:sp>
      <p:sp>
        <p:nvSpPr>
          <p:cNvPr id="9" name="Rectangle 8"/>
          <p:cNvSpPr/>
          <p:nvPr/>
        </p:nvSpPr>
        <p:spPr>
          <a:xfrm>
            <a:off x="4495800" y="2672006"/>
            <a:ext cx="1524000" cy="25342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Chemistry 126</a:t>
            </a:r>
            <a:endParaRPr lang="en-US" sz="1400" dirty="0">
              <a:solidFill>
                <a:schemeClr val="tx1"/>
              </a:solidFill>
            </a:endParaRPr>
          </a:p>
        </p:txBody>
      </p:sp>
      <p:sp>
        <p:nvSpPr>
          <p:cNvPr id="10" name="Rectangle 9"/>
          <p:cNvSpPr/>
          <p:nvPr/>
        </p:nvSpPr>
        <p:spPr>
          <a:xfrm>
            <a:off x="4495800" y="4343400"/>
            <a:ext cx="1524000" cy="3810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Rehearsal</a:t>
            </a:r>
            <a:endParaRPr lang="en-US" sz="1400" dirty="0">
              <a:solidFill>
                <a:schemeClr val="tx1"/>
              </a:solidFill>
            </a:endParaRPr>
          </a:p>
        </p:txBody>
      </p:sp>
    </p:spTree>
    <p:extLst>
      <p:ext uri="{BB962C8B-B14F-4D97-AF65-F5344CB8AC3E}">
        <p14:creationId xmlns:p14="http://schemas.microsoft.com/office/powerpoint/2010/main" val="77699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sz="3200" dirty="0" smtClean="0">
                <a:latin typeface="Arial Black" panose="020B0A04020102020204" pitchFamily="34" charset="0"/>
              </a:rPr>
              <a:t>Consult with “allies” frequently:</a:t>
            </a:r>
          </a:p>
        </p:txBody>
      </p:sp>
      <p:sp>
        <p:nvSpPr>
          <p:cNvPr id="4" name="TextBox 3"/>
          <p:cNvSpPr txBox="1"/>
          <p:nvPr/>
        </p:nvSpPr>
        <p:spPr>
          <a:xfrm>
            <a:off x="457200" y="1600200"/>
            <a:ext cx="7620000" cy="3539430"/>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When you get the assignment…</a:t>
            </a: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questions about process/product</a:t>
            </a: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questions about prof’s expectations</a:t>
            </a:r>
          </a:p>
          <a:p>
            <a:pPr marL="571500" lvl="1" indent="-342900">
              <a:buFont typeface="Wingdings" panose="05000000000000000000" pitchFamily="2" charset="2"/>
              <a:buChar char="Ø"/>
            </a:pPr>
            <a:r>
              <a:rPr lang="en-US" sz="2400" dirty="0" smtClean="0">
                <a:solidFill>
                  <a:prstClr val="black"/>
                </a:solidFill>
                <a:latin typeface="Arial Black" panose="020B0A04020102020204" pitchFamily="34" charset="0"/>
                <a:cs typeface="Arial" panose="020B0604020202020204" pitchFamily="34" charset="0"/>
              </a:rPr>
              <a:t>Talk to a </a:t>
            </a:r>
            <a:r>
              <a:rPr lang="en-US" sz="2400" u="sng" dirty="0" smtClean="0">
                <a:solidFill>
                  <a:prstClr val="black"/>
                </a:solidFill>
                <a:latin typeface="Arial Black" panose="020B0A04020102020204" pitchFamily="34" charset="0"/>
                <a:cs typeface="Arial" panose="020B0604020202020204" pitchFamily="34" charset="0"/>
              </a:rPr>
              <a:t>classmate</a:t>
            </a:r>
            <a:r>
              <a:rPr lang="en-US" sz="2400" dirty="0" smtClean="0">
                <a:solidFill>
                  <a:prstClr val="black"/>
                </a:solidFill>
                <a:latin typeface="Arial Black" panose="020B0A04020102020204" pitchFamily="34" charset="0"/>
                <a:cs typeface="Arial" panose="020B0604020202020204" pitchFamily="34" charset="0"/>
              </a:rPr>
              <a:t> or your </a:t>
            </a:r>
            <a:r>
              <a:rPr lang="en-US" sz="2400" u="sng" dirty="0" smtClean="0">
                <a:solidFill>
                  <a:prstClr val="black"/>
                </a:solidFill>
                <a:latin typeface="Arial Black" panose="020B0A04020102020204" pitchFamily="34" charset="0"/>
                <a:cs typeface="Arial" panose="020B0604020202020204" pitchFamily="34" charset="0"/>
              </a:rPr>
              <a:t>professor</a:t>
            </a:r>
          </a:p>
          <a:p>
            <a:pPr marL="800100" lvl="1" indent="-342900">
              <a:buFont typeface="Arial Black" panose="020B0A04020102020204" pitchFamily="34" charset="0"/>
              <a:buChar char="–"/>
            </a:pPr>
            <a:endParaRPr lang="en-US" sz="24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When you start to make your plan…</a:t>
            </a:r>
            <a:endParaRPr lang="en-US" sz="2800" dirty="0">
              <a:solidFill>
                <a:prstClr val="black"/>
              </a:solidFill>
              <a:latin typeface="Arial Black" panose="020B0A04020102020204" pitchFamily="34" charset="0"/>
              <a:cs typeface="Arial" panose="020B0604020202020204" pitchFamily="34" charset="0"/>
            </a:endParaRP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feedback on ideas/scope</a:t>
            </a: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advice about the process</a:t>
            </a:r>
            <a:endParaRPr lang="en-US" sz="2400" dirty="0">
              <a:solidFill>
                <a:prstClr val="black"/>
              </a:solidFill>
              <a:latin typeface="Arial Black" panose="020B0A04020102020204" pitchFamily="34" charset="0"/>
              <a:cs typeface="Arial" panose="020B0604020202020204" pitchFamily="34" charset="0"/>
            </a:endParaRPr>
          </a:p>
          <a:p>
            <a:pPr marL="571500" lvl="1" indent="-342900">
              <a:buFont typeface="Wingdings" panose="05000000000000000000" pitchFamily="2" charset="2"/>
              <a:buChar char="Ø"/>
            </a:pPr>
            <a:r>
              <a:rPr lang="en-US" sz="2400" dirty="0" smtClean="0">
                <a:solidFill>
                  <a:prstClr val="black"/>
                </a:solidFill>
                <a:latin typeface="Arial Black" panose="020B0A04020102020204" pitchFamily="34" charset="0"/>
                <a:cs typeface="Arial" panose="020B0604020202020204" pitchFamily="34" charset="0"/>
              </a:rPr>
              <a:t>Talk </a:t>
            </a:r>
            <a:r>
              <a:rPr lang="en-US" sz="2400" dirty="0">
                <a:solidFill>
                  <a:prstClr val="black"/>
                </a:solidFill>
                <a:latin typeface="Arial Black" panose="020B0A04020102020204" pitchFamily="34" charset="0"/>
                <a:cs typeface="Arial" panose="020B0604020202020204" pitchFamily="34" charset="0"/>
              </a:rPr>
              <a:t>to a </a:t>
            </a:r>
            <a:r>
              <a:rPr lang="en-US" sz="2400" u="sng" dirty="0" smtClean="0">
                <a:solidFill>
                  <a:prstClr val="black"/>
                </a:solidFill>
                <a:latin typeface="Arial Black" panose="020B0A04020102020204" pitchFamily="34" charset="0"/>
                <a:cs typeface="Arial" panose="020B0604020202020204" pitchFamily="34" charset="0"/>
              </a:rPr>
              <a:t>Writing Desk tutor</a:t>
            </a:r>
            <a:r>
              <a:rPr lang="en-US" sz="2400" dirty="0" smtClean="0">
                <a:solidFill>
                  <a:prstClr val="black"/>
                </a:solidFill>
                <a:latin typeface="Arial Black" panose="020B0A04020102020204" pitchFamily="34" charset="0"/>
                <a:cs typeface="Arial" panose="020B0604020202020204" pitchFamily="34" charset="0"/>
              </a:rPr>
              <a:t> or </a:t>
            </a:r>
            <a:r>
              <a:rPr lang="en-US" sz="2400" u="sng" dirty="0" smtClean="0">
                <a:solidFill>
                  <a:prstClr val="black"/>
                </a:solidFill>
                <a:latin typeface="Arial Black" panose="020B0A04020102020204" pitchFamily="34" charset="0"/>
                <a:cs typeface="Arial" panose="020B0604020202020204" pitchFamily="34" charset="0"/>
              </a:rPr>
              <a:t>classmate</a:t>
            </a:r>
            <a:endParaRPr lang="en-US" sz="2400" u="sng"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05781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a:latin typeface="Arial Black" panose="020B0A04020102020204" pitchFamily="34" charset="0"/>
              </a:rPr>
              <a:t>Consult with “allies” frequently:</a:t>
            </a:r>
            <a:endParaRPr lang="en-US" sz="3200" dirty="0" smtClean="0">
              <a:latin typeface="Arial Black" panose="020B0A04020102020204" pitchFamily="34" charset="0"/>
            </a:endParaRPr>
          </a:p>
        </p:txBody>
      </p:sp>
      <p:sp>
        <p:nvSpPr>
          <p:cNvPr id="4" name="TextBox 3"/>
          <p:cNvSpPr txBox="1"/>
          <p:nvPr/>
        </p:nvSpPr>
        <p:spPr>
          <a:xfrm>
            <a:off x="457200" y="1600200"/>
            <a:ext cx="7620000" cy="4278094"/>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While you are reading…</a:t>
            </a: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To confirm your understanding</a:t>
            </a: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To expand your ideas</a:t>
            </a:r>
          </a:p>
          <a:p>
            <a:pPr marL="571500" lvl="1" indent="-342900">
              <a:buFont typeface="Wingdings" panose="05000000000000000000" pitchFamily="2" charset="2"/>
              <a:buChar char="Ø"/>
            </a:pPr>
            <a:r>
              <a:rPr lang="en-US" sz="2400" dirty="0" smtClean="0">
                <a:solidFill>
                  <a:prstClr val="black"/>
                </a:solidFill>
                <a:latin typeface="Arial Black" panose="020B0A04020102020204" pitchFamily="34" charset="0"/>
                <a:cs typeface="Arial" panose="020B0604020202020204" pitchFamily="34" charset="0"/>
              </a:rPr>
              <a:t>Talk to a </a:t>
            </a:r>
            <a:r>
              <a:rPr lang="en-US" sz="2400" u="sng" dirty="0" smtClean="0">
                <a:solidFill>
                  <a:prstClr val="black"/>
                </a:solidFill>
                <a:latin typeface="Arial Black" panose="020B0A04020102020204" pitchFamily="34" charset="0"/>
                <a:cs typeface="Arial" panose="020B0604020202020204" pitchFamily="34" charset="0"/>
              </a:rPr>
              <a:t>Writing Desk tutor</a:t>
            </a:r>
            <a:r>
              <a:rPr lang="en-US" sz="2400" dirty="0" smtClean="0">
                <a:solidFill>
                  <a:prstClr val="black"/>
                </a:solidFill>
                <a:latin typeface="Arial Black" panose="020B0A04020102020204" pitchFamily="34" charset="0"/>
                <a:cs typeface="Arial" panose="020B0604020202020204" pitchFamily="34" charset="0"/>
              </a:rPr>
              <a:t>, a </a:t>
            </a:r>
            <a:r>
              <a:rPr lang="en-US" sz="2400" u="sng" dirty="0" smtClean="0">
                <a:solidFill>
                  <a:prstClr val="black"/>
                </a:solidFill>
                <a:latin typeface="Arial Black" panose="020B0A04020102020204" pitchFamily="34" charset="0"/>
                <a:cs typeface="Arial" panose="020B0604020202020204" pitchFamily="34" charset="0"/>
              </a:rPr>
              <a:t>classmate</a:t>
            </a:r>
            <a:r>
              <a:rPr lang="en-US" sz="2400" dirty="0" smtClean="0">
                <a:solidFill>
                  <a:prstClr val="black"/>
                </a:solidFill>
                <a:latin typeface="Arial Black" panose="020B0A04020102020204" pitchFamily="34" charset="0"/>
                <a:cs typeface="Arial" panose="020B0604020202020204" pitchFamily="34" charset="0"/>
              </a:rPr>
              <a:t> or your </a:t>
            </a:r>
            <a:r>
              <a:rPr lang="en-US" sz="2400" u="sng" dirty="0" smtClean="0">
                <a:solidFill>
                  <a:prstClr val="black"/>
                </a:solidFill>
                <a:latin typeface="Arial Black" panose="020B0A04020102020204" pitchFamily="34" charset="0"/>
                <a:cs typeface="Arial" panose="020B0604020202020204" pitchFamily="34" charset="0"/>
              </a:rPr>
              <a:t>professor</a:t>
            </a:r>
          </a:p>
          <a:p>
            <a:pPr marL="800100" lvl="1" indent="-342900">
              <a:buFont typeface="Arial Black" panose="020B0A04020102020204" pitchFamily="34" charset="0"/>
              <a:buChar char="–"/>
            </a:pPr>
            <a:endParaRPr lang="en-US" sz="24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While you’re outlining…</a:t>
            </a:r>
            <a:endParaRPr lang="en-US" sz="2800" dirty="0">
              <a:solidFill>
                <a:prstClr val="black"/>
              </a:solidFill>
              <a:latin typeface="Arial Black" panose="020B0A04020102020204" pitchFamily="34" charset="0"/>
              <a:cs typeface="Arial" panose="020B0604020202020204" pitchFamily="34" charset="0"/>
            </a:endParaRP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advice about organizing your ideas</a:t>
            </a: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help expressing your ideas</a:t>
            </a:r>
          </a:p>
          <a:p>
            <a:pPr marL="571500" lvl="1" indent="-342900">
              <a:buFont typeface="Wingdings" panose="05000000000000000000" pitchFamily="2" charset="2"/>
              <a:buChar char="Ø"/>
            </a:pPr>
            <a:r>
              <a:rPr lang="en-US" sz="2400" dirty="0" smtClean="0">
                <a:solidFill>
                  <a:prstClr val="black"/>
                </a:solidFill>
                <a:latin typeface="Arial Black" panose="020B0A04020102020204" pitchFamily="34" charset="0"/>
                <a:cs typeface="Arial" panose="020B0604020202020204" pitchFamily="34" charset="0"/>
              </a:rPr>
              <a:t>Talk </a:t>
            </a:r>
            <a:r>
              <a:rPr lang="en-US" sz="2400" dirty="0">
                <a:solidFill>
                  <a:prstClr val="black"/>
                </a:solidFill>
                <a:latin typeface="Arial Black" panose="020B0A04020102020204" pitchFamily="34" charset="0"/>
                <a:cs typeface="Arial" panose="020B0604020202020204" pitchFamily="34" charset="0"/>
              </a:rPr>
              <a:t>to a </a:t>
            </a:r>
            <a:r>
              <a:rPr lang="en-US" sz="2400" u="sng" dirty="0" smtClean="0">
                <a:solidFill>
                  <a:prstClr val="black"/>
                </a:solidFill>
                <a:latin typeface="Arial Black" panose="020B0A04020102020204" pitchFamily="34" charset="0"/>
                <a:cs typeface="Arial" panose="020B0604020202020204" pitchFamily="34" charset="0"/>
              </a:rPr>
              <a:t>Writing Desk tutor</a:t>
            </a:r>
            <a:r>
              <a:rPr lang="en-US" sz="2400" dirty="0" smtClean="0">
                <a:solidFill>
                  <a:prstClr val="black"/>
                </a:solidFill>
                <a:latin typeface="Arial Black" panose="020B0A04020102020204" pitchFamily="34" charset="0"/>
                <a:cs typeface="Arial" panose="020B0604020202020204" pitchFamily="34" charset="0"/>
              </a:rPr>
              <a:t>, </a:t>
            </a:r>
            <a:r>
              <a:rPr lang="en-US" sz="2400" u="sng" dirty="0" smtClean="0">
                <a:solidFill>
                  <a:prstClr val="black"/>
                </a:solidFill>
                <a:latin typeface="Arial Black" panose="020B0A04020102020204" pitchFamily="34" charset="0"/>
                <a:cs typeface="Arial" panose="020B0604020202020204" pitchFamily="34" charset="0"/>
              </a:rPr>
              <a:t>classmate, </a:t>
            </a:r>
            <a:r>
              <a:rPr lang="en-US" sz="2400" dirty="0" smtClean="0">
                <a:solidFill>
                  <a:prstClr val="black"/>
                </a:solidFill>
                <a:latin typeface="Arial Black" panose="020B0A04020102020204" pitchFamily="34" charset="0"/>
                <a:cs typeface="Arial" panose="020B0604020202020204" pitchFamily="34" charset="0"/>
              </a:rPr>
              <a:t>or </a:t>
            </a:r>
            <a:r>
              <a:rPr lang="en-US" sz="2400" u="sng" dirty="0" smtClean="0">
                <a:solidFill>
                  <a:prstClr val="black"/>
                </a:solidFill>
                <a:latin typeface="Arial Black" panose="020B0A04020102020204" pitchFamily="34" charset="0"/>
                <a:cs typeface="Arial" panose="020B0604020202020204" pitchFamily="34" charset="0"/>
              </a:rPr>
              <a:t>writing partner</a:t>
            </a:r>
            <a:endParaRPr lang="en-US" sz="2400" u="sng"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38665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a:latin typeface="Arial Black" panose="020B0A04020102020204" pitchFamily="34" charset="0"/>
              </a:rPr>
              <a:t>Consult with “allies” frequently:</a:t>
            </a:r>
            <a:endParaRPr lang="en-US" sz="3200" dirty="0" smtClean="0">
              <a:latin typeface="Arial Black" panose="020B0A04020102020204" pitchFamily="34" charset="0"/>
            </a:endParaRPr>
          </a:p>
        </p:txBody>
      </p:sp>
      <p:sp>
        <p:nvSpPr>
          <p:cNvPr id="4" name="TextBox 3"/>
          <p:cNvSpPr txBox="1"/>
          <p:nvPr/>
        </p:nvSpPr>
        <p:spPr>
          <a:xfrm>
            <a:off x="457200" y="1600200"/>
            <a:ext cx="7620000" cy="4278094"/>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When you have a draft…</a:t>
            </a: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feedback on the clarity and effectiveness of your writing</a:t>
            </a: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feedback on the strength of your argument</a:t>
            </a:r>
          </a:p>
          <a:p>
            <a:pPr marL="571500" lvl="1" indent="-342900">
              <a:buFont typeface="Wingdings" panose="05000000000000000000" pitchFamily="2" charset="2"/>
              <a:buChar char="Ø"/>
            </a:pPr>
            <a:r>
              <a:rPr lang="en-US" sz="2400" dirty="0" smtClean="0">
                <a:solidFill>
                  <a:prstClr val="black"/>
                </a:solidFill>
                <a:latin typeface="Arial Black" panose="020B0A04020102020204" pitchFamily="34" charset="0"/>
                <a:cs typeface="Arial" panose="020B0604020202020204" pitchFamily="34" charset="0"/>
              </a:rPr>
              <a:t>Talk to a </a:t>
            </a:r>
            <a:r>
              <a:rPr lang="en-US" sz="2400" u="sng" dirty="0" smtClean="0">
                <a:solidFill>
                  <a:prstClr val="black"/>
                </a:solidFill>
                <a:latin typeface="Arial Black" panose="020B0A04020102020204" pitchFamily="34" charset="0"/>
                <a:cs typeface="Arial" panose="020B0604020202020204" pitchFamily="34" charset="0"/>
              </a:rPr>
              <a:t>Writing Desk tutor</a:t>
            </a:r>
            <a:r>
              <a:rPr lang="en-US" sz="2400" dirty="0" smtClean="0">
                <a:solidFill>
                  <a:prstClr val="black"/>
                </a:solidFill>
                <a:latin typeface="Arial Black" panose="020B0A04020102020204" pitchFamily="34" charset="0"/>
                <a:cs typeface="Arial" panose="020B0604020202020204" pitchFamily="34" charset="0"/>
              </a:rPr>
              <a:t>, a </a:t>
            </a:r>
            <a:r>
              <a:rPr lang="en-US" sz="2400" u="sng" dirty="0" smtClean="0">
                <a:solidFill>
                  <a:prstClr val="black"/>
                </a:solidFill>
                <a:latin typeface="Arial Black" panose="020B0A04020102020204" pitchFamily="34" charset="0"/>
                <a:cs typeface="Arial" panose="020B0604020202020204" pitchFamily="34" charset="0"/>
              </a:rPr>
              <a:t>writing partner</a:t>
            </a:r>
            <a:r>
              <a:rPr lang="en-US" sz="2400" dirty="0" smtClean="0">
                <a:solidFill>
                  <a:prstClr val="black"/>
                </a:solidFill>
                <a:latin typeface="Arial Black" panose="020B0A04020102020204" pitchFamily="34" charset="0"/>
                <a:cs typeface="Arial" panose="020B0604020202020204" pitchFamily="34" charset="0"/>
              </a:rPr>
              <a:t> or maybe your </a:t>
            </a:r>
            <a:r>
              <a:rPr lang="en-US" sz="2400" u="sng" dirty="0" smtClean="0">
                <a:solidFill>
                  <a:prstClr val="black"/>
                </a:solidFill>
                <a:latin typeface="Arial Black" panose="020B0A04020102020204" pitchFamily="34" charset="0"/>
                <a:cs typeface="Arial" panose="020B0604020202020204" pitchFamily="34" charset="0"/>
              </a:rPr>
              <a:t>professor</a:t>
            </a:r>
          </a:p>
          <a:p>
            <a:pPr marL="800100" lvl="1" indent="-342900">
              <a:buFont typeface="Arial Black" panose="020B0A04020102020204" pitchFamily="34" charset="0"/>
              <a:buChar char="–"/>
            </a:pPr>
            <a:endParaRPr lang="en-US" sz="2400" dirty="0" smtClean="0">
              <a:solidFill>
                <a:prstClr val="black"/>
              </a:solidFill>
              <a:latin typeface="Arial Black" panose="020B0A04020102020204" pitchFamily="34" charset="0"/>
              <a:cs typeface="Arial" panose="020B0604020202020204" pitchFamily="34" charset="0"/>
            </a:endParaRPr>
          </a:p>
          <a:p>
            <a:pPr marL="342900" indent="-342900">
              <a:buFont typeface="Arial" panose="020B0604020202020204" pitchFamily="34" charset="0"/>
              <a:buChar char="•"/>
            </a:pPr>
            <a:r>
              <a:rPr lang="en-US" sz="2800" dirty="0" smtClean="0">
                <a:solidFill>
                  <a:prstClr val="black"/>
                </a:solidFill>
                <a:latin typeface="Arial Black" panose="020B0A04020102020204" pitchFamily="34" charset="0"/>
                <a:cs typeface="Arial" panose="020B0604020202020204" pitchFamily="34" charset="0"/>
              </a:rPr>
              <a:t>When you have a full, final draft…</a:t>
            </a:r>
            <a:endParaRPr lang="en-US" sz="2800" dirty="0">
              <a:solidFill>
                <a:prstClr val="black"/>
              </a:solidFill>
              <a:latin typeface="Arial Black" panose="020B0A04020102020204" pitchFamily="34" charset="0"/>
              <a:cs typeface="Arial" panose="020B0604020202020204" pitchFamily="34" charset="0"/>
            </a:endParaRPr>
          </a:p>
          <a:p>
            <a:pPr marL="800100" lvl="1" indent="-342900">
              <a:buFont typeface="Arial Black" panose="020B0A04020102020204" pitchFamily="34" charset="0"/>
              <a:buChar char="–"/>
            </a:pPr>
            <a:r>
              <a:rPr lang="en-US" sz="2400" dirty="0" smtClean="0">
                <a:solidFill>
                  <a:prstClr val="black"/>
                </a:solidFill>
                <a:latin typeface="Arial Black" panose="020B0A04020102020204" pitchFamily="34" charset="0"/>
                <a:cs typeface="Arial" panose="020B0604020202020204" pitchFamily="34" charset="0"/>
              </a:rPr>
              <a:t>For help editing and proofreading</a:t>
            </a:r>
          </a:p>
          <a:p>
            <a:pPr marL="571500" lvl="1" indent="-342900">
              <a:buFont typeface="Wingdings" panose="05000000000000000000" pitchFamily="2" charset="2"/>
              <a:buChar char="Ø"/>
            </a:pPr>
            <a:r>
              <a:rPr lang="en-US" sz="2400" dirty="0" smtClean="0">
                <a:solidFill>
                  <a:prstClr val="black"/>
                </a:solidFill>
                <a:latin typeface="Arial Black" panose="020B0A04020102020204" pitchFamily="34" charset="0"/>
                <a:cs typeface="Arial" panose="020B0604020202020204" pitchFamily="34" charset="0"/>
              </a:rPr>
              <a:t>Talk </a:t>
            </a:r>
            <a:r>
              <a:rPr lang="en-US" sz="2400" dirty="0">
                <a:solidFill>
                  <a:prstClr val="black"/>
                </a:solidFill>
                <a:latin typeface="Arial Black" panose="020B0A04020102020204" pitchFamily="34" charset="0"/>
                <a:cs typeface="Arial" panose="020B0604020202020204" pitchFamily="34" charset="0"/>
              </a:rPr>
              <a:t>to a </a:t>
            </a:r>
            <a:r>
              <a:rPr lang="en-US" sz="2400" u="sng" dirty="0" smtClean="0">
                <a:solidFill>
                  <a:prstClr val="black"/>
                </a:solidFill>
                <a:latin typeface="Arial Black" panose="020B0A04020102020204" pitchFamily="34" charset="0"/>
                <a:cs typeface="Arial" panose="020B0604020202020204" pitchFamily="34" charset="0"/>
              </a:rPr>
              <a:t>Writing Desk tutor</a:t>
            </a:r>
            <a:endParaRPr lang="en-US" sz="2400" u="sng" dirty="0">
              <a:solidFill>
                <a:prstClr val="black"/>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53291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a:latin typeface="Arial Black" panose="020B0A04020102020204" pitchFamily="34" charset="0"/>
              </a:rPr>
              <a:t>Consult with “allies” frequently:</a:t>
            </a:r>
            <a:endParaRPr lang="en-US" sz="3200" dirty="0" smtClean="0">
              <a:latin typeface="Arial Black" panose="020B0A04020102020204" pitchFamily="34" charset="0"/>
            </a:endParaRPr>
          </a:p>
        </p:txBody>
      </p:sp>
      <p:pic>
        <p:nvPicPr>
          <p:cNvPr id="2050" name="Picture 2" descr="http://freeprintablecalendar16.com/wp-content/uploads/2016/01/Calendar-2016-February-Month-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1536746"/>
            <a:ext cx="6032500" cy="42639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95400" y="1536746"/>
            <a:ext cx="6032500" cy="4062651"/>
          </a:xfrm>
          <a:prstGeom prst="rect">
            <a:avLst/>
          </a:prstGeom>
          <a:noFill/>
        </p:spPr>
        <p:txBody>
          <a:bodyPr wrap="square" rtlCol="0">
            <a:spAutoFit/>
          </a:bodyPr>
          <a:lstStyle/>
          <a:p>
            <a:endParaRPr lang="en-US" sz="1400" i="1" dirty="0" smtClean="0">
              <a:solidFill>
                <a:srgbClr val="0070C0"/>
              </a:solidFill>
            </a:endParaRPr>
          </a:p>
          <a:p>
            <a:endParaRPr lang="en-US" sz="1400" i="1" dirty="0">
              <a:solidFill>
                <a:srgbClr val="0070C0"/>
              </a:solidFill>
            </a:endParaRPr>
          </a:p>
          <a:p>
            <a:endParaRPr lang="en-US" sz="1400" i="1" dirty="0" smtClean="0">
              <a:solidFill>
                <a:srgbClr val="0070C0"/>
              </a:solidFill>
            </a:endParaRPr>
          </a:p>
          <a:p>
            <a:r>
              <a:rPr lang="en-US" sz="1200" i="1" dirty="0" smtClean="0">
                <a:solidFill>
                  <a:srgbClr val="0070C0"/>
                </a:solidFill>
              </a:rPr>
              <a:t>			Religion</a:t>
            </a:r>
          </a:p>
          <a:p>
            <a:r>
              <a:rPr lang="en-US" sz="1200" i="1" dirty="0">
                <a:solidFill>
                  <a:srgbClr val="0070C0"/>
                </a:solidFill>
              </a:rPr>
              <a:t>	</a:t>
            </a:r>
            <a:r>
              <a:rPr lang="en-US" sz="1200" i="1" dirty="0" smtClean="0">
                <a:solidFill>
                  <a:srgbClr val="0070C0"/>
                </a:solidFill>
              </a:rPr>
              <a:t>		paper</a:t>
            </a:r>
          </a:p>
          <a:p>
            <a:r>
              <a:rPr lang="en-US" sz="1200" i="1" dirty="0">
                <a:solidFill>
                  <a:srgbClr val="0070C0"/>
                </a:solidFill>
              </a:rPr>
              <a:t>	</a:t>
            </a:r>
            <a:r>
              <a:rPr lang="en-US" sz="1200" i="1" dirty="0" smtClean="0">
                <a:solidFill>
                  <a:srgbClr val="0070C0"/>
                </a:solidFill>
              </a:rPr>
              <a:t>		assn.</a:t>
            </a:r>
          </a:p>
          <a:p>
            <a:endParaRPr lang="en-US" sz="1200" i="1" dirty="0">
              <a:solidFill>
                <a:srgbClr val="0070C0"/>
              </a:solidFill>
            </a:endParaRPr>
          </a:p>
          <a:p>
            <a:endParaRPr lang="en-US" sz="1200" i="1" dirty="0" smtClean="0">
              <a:solidFill>
                <a:srgbClr val="0070C0"/>
              </a:solidFill>
            </a:endParaRPr>
          </a:p>
          <a:p>
            <a:endParaRPr lang="en-US" sz="1200" i="1" dirty="0">
              <a:solidFill>
                <a:srgbClr val="0070C0"/>
              </a:solidFill>
            </a:endParaRPr>
          </a:p>
          <a:p>
            <a:endParaRPr lang="en-US" sz="1200" i="1" dirty="0" smtClean="0">
              <a:solidFill>
                <a:srgbClr val="0070C0"/>
              </a:solidFill>
            </a:endParaRPr>
          </a:p>
          <a:p>
            <a:endParaRPr lang="en-US" sz="1200" i="1" dirty="0">
              <a:solidFill>
                <a:srgbClr val="0070C0"/>
              </a:solidFill>
            </a:endParaRPr>
          </a:p>
          <a:p>
            <a:endParaRPr lang="en-US" sz="1200" i="1" dirty="0" smtClean="0">
              <a:solidFill>
                <a:srgbClr val="0070C0"/>
              </a:solidFill>
            </a:endParaRPr>
          </a:p>
          <a:p>
            <a:endParaRPr lang="en-US" sz="1200" i="1" dirty="0">
              <a:solidFill>
                <a:srgbClr val="0070C0"/>
              </a:solidFill>
            </a:endParaRPr>
          </a:p>
          <a:p>
            <a:endParaRPr lang="en-US" sz="1200" i="1" dirty="0" smtClean="0">
              <a:solidFill>
                <a:srgbClr val="0070C0"/>
              </a:solidFill>
            </a:endParaRPr>
          </a:p>
          <a:p>
            <a:endParaRPr lang="en-US" sz="1200" i="1" dirty="0">
              <a:solidFill>
                <a:srgbClr val="0070C0"/>
              </a:solidFill>
            </a:endParaRPr>
          </a:p>
          <a:p>
            <a:endParaRPr lang="en-US" sz="1200" i="1" dirty="0" smtClean="0">
              <a:solidFill>
                <a:srgbClr val="0070C0"/>
              </a:solidFill>
            </a:endParaRPr>
          </a:p>
          <a:p>
            <a:endParaRPr lang="en-US" sz="1200" i="1" dirty="0">
              <a:solidFill>
                <a:srgbClr val="0070C0"/>
              </a:solidFill>
            </a:endParaRPr>
          </a:p>
          <a:p>
            <a:endParaRPr lang="en-US" sz="1200" i="1" dirty="0" smtClean="0">
              <a:solidFill>
                <a:srgbClr val="0070C0"/>
              </a:solidFill>
            </a:endParaRPr>
          </a:p>
          <a:p>
            <a:r>
              <a:rPr lang="en-US" sz="1200" i="1" dirty="0">
                <a:solidFill>
                  <a:srgbClr val="0070C0"/>
                </a:solidFill>
              </a:rPr>
              <a:t>	 </a:t>
            </a:r>
            <a:r>
              <a:rPr lang="en-US" sz="1200" i="1" dirty="0" smtClean="0">
                <a:solidFill>
                  <a:srgbClr val="0070C0"/>
                </a:solidFill>
              </a:rPr>
              <a:t>       Religion</a:t>
            </a:r>
          </a:p>
          <a:p>
            <a:r>
              <a:rPr lang="en-US" sz="1200" i="1" dirty="0">
                <a:solidFill>
                  <a:srgbClr val="0070C0"/>
                </a:solidFill>
              </a:rPr>
              <a:t>	</a:t>
            </a:r>
            <a:r>
              <a:rPr lang="en-US" sz="1200" i="1" dirty="0" smtClean="0">
                <a:solidFill>
                  <a:srgbClr val="0070C0"/>
                </a:solidFill>
              </a:rPr>
              <a:t>        paper</a:t>
            </a:r>
          </a:p>
          <a:p>
            <a:r>
              <a:rPr lang="en-US" sz="1200" i="1" dirty="0">
                <a:solidFill>
                  <a:srgbClr val="0070C0"/>
                </a:solidFill>
              </a:rPr>
              <a:t>	 </a:t>
            </a:r>
            <a:r>
              <a:rPr lang="en-US" sz="1200" i="1" dirty="0" smtClean="0">
                <a:solidFill>
                  <a:srgbClr val="0070C0"/>
                </a:solidFill>
              </a:rPr>
              <a:t>       DUE</a:t>
            </a:r>
            <a:endParaRPr lang="en-US" sz="1200" i="1" dirty="0">
              <a:solidFill>
                <a:srgbClr val="0070C0"/>
              </a:solidFill>
            </a:endParaRPr>
          </a:p>
        </p:txBody>
      </p:sp>
    </p:spTree>
    <p:extLst>
      <p:ext uri="{BB962C8B-B14F-4D97-AF65-F5344CB8AC3E}">
        <p14:creationId xmlns:p14="http://schemas.microsoft.com/office/powerpoint/2010/main" val="1406972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685800"/>
            <a:ext cx="8229600" cy="762000"/>
          </a:xfrm>
        </p:spPr>
        <p:txBody>
          <a:bodyPr>
            <a:noAutofit/>
          </a:bodyPr>
          <a:lstStyle/>
          <a:p>
            <a:pPr marL="0" indent="0">
              <a:buNone/>
            </a:pPr>
            <a:r>
              <a:rPr lang="en-US" dirty="0">
                <a:latin typeface="Arial Black" panose="020B0A04020102020204" pitchFamily="34" charset="0"/>
              </a:rPr>
              <a:t>Consult with “allies” frequently:</a:t>
            </a:r>
            <a:endParaRPr lang="en-US" sz="3200" dirty="0" smtClean="0">
              <a:latin typeface="Arial Black" panose="020B0A04020102020204" pitchFamily="34" charset="0"/>
            </a:endParaRPr>
          </a:p>
        </p:txBody>
      </p:sp>
      <p:pic>
        <p:nvPicPr>
          <p:cNvPr id="2050" name="Picture 2" descr="http://freeprintablecalendar16.com/wp-content/uploads/2016/01/Calendar-2016-February-Month-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1536746"/>
            <a:ext cx="6032500" cy="42639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95400" y="1536746"/>
            <a:ext cx="6032500" cy="4124206"/>
          </a:xfrm>
          <a:prstGeom prst="rect">
            <a:avLst/>
          </a:prstGeom>
          <a:noFill/>
        </p:spPr>
        <p:txBody>
          <a:bodyPr wrap="square" rtlCol="0">
            <a:spAutoFit/>
          </a:bodyPr>
          <a:lstStyle/>
          <a:p>
            <a:endParaRPr lang="en-US" sz="1400" i="1" dirty="0" smtClean="0">
              <a:solidFill>
                <a:srgbClr val="0070C0"/>
              </a:solidFill>
            </a:endParaRPr>
          </a:p>
          <a:p>
            <a:endParaRPr lang="en-US" sz="1400" i="1" dirty="0">
              <a:solidFill>
                <a:srgbClr val="0070C0"/>
              </a:solidFill>
            </a:endParaRPr>
          </a:p>
          <a:p>
            <a:endParaRPr lang="en-US" sz="1400" i="1" dirty="0" smtClean="0">
              <a:solidFill>
                <a:srgbClr val="0070C0"/>
              </a:solidFill>
            </a:endParaRPr>
          </a:p>
          <a:p>
            <a:r>
              <a:rPr lang="en-US" sz="1200" i="1" dirty="0" smtClean="0">
                <a:solidFill>
                  <a:srgbClr val="0070C0"/>
                </a:solidFill>
              </a:rPr>
              <a:t>			Religion	                 </a:t>
            </a:r>
            <a:r>
              <a:rPr lang="en-US" sz="1200" i="1" dirty="0" smtClean="0">
                <a:solidFill>
                  <a:srgbClr val="FF0000"/>
                </a:solidFill>
              </a:rPr>
              <a:t>meet	              </a:t>
            </a:r>
          </a:p>
          <a:p>
            <a:r>
              <a:rPr lang="en-US" sz="1200" i="1" dirty="0">
                <a:solidFill>
                  <a:srgbClr val="0070C0"/>
                </a:solidFill>
              </a:rPr>
              <a:t>	</a:t>
            </a:r>
            <a:r>
              <a:rPr lang="en-US" sz="1200" i="1" dirty="0" smtClean="0">
                <a:solidFill>
                  <a:srgbClr val="0070C0"/>
                </a:solidFill>
              </a:rPr>
              <a:t>		paper	</a:t>
            </a:r>
            <a:r>
              <a:rPr lang="en-US" sz="1200" i="1" dirty="0" smtClean="0">
                <a:solidFill>
                  <a:srgbClr val="FF0000"/>
                </a:solidFill>
              </a:rPr>
              <a:t>                 prof after</a:t>
            </a:r>
          </a:p>
          <a:p>
            <a:r>
              <a:rPr lang="en-US" sz="1200" i="1" dirty="0">
                <a:solidFill>
                  <a:srgbClr val="0070C0"/>
                </a:solidFill>
              </a:rPr>
              <a:t>	</a:t>
            </a:r>
            <a:r>
              <a:rPr lang="en-US" sz="1200" i="1" dirty="0" smtClean="0">
                <a:solidFill>
                  <a:srgbClr val="0070C0"/>
                </a:solidFill>
              </a:rPr>
              <a:t>		assn.	                 </a:t>
            </a:r>
            <a:r>
              <a:rPr lang="en-US" sz="1200" i="1" dirty="0" smtClean="0">
                <a:solidFill>
                  <a:srgbClr val="FF0000"/>
                </a:solidFill>
              </a:rPr>
              <a:t>class	</a:t>
            </a:r>
          </a:p>
          <a:p>
            <a:endParaRPr lang="en-US" sz="1200" i="1" dirty="0">
              <a:solidFill>
                <a:srgbClr val="FF0000"/>
              </a:solidFill>
            </a:endParaRPr>
          </a:p>
          <a:p>
            <a:r>
              <a:rPr lang="en-US" sz="1200" i="1" dirty="0" smtClean="0">
                <a:solidFill>
                  <a:srgbClr val="FF0000"/>
                </a:solidFill>
              </a:rPr>
              <a:t>          Writing	      Find		check in </a:t>
            </a:r>
          </a:p>
          <a:p>
            <a:r>
              <a:rPr lang="en-US" sz="1200" i="1" dirty="0" smtClean="0">
                <a:solidFill>
                  <a:srgbClr val="FF0000"/>
                </a:solidFill>
              </a:rPr>
              <a:t>           Desk	    classmate/		with</a:t>
            </a:r>
          </a:p>
          <a:p>
            <a:r>
              <a:rPr lang="en-US" sz="1200" i="1" dirty="0" smtClean="0">
                <a:solidFill>
                  <a:srgbClr val="FF0000"/>
                </a:solidFill>
              </a:rPr>
              <a:t>           (plan)</a:t>
            </a:r>
            <a:r>
              <a:rPr lang="en-US" sz="1200" i="1" dirty="0">
                <a:solidFill>
                  <a:srgbClr val="FF0000"/>
                </a:solidFill>
              </a:rPr>
              <a:t>	</a:t>
            </a:r>
            <a:r>
              <a:rPr lang="en-US" sz="1200" i="1" dirty="0" smtClean="0">
                <a:solidFill>
                  <a:srgbClr val="FF0000"/>
                </a:solidFill>
              </a:rPr>
              <a:t>      partner		partner</a:t>
            </a:r>
          </a:p>
          <a:p>
            <a:endParaRPr lang="en-US" sz="800" i="1" dirty="0">
              <a:solidFill>
                <a:srgbClr val="FF0000"/>
              </a:solidFill>
            </a:endParaRPr>
          </a:p>
          <a:p>
            <a:r>
              <a:rPr lang="en-US" sz="1200" i="1" dirty="0" smtClean="0">
                <a:solidFill>
                  <a:srgbClr val="FF0000"/>
                </a:solidFill>
              </a:rPr>
              <a:t>           Writing			check in	               meet prof</a:t>
            </a:r>
          </a:p>
          <a:p>
            <a:r>
              <a:rPr lang="en-US" sz="1200" i="1" dirty="0">
                <a:solidFill>
                  <a:srgbClr val="FF0000"/>
                </a:solidFill>
              </a:rPr>
              <a:t> </a:t>
            </a:r>
            <a:r>
              <a:rPr lang="en-US" sz="1200" i="1" dirty="0" smtClean="0">
                <a:solidFill>
                  <a:srgbClr val="FF0000"/>
                </a:solidFill>
              </a:rPr>
              <a:t>           Desk			with	                after class</a:t>
            </a:r>
            <a:endParaRPr lang="en-US" sz="1200" i="1" dirty="0">
              <a:solidFill>
                <a:srgbClr val="FF0000"/>
              </a:solidFill>
            </a:endParaRPr>
          </a:p>
          <a:p>
            <a:r>
              <a:rPr lang="en-US" sz="1200" i="1" dirty="0" smtClean="0">
                <a:solidFill>
                  <a:srgbClr val="FF0000"/>
                </a:solidFill>
              </a:rPr>
              <a:t>           (outline)			partner	                 </a:t>
            </a:r>
          </a:p>
          <a:p>
            <a:endParaRPr lang="en-US" sz="800" i="1" dirty="0">
              <a:solidFill>
                <a:srgbClr val="FF0000"/>
              </a:solidFill>
            </a:endParaRPr>
          </a:p>
          <a:p>
            <a:r>
              <a:rPr lang="en-US" sz="1200" i="1" dirty="0" smtClean="0">
                <a:solidFill>
                  <a:srgbClr val="FF0000"/>
                </a:solidFill>
              </a:rPr>
              <a:t>          Writing			check in</a:t>
            </a:r>
          </a:p>
          <a:p>
            <a:r>
              <a:rPr lang="en-US" sz="1200" i="1" dirty="0" smtClean="0">
                <a:solidFill>
                  <a:srgbClr val="FF0000"/>
                </a:solidFill>
              </a:rPr>
              <a:t>           Desk			with</a:t>
            </a:r>
            <a:endParaRPr lang="en-US" sz="1200" i="1" dirty="0">
              <a:solidFill>
                <a:srgbClr val="FF0000"/>
              </a:solidFill>
            </a:endParaRPr>
          </a:p>
          <a:p>
            <a:r>
              <a:rPr lang="en-US" sz="1200" i="1" dirty="0" smtClean="0">
                <a:solidFill>
                  <a:srgbClr val="FF0000"/>
                </a:solidFill>
              </a:rPr>
              <a:t>           (draft)			</a:t>
            </a:r>
            <a:r>
              <a:rPr lang="en-US" sz="1200" i="1" dirty="0" err="1" smtClean="0">
                <a:solidFill>
                  <a:srgbClr val="FF0000"/>
                </a:solidFill>
              </a:rPr>
              <a:t>parter</a:t>
            </a:r>
            <a:endParaRPr lang="en-US" sz="1200" i="1" dirty="0" smtClean="0">
              <a:solidFill>
                <a:srgbClr val="FF0000"/>
              </a:solidFill>
            </a:endParaRPr>
          </a:p>
          <a:p>
            <a:endParaRPr lang="en-US" sz="800" i="1" dirty="0" smtClean="0">
              <a:solidFill>
                <a:srgbClr val="0070C0"/>
              </a:solidFill>
            </a:endParaRPr>
          </a:p>
          <a:p>
            <a:r>
              <a:rPr lang="en-US" sz="1200" i="1" dirty="0" smtClean="0">
                <a:solidFill>
                  <a:srgbClr val="0070C0"/>
                </a:solidFill>
              </a:rPr>
              <a:t>            </a:t>
            </a:r>
            <a:r>
              <a:rPr lang="en-US" sz="1200" i="1" dirty="0" smtClean="0">
                <a:solidFill>
                  <a:srgbClr val="FF0000"/>
                </a:solidFill>
              </a:rPr>
              <a:t>Writing</a:t>
            </a:r>
            <a:r>
              <a:rPr lang="en-US" sz="1200" i="1" dirty="0">
                <a:solidFill>
                  <a:srgbClr val="0070C0"/>
                </a:solidFill>
              </a:rPr>
              <a:t>	 </a:t>
            </a:r>
            <a:r>
              <a:rPr lang="en-US" sz="1200" i="1" dirty="0" smtClean="0">
                <a:solidFill>
                  <a:srgbClr val="0070C0"/>
                </a:solidFill>
              </a:rPr>
              <a:t>       Religion</a:t>
            </a:r>
          </a:p>
          <a:p>
            <a:r>
              <a:rPr lang="en-US" sz="1200" i="1" dirty="0" smtClean="0">
                <a:solidFill>
                  <a:srgbClr val="0070C0"/>
                </a:solidFill>
              </a:rPr>
              <a:t>             </a:t>
            </a:r>
            <a:r>
              <a:rPr lang="en-US" sz="1200" i="1" dirty="0" smtClean="0">
                <a:solidFill>
                  <a:srgbClr val="FF0000"/>
                </a:solidFill>
              </a:rPr>
              <a:t>Desk</a:t>
            </a:r>
            <a:r>
              <a:rPr lang="en-US" sz="1200" i="1" dirty="0">
                <a:solidFill>
                  <a:srgbClr val="0070C0"/>
                </a:solidFill>
              </a:rPr>
              <a:t>	</a:t>
            </a:r>
            <a:r>
              <a:rPr lang="en-US" sz="1200" i="1" dirty="0" smtClean="0">
                <a:solidFill>
                  <a:srgbClr val="0070C0"/>
                </a:solidFill>
              </a:rPr>
              <a:t>        paper</a:t>
            </a:r>
          </a:p>
          <a:p>
            <a:r>
              <a:rPr lang="en-US" sz="1200" i="1" dirty="0" smtClean="0">
                <a:solidFill>
                  <a:srgbClr val="FF0000"/>
                </a:solidFill>
              </a:rPr>
              <a:t>       (final proof)      </a:t>
            </a:r>
            <a:r>
              <a:rPr lang="en-US" sz="1200" i="1" dirty="0" smtClean="0">
                <a:solidFill>
                  <a:srgbClr val="0070C0"/>
                </a:solidFill>
              </a:rPr>
              <a:t>DUE</a:t>
            </a:r>
            <a:endParaRPr lang="en-US" sz="1200" i="1" dirty="0">
              <a:solidFill>
                <a:srgbClr val="0070C0"/>
              </a:solidFill>
            </a:endParaRPr>
          </a:p>
        </p:txBody>
      </p:sp>
    </p:spTree>
    <p:extLst>
      <p:ext uri="{BB962C8B-B14F-4D97-AF65-F5344CB8AC3E}">
        <p14:creationId xmlns:p14="http://schemas.microsoft.com/office/powerpoint/2010/main" val="1709161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TotalTime>
  <Words>2550</Words>
  <Application>Microsoft Office PowerPoint</Application>
  <PresentationFormat>On-screen Show (4:3)</PresentationFormat>
  <Paragraphs>340</Paragraphs>
  <Slides>16</Slides>
  <Notes>16</Notes>
  <HiddenSlides>0</HiddenSlides>
  <MMClips>0</MMClips>
  <ScaleCrop>false</ScaleCrop>
  <HeadingPairs>
    <vt:vector size="4" baseType="variant">
      <vt:variant>
        <vt:lpstr>Theme</vt:lpstr>
      </vt:variant>
      <vt:variant>
        <vt:i4>9</vt:i4>
      </vt:variant>
      <vt:variant>
        <vt:lpstr>Slide Titles</vt:lpstr>
      </vt:variant>
      <vt:variant>
        <vt:i4>16</vt:i4>
      </vt:variant>
    </vt:vector>
  </HeadingPairs>
  <TitlesOfParts>
    <vt:vector size="25" baseType="lpstr">
      <vt:lpstr>Office Theme</vt:lpstr>
      <vt:lpstr>3_Office Theme</vt:lpstr>
      <vt:lpstr>4_Office Theme</vt:lpstr>
      <vt:lpstr>2_Office Theme</vt:lpstr>
      <vt:lpstr>5_Office Theme</vt:lpstr>
      <vt:lpstr>6_Office Theme</vt:lpstr>
      <vt:lpstr>7_Office Theme</vt:lpstr>
      <vt:lpstr>8_Office Theme</vt:lpstr>
      <vt:lpstr>9_Office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vrtisvrtis</dc:creator>
  <cp:lastModifiedBy>stobuild</cp:lastModifiedBy>
  <cp:revision>73</cp:revision>
  <cp:lastPrinted>2016-02-11T17:05:19Z</cp:lastPrinted>
  <dcterms:created xsi:type="dcterms:W3CDTF">2016-01-07T04:04:20Z</dcterms:created>
  <dcterms:modified xsi:type="dcterms:W3CDTF">2016-02-11T17:07:31Z</dcterms:modified>
</cp:coreProperties>
</file>