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4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04" y="-6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23337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hyperlink" Target="http://en.wikipedia.org/wiki/Climates" TargetMode="External"/><Relationship Id="rId12" Type="http://schemas.openxmlformats.org/officeDocument/2006/relationships/hyperlink" Target="http://en.wikipedia.org/wiki/Soil" TargetMode="External"/><Relationship Id="rId13" Type="http://schemas.openxmlformats.org/officeDocument/2006/relationships/image" Target="../media/image15.jpg"/><Relationship Id="rId14" Type="http://schemas.openxmlformats.org/officeDocument/2006/relationships/image" Target="../media/image16.jpg"/><Relationship Id="rId1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en.wikipedia.org/wiki/Endemism" TargetMode="External"/><Relationship Id="rId4" Type="http://schemas.openxmlformats.org/officeDocument/2006/relationships/hyperlink" Target="http://en.wikipedia.org/wiki/Indigenous_(ecology)" TargetMode="External"/><Relationship Id="rId5" Type="http://schemas.openxmlformats.org/officeDocument/2006/relationships/hyperlink" Target="http://en.wikipedia.org/wiki/Naturalisation_(biology)" TargetMode="External"/><Relationship Id="rId6" Type="http://schemas.openxmlformats.org/officeDocument/2006/relationships/hyperlink" Target="http://en.wikipedia.org/wiki/Geologic_time" TargetMode="External"/><Relationship Id="rId7" Type="http://schemas.openxmlformats.org/officeDocument/2006/relationships/hyperlink" Target="http://en.wikipedia.org/wiki/Tree" TargetMode="External"/><Relationship Id="rId8" Type="http://schemas.openxmlformats.org/officeDocument/2006/relationships/hyperlink" Target="http://en.wikipedia.org/wiki/Flower" TargetMode="External"/><Relationship Id="rId9" Type="http://schemas.openxmlformats.org/officeDocument/2006/relationships/hyperlink" Target="http://en.wikipedia.org/wiki/Grass" TargetMode="External"/><Relationship Id="rId10" Type="http://schemas.openxmlformats.org/officeDocument/2006/relationships/hyperlink" Target="http://en.wikipedia.org/wiki/Natural_environment" TargetMode="Externa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hyperlink" Target="http://en.wikipedia.org/wiki/Flower" TargetMode="External"/><Relationship Id="rId12" Type="http://schemas.openxmlformats.org/officeDocument/2006/relationships/hyperlink" Target="http://en.wikipedia.org/wiki/Grass" TargetMode="External"/><Relationship Id="rId13" Type="http://schemas.openxmlformats.org/officeDocument/2006/relationships/hyperlink" Target="http://en.wikipedia.org/wiki/Natural_environment" TargetMode="External"/><Relationship Id="rId14" Type="http://schemas.openxmlformats.org/officeDocument/2006/relationships/hyperlink" Target="http://en.wikipedia.org/wiki/Climates" TargetMode="External"/><Relationship Id="rId15" Type="http://schemas.openxmlformats.org/officeDocument/2006/relationships/hyperlink" Target="http://en.wikipedia.org/wiki/Soi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hyperlink" Target="http://en.wikipedia.org/wiki/Endemism" TargetMode="External"/><Relationship Id="rId7" Type="http://schemas.openxmlformats.org/officeDocument/2006/relationships/hyperlink" Target="http://en.wikipedia.org/wiki/Indigenous_(ecology)" TargetMode="External"/><Relationship Id="rId8" Type="http://schemas.openxmlformats.org/officeDocument/2006/relationships/hyperlink" Target="http://en.wikipedia.org/wiki/Naturalisation_(biology)" TargetMode="External"/><Relationship Id="rId9" Type="http://schemas.openxmlformats.org/officeDocument/2006/relationships/hyperlink" Target="http://en.wikipedia.org/wiki/Geologic_time" TargetMode="External"/><Relationship Id="rId10" Type="http://schemas.openxmlformats.org/officeDocument/2006/relationships/hyperlink" Target="http://en.wikipedia.org/wiki/Tre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uler.adobe.com/create/color-wheel/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8.jp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horstream.com/" TargetMode="External"/><Relationship Id="rId4" Type="http://schemas.openxmlformats.org/officeDocument/2006/relationships/hyperlink" Target="https://www.youtube.com/watch?v=SUOTJRLkrss" TargetMode="External"/><Relationship Id="rId5" Type="http://schemas.openxmlformats.org/officeDocument/2006/relationships/hyperlink" Target="http://blog.prezi.com/latest/2013/12/27/the-6-best-prezis-of-2013.html" TargetMode="Externa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20.jpg"/><Relationship Id="rId9" Type="http://schemas.openxmlformats.org/officeDocument/2006/relationships/image" Target="../media/image21.jpg"/><Relationship Id="rId10" Type="http://schemas.openxmlformats.org/officeDocument/2006/relationships/image" Target="../media/image22.jpg"/><Relationship Id="rId11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hyperlink" Target="http://www.slideshare.net/adamconnor/discuss-design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-15750" y="3818050"/>
            <a:ext cx="9175500" cy="48300"/>
          </a:xfrm>
          <a:prstGeom prst="rect">
            <a:avLst/>
          </a:prstGeom>
          <a:solidFill>
            <a:srgbClr val="9D19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ctrTitle"/>
          </p:nvPr>
        </p:nvSpPr>
        <p:spPr>
          <a:xfrm>
            <a:off x="2198325" y="3450300"/>
            <a:ext cx="4962899" cy="1782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600">
                <a:solidFill>
                  <a:srgbClr val="BFD9E5"/>
                </a:solidFill>
              </a:rPr>
              <a:t>2014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ctrTitle" idx="2"/>
          </p:nvPr>
        </p:nvSpPr>
        <p:spPr>
          <a:xfrm>
            <a:off x="921475" y="4310375"/>
            <a:ext cx="3232800" cy="784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sz="3600">
                <a:solidFill>
                  <a:srgbClr val="999999"/>
                </a:solidFill>
              </a:rPr>
              <a:t>INSTITUTE</a:t>
            </a:r>
          </a:p>
        </p:txBody>
      </p:sp>
      <p:sp>
        <p:nvSpPr>
          <p:cNvPr id="26" name="Shape 26"/>
          <p:cNvSpPr/>
          <p:nvPr/>
        </p:nvSpPr>
        <p:spPr>
          <a:xfrm>
            <a:off x="-15750" y="1121250"/>
            <a:ext cx="9175500" cy="1625100"/>
          </a:xfrm>
          <a:prstGeom prst="rect">
            <a:avLst/>
          </a:prstGeom>
          <a:solidFill>
            <a:srgbClr val="6A787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ctrTitle" idx="3"/>
          </p:nvPr>
        </p:nvSpPr>
        <p:spPr>
          <a:xfrm>
            <a:off x="921475" y="3928875"/>
            <a:ext cx="3232800" cy="784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sz="4100">
                <a:solidFill>
                  <a:srgbClr val="999999"/>
                </a:solidFill>
              </a:rPr>
              <a:t>SUMMER</a:t>
            </a:r>
          </a:p>
        </p:txBody>
      </p:sp>
      <p:sp>
        <p:nvSpPr>
          <p:cNvPr id="28" name="Shape 28"/>
          <p:cNvSpPr txBox="1">
            <a:spLocks noGrp="1"/>
          </p:cNvSpPr>
          <p:nvPr>
            <p:ph type="ctrTitle" idx="4"/>
          </p:nvPr>
        </p:nvSpPr>
        <p:spPr>
          <a:xfrm>
            <a:off x="7396300" y="4330350"/>
            <a:ext cx="1145999" cy="363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</a:rPr>
              <a:t>ST. OLAF</a:t>
            </a:r>
            <a:r>
              <a:rPr lang="en" sz="1400">
                <a:solidFill>
                  <a:srgbClr val="999999"/>
                </a:solidFill>
              </a:rPr>
              <a:t> </a:t>
            </a:r>
          </a:p>
          <a:p>
            <a:pPr lvl="0" algn="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999999"/>
              </a:solidFill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ctrTitle" idx="5"/>
          </p:nvPr>
        </p:nvSpPr>
        <p:spPr>
          <a:xfrm>
            <a:off x="7410275" y="4661275"/>
            <a:ext cx="1145999" cy="300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IT  &amp;  LIBRARY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ctrTitle" idx="6"/>
          </p:nvPr>
        </p:nvSpPr>
        <p:spPr>
          <a:xfrm>
            <a:off x="7396300" y="4520825"/>
            <a:ext cx="1145999" cy="363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999999"/>
                </a:solidFill>
              </a:rPr>
              <a:t>COLLEGE</a:t>
            </a:r>
          </a:p>
          <a:p>
            <a:pPr lvl="0" algn="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999999"/>
              </a:solidFill>
            </a:endParaRPr>
          </a:p>
        </p:txBody>
      </p:sp>
      <p:sp>
        <p:nvSpPr>
          <p:cNvPr id="31" name="Shape 31"/>
          <p:cNvSpPr/>
          <p:nvPr/>
        </p:nvSpPr>
        <p:spPr>
          <a:xfrm rot="8100000">
            <a:off x="6530194" y="1139583"/>
            <a:ext cx="1451407" cy="1526077"/>
          </a:xfrm>
          <a:prstGeom prst="halfFrame">
            <a:avLst>
              <a:gd name="adj1" fmla="val 7714"/>
              <a:gd name="adj2" fmla="val 8177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 rot="8100000">
            <a:off x="6839969" y="1139583"/>
            <a:ext cx="1451407" cy="1526077"/>
          </a:xfrm>
          <a:prstGeom prst="halfFrame">
            <a:avLst>
              <a:gd name="adj1" fmla="val 7714"/>
              <a:gd name="adj2" fmla="val 8177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927550" y="1541400"/>
            <a:ext cx="79890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Presentation Design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122525" y="197850"/>
            <a:ext cx="78399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Oswald"/>
                <a:ea typeface="Oswald"/>
                <a:cs typeface="Oswald"/>
                <a:sym typeface="Oswald"/>
              </a:rPr>
              <a:t>Create a Mood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69200" y="3116550"/>
            <a:ext cx="3772500" cy="149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Use color, graphics, language and media to establish a tone appropriate to the subject, and let that unify your story.  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l="77446" r="3237"/>
          <a:stretch/>
        </p:blipFill>
        <p:spPr>
          <a:xfrm>
            <a:off x="0" y="150750"/>
            <a:ext cx="1043624" cy="9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4550" y="1118574"/>
            <a:ext cx="4411673" cy="330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1122525" y="197850"/>
            <a:ext cx="78399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Oswald"/>
                <a:ea typeface="Oswald"/>
                <a:cs typeface="Oswald"/>
                <a:sym typeface="Oswald"/>
              </a:rPr>
              <a:t>Use Foreshadowing and Hooks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469200" y="1432250"/>
            <a:ext cx="8493299" cy="15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Consider how each aspect of your presentation is leading into the next.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Flow is important. 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 l="77446" r="3237"/>
          <a:stretch/>
        </p:blipFill>
        <p:spPr>
          <a:xfrm>
            <a:off x="0" y="150750"/>
            <a:ext cx="1043624" cy="9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875" y="2500199"/>
            <a:ext cx="3139249" cy="235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1725" y="2500450"/>
            <a:ext cx="3139249" cy="235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122525" y="197850"/>
            <a:ext cx="78399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Oswald"/>
                <a:ea typeface="Oswald"/>
                <a:cs typeface="Oswald"/>
                <a:sym typeface="Oswald"/>
              </a:rPr>
              <a:t>Provide Resolution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535050" y="1230825"/>
            <a:ext cx="8073899" cy="1250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Can the ending reference your starting point and reflect on the journey? 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4">
            <a:alphaModFix/>
          </a:blip>
          <a:srcRect l="77446" r="3237"/>
          <a:stretch/>
        </p:blipFill>
        <p:spPr>
          <a:xfrm>
            <a:off x="0" y="150750"/>
            <a:ext cx="1043624" cy="9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9087" y="2008076"/>
            <a:ext cx="3460700" cy="259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513" y="2008076"/>
            <a:ext cx="3460701" cy="25920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Shape 128"/>
          <p:cNvCxnSpPr/>
          <p:nvPr/>
        </p:nvCxnSpPr>
        <p:spPr>
          <a:xfrm>
            <a:off x="4139414" y="3304119"/>
            <a:ext cx="695100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ransition xmlns:p14="http://schemas.microsoft.com/office/powerpoint/2010/main"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1250125" y="205975"/>
            <a:ext cx="74366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0">
                <a:latin typeface="Oswald"/>
                <a:ea typeface="Oswald"/>
                <a:cs typeface="Oswald"/>
                <a:sym typeface="Oswald"/>
              </a:rPr>
              <a:t>You’ve Written the Story, Now What?</a:t>
            </a:r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/>
          <p:nvPr/>
        </p:nvSpPr>
        <p:spPr>
          <a:xfrm>
            <a:off x="891225" y="1479737"/>
            <a:ext cx="2870100" cy="2870100"/>
          </a:xfrm>
          <a:prstGeom prst="ellipse">
            <a:avLst/>
          </a:prstGeom>
          <a:solidFill>
            <a:srgbClr val="BFD9E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>
                <a:solidFill>
                  <a:srgbClr val="666666"/>
                </a:solidFill>
              </a:rPr>
              <a:t>CONTENT</a:t>
            </a:r>
          </a:p>
        </p:txBody>
      </p:sp>
      <p:sp>
        <p:nvSpPr>
          <p:cNvPr id="136" name="Shape 136"/>
          <p:cNvSpPr/>
          <p:nvPr/>
        </p:nvSpPr>
        <p:spPr>
          <a:xfrm>
            <a:off x="5528400" y="1473775"/>
            <a:ext cx="2870100" cy="2870100"/>
          </a:xfrm>
          <a:prstGeom prst="ellipse">
            <a:avLst/>
          </a:prstGeom>
          <a:solidFill>
            <a:srgbClr val="6A787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>
                <a:solidFill>
                  <a:srgbClr val="BFD9E5"/>
                </a:solidFill>
              </a:rPr>
              <a:t>DESIGN</a:t>
            </a:r>
          </a:p>
        </p:txBody>
      </p:sp>
      <p:cxnSp>
        <p:nvCxnSpPr>
          <p:cNvPr id="137" name="Shape 137"/>
          <p:cNvCxnSpPr/>
          <p:nvPr/>
        </p:nvCxnSpPr>
        <p:spPr>
          <a:xfrm>
            <a:off x="3913725" y="2914787"/>
            <a:ext cx="1397100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ransition xmlns:p14="http://schemas.microsoft.com/office/powerpoint/2010/main"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888700" y="1629050"/>
            <a:ext cx="50231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/>
              <a:t>A </a:t>
            </a:r>
            <a:r>
              <a:rPr lang="en" b="0">
                <a:solidFill>
                  <a:srgbClr val="A61C00"/>
                </a:solidFill>
              </a:rPr>
              <a:t>Visual</a:t>
            </a:r>
            <a:r>
              <a:rPr lang="en" b="0"/>
              <a:t> Medium is more effective when it is </a:t>
            </a:r>
            <a:r>
              <a:rPr lang="en" b="0">
                <a:solidFill>
                  <a:srgbClr val="A61C00"/>
                </a:solidFill>
              </a:rPr>
              <a:t>visually</a:t>
            </a:r>
            <a:r>
              <a:rPr lang="en" b="0"/>
              <a:t> appealing. 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798" y="516625"/>
            <a:ext cx="3249325" cy="413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1122525" y="197850"/>
            <a:ext cx="78399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Oswald"/>
                <a:ea typeface="Oswald"/>
                <a:cs typeface="Oswald"/>
                <a:sym typeface="Oswald"/>
              </a:rPr>
              <a:t>Principles of Design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81000" y="1352550"/>
            <a:ext cx="8229600" cy="341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/>
              <a:t>Know your </a:t>
            </a:r>
            <a:r>
              <a:rPr lang="en" sz="1800">
                <a:solidFill>
                  <a:srgbClr val="5B0F00"/>
                </a:solidFill>
              </a:rPr>
              <a:t>CRAP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endParaRPr sz="1800">
              <a:solidFill>
                <a:srgbClr val="5B0F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5B0F00"/>
                </a:solidFill>
              </a:rPr>
              <a:t>Contrast                Repetition                Alignment                Proximity</a:t>
            </a:r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4">
            <a:alphaModFix/>
          </a:blip>
          <a:srcRect l="77446" r="3237"/>
          <a:stretch/>
        </p:blipFill>
        <p:spPr>
          <a:xfrm>
            <a:off x="0" y="150750"/>
            <a:ext cx="1043624" cy="967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Shape 152"/>
          <p:cNvGrpSpPr/>
          <p:nvPr/>
        </p:nvGrpSpPr>
        <p:grpSpPr>
          <a:xfrm>
            <a:off x="925675" y="2859825"/>
            <a:ext cx="1019950" cy="413100"/>
            <a:chOff x="1050975" y="2903925"/>
            <a:chExt cx="1019950" cy="413100"/>
          </a:xfrm>
        </p:grpSpPr>
        <p:sp>
          <p:nvSpPr>
            <p:cNvPr id="153" name="Shape 153"/>
            <p:cNvSpPr/>
            <p:nvPr/>
          </p:nvSpPr>
          <p:spPr>
            <a:xfrm>
              <a:off x="1050975" y="2903925"/>
              <a:ext cx="413100" cy="413100"/>
            </a:xfrm>
            <a:prstGeom prst="rect">
              <a:avLst/>
            </a:prstGeom>
            <a:solidFill>
              <a:srgbClr val="E6B8A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1657825" y="2903925"/>
              <a:ext cx="413100" cy="413100"/>
            </a:xfrm>
            <a:prstGeom prst="rect">
              <a:avLst/>
            </a:prstGeom>
            <a:solidFill>
              <a:srgbClr val="5B0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55" name="Shape 155"/>
          <p:cNvGrpSpPr/>
          <p:nvPr/>
        </p:nvGrpSpPr>
        <p:grpSpPr>
          <a:xfrm>
            <a:off x="2906600" y="2859825"/>
            <a:ext cx="964850" cy="413100"/>
            <a:chOff x="2982800" y="2903925"/>
            <a:chExt cx="964850" cy="413100"/>
          </a:xfrm>
        </p:grpSpPr>
        <p:sp>
          <p:nvSpPr>
            <p:cNvPr id="156" name="Shape 156"/>
            <p:cNvSpPr/>
            <p:nvPr/>
          </p:nvSpPr>
          <p:spPr>
            <a:xfrm>
              <a:off x="2982800" y="2903925"/>
              <a:ext cx="413100" cy="413100"/>
            </a:xfrm>
            <a:prstGeom prst="ellipse">
              <a:avLst/>
            </a:prstGeom>
            <a:solidFill>
              <a:srgbClr val="E6B8A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3534550" y="2903925"/>
              <a:ext cx="413100" cy="413100"/>
            </a:xfrm>
            <a:prstGeom prst="ellipse">
              <a:avLst/>
            </a:prstGeom>
            <a:solidFill>
              <a:srgbClr val="5B0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58" name="Shape 158"/>
          <p:cNvGrpSpPr/>
          <p:nvPr/>
        </p:nvGrpSpPr>
        <p:grpSpPr>
          <a:xfrm>
            <a:off x="4986000" y="2859825"/>
            <a:ext cx="1043700" cy="649475"/>
            <a:chOff x="5040225" y="2903925"/>
            <a:chExt cx="1043700" cy="649475"/>
          </a:xfrm>
        </p:grpSpPr>
        <p:sp>
          <p:nvSpPr>
            <p:cNvPr id="159" name="Shape 159"/>
            <p:cNvSpPr/>
            <p:nvPr/>
          </p:nvSpPr>
          <p:spPr>
            <a:xfrm>
              <a:off x="5040225" y="2903925"/>
              <a:ext cx="1043700" cy="261600"/>
            </a:xfrm>
            <a:prstGeom prst="rect">
              <a:avLst/>
            </a:prstGeom>
            <a:solidFill>
              <a:srgbClr val="5B0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5040225" y="3291800"/>
              <a:ext cx="592200" cy="261600"/>
            </a:xfrm>
            <a:prstGeom prst="rect">
              <a:avLst/>
            </a:prstGeom>
            <a:solidFill>
              <a:srgbClr val="E6B8A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61" name="Shape 161"/>
          <p:cNvGrpSpPr/>
          <p:nvPr/>
        </p:nvGrpSpPr>
        <p:grpSpPr>
          <a:xfrm>
            <a:off x="7019825" y="2859825"/>
            <a:ext cx="1043700" cy="1363275"/>
            <a:chOff x="6996625" y="2903925"/>
            <a:chExt cx="1043700" cy="1363275"/>
          </a:xfrm>
        </p:grpSpPr>
        <p:sp>
          <p:nvSpPr>
            <p:cNvPr id="162" name="Shape 162"/>
            <p:cNvSpPr/>
            <p:nvPr/>
          </p:nvSpPr>
          <p:spPr>
            <a:xfrm>
              <a:off x="6996625" y="2903925"/>
              <a:ext cx="1043700" cy="261600"/>
            </a:xfrm>
            <a:prstGeom prst="rect">
              <a:avLst/>
            </a:prstGeom>
            <a:solidFill>
              <a:srgbClr val="5B0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6996625" y="4005600"/>
              <a:ext cx="592200" cy="261600"/>
            </a:xfrm>
            <a:prstGeom prst="rect">
              <a:avLst/>
            </a:prstGeom>
            <a:solidFill>
              <a:srgbClr val="E6B8A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6996625" y="3215587"/>
              <a:ext cx="1043700" cy="261600"/>
            </a:xfrm>
            <a:prstGeom prst="rect">
              <a:avLst/>
            </a:prstGeom>
            <a:solidFill>
              <a:srgbClr val="5B0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6996625" y="3679675"/>
              <a:ext cx="592200" cy="261600"/>
            </a:xfrm>
            <a:prstGeom prst="rect">
              <a:avLst/>
            </a:prstGeom>
            <a:solidFill>
              <a:srgbClr val="E6B8A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0" y="0"/>
            <a:ext cx="9153900" cy="9996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53025" y="65450"/>
            <a:ext cx="78399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Native Plants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497175" y="850375"/>
            <a:ext cx="7170300" cy="341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2727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 b="1">
                <a:solidFill>
                  <a:srgbClr val="252525"/>
                </a:solidFill>
              </a:rPr>
              <a:t>Native plant</a:t>
            </a:r>
            <a:r>
              <a:rPr lang="en" sz="1200">
                <a:solidFill>
                  <a:srgbClr val="252525"/>
                </a:solidFill>
              </a:rPr>
              <a:t> is a term to describe plants </a:t>
            </a:r>
            <a:r>
              <a:rPr lang="en" sz="1200">
                <a:solidFill>
                  <a:srgbClr val="0B0080"/>
                </a:solidFill>
                <a:hlinkClick r:id="rId3"/>
              </a:rPr>
              <a:t>endemic</a:t>
            </a:r>
            <a:r>
              <a:rPr lang="en" sz="1200">
                <a:solidFill>
                  <a:srgbClr val="252525"/>
                </a:solidFill>
              </a:rPr>
              <a:t> (</a:t>
            </a:r>
            <a:r>
              <a:rPr lang="en" sz="1200">
                <a:solidFill>
                  <a:srgbClr val="0B0080"/>
                </a:solidFill>
                <a:hlinkClick r:id="rId4"/>
              </a:rPr>
              <a:t>indigenous</a:t>
            </a:r>
            <a:r>
              <a:rPr lang="en" sz="1200">
                <a:solidFill>
                  <a:srgbClr val="252525"/>
                </a:solidFill>
              </a:rPr>
              <a:t>) or </a:t>
            </a:r>
            <a:r>
              <a:rPr lang="en" sz="1200">
                <a:solidFill>
                  <a:srgbClr val="0B0080"/>
                </a:solidFill>
                <a:hlinkClick r:id="rId5"/>
              </a:rPr>
              <a:t>naturalized</a:t>
            </a:r>
            <a:r>
              <a:rPr lang="en" sz="1200">
                <a:solidFill>
                  <a:srgbClr val="252525"/>
                </a:solidFill>
              </a:rPr>
              <a:t> to a given area in </a:t>
            </a:r>
            <a:r>
              <a:rPr lang="en" sz="1200">
                <a:solidFill>
                  <a:srgbClr val="0B0080"/>
                </a:solidFill>
                <a:hlinkClick r:id="rId6"/>
              </a:rPr>
              <a:t>geologic time</a:t>
            </a:r>
            <a:r>
              <a:rPr lang="en" sz="1200">
                <a:solidFill>
                  <a:srgbClr val="252525"/>
                </a:solidFill>
              </a:rPr>
              <a:t>.</a:t>
            </a:r>
          </a:p>
          <a:p>
            <a:pPr marL="914400" lvl="0" indent="0" rtl="0">
              <a:lnSpc>
                <a:spcPct val="152727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solidFill>
                  <a:srgbClr val="252525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includes plants that have developed, occur naturally, or existed for many years in an area (e.g. </a:t>
            </a:r>
            <a:r>
              <a:rPr lang="en" sz="1200">
                <a:solidFill>
                  <a:srgbClr val="0B0080"/>
                </a:solid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trees</a:t>
            </a:r>
            <a:r>
              <a:rPr lang="en" sz="1200">
                <a:solidFill>
                  <a:srgbClr val="252525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r>
              <a:rPr lang="en" sz="1200">
                <a:solidFill>
                  <a:srgbClr val="0B0080"/>
                </a:solidFill>
                <a:latin typeface="Comic Sans MS"/>
                <a:ea typeface="Comic Sans MS"/>
                <a:cs typeface="Comic Sans MS"/>
                <a:sym typeface="Comic Sans MS"/>
                <a:hlinkClick r:id="rId8"/>
              </a:rPr>
              <a:t>flowers</a:t>
            </a:r>
            <a:r>
              <a:rPr lang="en" sz="1200">
                <a:solidFill>
                  <a:srgbClr val="25252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" sz="1200">
                <a:solidFill>
                  <a:srgbClr val="0B0080"/>
                </a:solidFill>
                <a:latin typeface="Comic Sans MS"/>
                <a:ea typeface="Comic Sans MS"/>
                <a:cs typeface="Comic Sans MS"/>
                <a:sym typeface="Comic Sans MS"/>
                <a:hlinkClick r:id="rId9"/>
              </a:rPr>
              <a:t>grasses</a:t>
            </a:r>
            <a:r>
              <a:rPr lang="en" sz="1200">
                <a:solidFill>
                  <a:srgbClr val="252525"/>
                </a:solidFill>
                <a:latin typeface="Comic Sans MS"/>
                <a:ea typeface="Comic Sans MS"/>
                <a:cs typeface="Comic Sans MS"/>
                <a:sym typeface="Comic Sans MS"/>
              </a:rPr>
              <a:t>, and other plants). In North America a plant is often deemed native if it was present before colonization.</a:t>
            </a:r>
          </a:p>
          <a:p>
            <a:pPr lvl="0" rtl="0">
              <a:lnSpc>
                <a:spcPct val="152727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252525"/>
                </a:solidFill>
              </a:rPr>
              <a:t>    </a:t>
            </a:r>
            <a:r>
              <a:rPr lang="en" sz="1200">
                <a:solidFill>
                  <a:srgbClr val="252525"/>
                </a:solidFill>
                <a:latin typeface="Georgia"/>
                <a:ea typeface="Georgia"/>
                <a:cs typeface="Georgia"/>
                <a:sym typeface="Georgia"/>
              </a:rPr>
              <a:t> Some native plants have adapted to very limited, unusual </a:t>
            </a:r>
            <a:r>
              <a:rPr lang="en" sz="1200">
                <a:solidFill>
                  <a:srgbClr val="0B0080"/>
                </a:solidFill>
                <a:latin typeface="Georgia"/>
                <a:ea typeface="Georgia"/>
                <a:cs typeface="Georgia"/>
                <a:sym typeface="Georgia"/>
                <a:hlinkClick r:id="rId10"/>
              </a:rPr>
              <a:t>environments</a:t>
            </a:r>
            <a:r>
              <a:rPr lang="en" sz="1200">
                <a:solidFill>
                  <a:srgbClr val="252525"/>
                </a:solidFill>
                <a:latin typeface="Georgia"/>
                <a:ea typeface="Georgia"/>
                <a:cs typeface="Georgia"/>
                <a:sym typeface="Georgia"/>
              </a:rPr>
              <a:t> or very harsh </a:t>
            </a:r>
            <a:r>
              <a:rPr lang="en" sz="1200">
                <a:solidFill>
                  <a:srgbClr val="0B0080"/>
                </a:solidFill>
                <a:latin typeface="Georgia"/>
                <a:ea typeface="Georgia"/>
                <a:cs typeface="Georgia"/>
                <a:sym typeface="Georgia"/>
                <a:hlinkClick r:id="rId11"/>
              </a:rPr>
              <a:t>climates</a:t>
            </a:r>
            <a:r>
              <a:rPr lang="en" sz="1200">
                <a:solidFill>
                  <a:srgbClr val="252525"/>
                </a:solidFill>
                <a:latin typeface="Georgia"/>
                <a:ea typeface="Georgia"/>
                <a:cs typeface="Georgia"/>
                <a:sym typeface="Georgia"/>
              </a:rPr>
              <a:t> or exceptional </a:t>
            </a:r>
            <a:r>
              <a:rPr lang="en" sz="1200">
                <a:solidFill>
                  <a:srgbClr val="0B0080"/>
                </a:solidFill>
                <a:latin typeface="Georgia"/>
                <a:ea typeface="Georgia"/>
                <a:cs typeface="Georgia"/>
                <a:sym typeface="Georgia"/>
                <a:hlinkClick r:id="rId12"/>
              </a:rPr>
              <a:t>soil</a:t>
            </a:r>
            <a:r>
              <a:rPr lang="en" sz="1200">
                <a:solidFill>
                  <a:srgbClr val="252525"/>
                </a:solidFill>
                <a:latin typeface="Georgia"/>
                <a:ea typeface="Georgia"/>
                <a:cs typeface="Georgia"/>
                <a:sym typeface="Georgia"/>
              </a:rPr>
              <a:t>conditions. Although some types of plants for these reasons exist only within a very limited range (</a:t>
            </a:r>
            <a:r>
              <a:rPr lang="en" sz="1200">
                <a:solidFill>
                  <a:srgbClr val="0B0080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endemism</a:t>
            </a:r>
            <a:r>
              <a:rPr lang="en" sz="1200">
                <a:solidFill>
                  <a:srgbClr val="252525"/>
                </a:solidFill>
                <a:latin typeface="Georgia"/>
                <a:ea typeface="Georgia"/>
                <a:cs typeface="Georgia"/>
                <a:sym typeface="Georgia"/>
              </a:rPr>
              <a:t>), others can live in diverse areas or by adaptation to different surroundings.</a:t>
            </a:r>
          </a:p>
          <a:p>
            <a:pPr lvl="0" algn="ctr" rt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173" name="Shape 17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67325" y="3287850"/>
            <a:ext cx="1182775" cy="16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7922" y="3707575"/>
            <a:ext cx="1963700" cy="13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774475" y="131156"/>
            <a:ext cx="1182774" cy="1584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0" y="0"/>
            <a:ext cx="9153900" cy="9996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497175" y="71100"/>
            <a:ext cx="78399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>
                <a:latin typeface="Oswald"/>
                <a:ea typeface="Oswald"/>
                <a:cs typeface="Oswald"/>
                <a:sym typeface="Oswald"/>
              </a:rPr>
              <a:t>Native Plants</a:t>
            </a:r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 b="27446"/>
          <a:stretch/>
        </p:blipFill>
        <p:spPr>
          <a:xfrm>
            <a:off x="7168550" y="3504500"/>
            <a:ext cx="1326925" cy="1372399"/>
          </a:xfrm>
          <a:prstGeom prst="rect">
            <a:avLst/>
          </a:prstGeom>
          <a:noFill/>
          <a:ln w="9525" cap="flat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3" name="Shape 183"/>
          <p:cNvPicPr preferRelativeResize="0"/>
          <p:nvPr/>
        </p:nvPicPr>
        <p:blipFill rotWithShape="1">
          <a:blip r:embed="rId4">
            <a:alphaModFix/>
          </a:blip>
          <a:srcRect l="16210" r="16217"/>
          <a:stretch/>
        </p:blipFill>
        <p:spPr>
          <a:xfrm>
            <a:off x="7168550" y="1885537"/>
            <a:ext cx="1326925" cy="1372400"/>
          </a:xfrm>
          <a:prstGeom prst="rect">
            <a:avLst/>
          </a:prstGeom>
          <a:noFill/>
          <a:ln w="9525" cap="flat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5">
            <a:alphaModFix/>
          </a:blip>
          <a:srcRect t="3704" b="19110"/>
          <a:stretch/>
        </p:blipFill>
        <p:spPr>
          <a:xfrm>
            <a:off x="7168550" y="266602"/>
            <a:ext cx="1326925" cy="1372399"/>
          </a:xfrm>
          <a:prstGeom prst="rect">
            <a:avLst/>
          </a:prstGeom>
          <a:noFill/>
          <a:ln w="9525" cap="flat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497175" y="1459975"/>
            <a:ext cx="6128399" cy="341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300" b="1">
                <a:solidFill>
                  <a:srgbClr val="252525"/>
                </a:solidFill>
              </a:rPr>
              <a:t>Native plant</a:t>
            </a:r>
            <a:r>
              <a:rPr lang="en" sz="1300">
                <a:solidFill>
                  <a:srgbClr val="252525"/>
                </a:solidFill>
              </a:rPr>
              <a:t> is a term to describe plants </a:t>
            </a:r>
            <a:r>
              <a:rPr lang="en" sz="1300">
                <a:solidFill>
                  <a:srgbClr val="0B0080"/>
                </a:solidFill>
                <a:hlinkClick r:id="rId6"/>
              </a:rPr>
              <a:t>endemic</a:t>
            </a:r>
            <a:r>
              <a:rPr lang="en" sz="1300">
                <a:solidFill>
                  <a:srgbClr val="252525"/>
                </a:solidFill>
              </a:rPr>
              <a:t> (</a:t>
            </a:r>
            <a:r>
              <a:rPr lang="en" sz="1300">
                <a:solidFill>
                  <a:srgbClr val="0B0080"/>
                </a:solidFill>
                <a:hlinkClick r:id="rId7"/>
              </a:rPr>
              <a:t>indigenous</a:t>
            </a:r>
            <a:r>
              <a:rPr lang="en" sz="1300">
                <a:solidFill>
                  <a:srgbClr val="252525"/>
                </a:solidFill>
              </a:rPr>
              <a:t>) or </a:t>
            </a:r>
            <a:r>
              <a:rPr lang="en" sz="1300">
                <a:solidFill>
                  <a:srgbClr val="0B0080"/>
                </a:solidFill>
                <a:hlinkClick r:id="rId8"/>
              </a:rPr>
              <a:t>naturalized</a:t>
            </a:r>
            <a:r>
              <a:rPr lang="en" sz="1300">
                <a:solidFill>
                  <a:srgbClr val="252525"/>
                </a:solidFill>
              </a:rPr>
              <a:t> to a given area in </a:t>
            </a:r>
            <a:r>
              <a:rPr lang="en" sz="1300">
                <a:solidFill>
                  <a:srgbClr val="0B0080"/>
                </a:solidFill>
                <a:hlinkClick r:id="rId9"/>
              </a:rPr>
              <a:t>geologic time</a:t>
            </a:r>
            <a:r>
              <a:rPr lang="en" sz="1300">
                <a:solidFill>
                  <a:srgbClr val="252525"/>
                </a:solidFill>
              </a:rPr>
              <a:t>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sz="1300">
              <a:solidFill>
                <a:srgbClr val="252525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300">
                <a:solidFill>
                  <a:srgbClr val="252525"/>
                </a:solidFill>
              </a:rPr>
              <a:t>This includes plants that have developed, occur naturally, or existed for many years in an area (e.g. </a:t>
            </a:r>
            <a:r>
              <a:rPr lang="en" sz="1300">
                <a:solidFill>
                  <a:srgbClr val="0B0080"/>
                </a:solidFill>
                <a:hlinkClick r:id="rId10"/>
              </a:rPr>
              <a:t>trees</a:t>
            </a:r>
            <a:r>
              <a:rPr lang="en" sz="1300">
                <a:solidFill>
                  <a:srgbClr val="252525"/>
                </a:solidFill>
              </a:rPr>
              <a:t>,</a:t>
            </a:r>
            <a:r>
              <a:rPr lang="en" sz="1300">
                <a:solidFill>
                  <a:srgbClr val="0B0080"/>
                </a:solidFill>
                <a:hlinkClick r:id="rId11"/>
              </a:rPr>
              <a:t>flowers</a:t>
            </a:r>
            <a:r>
              <a:rPr lang="en" sz="1300">
                <a:solidFill>
                  <a:srgbClr val="252525"/>
                </a:solidFill>
              </a:rPr>
              <a:t>, </a:t>
            </a:r>
            <a:r>
              <a:rPr lang="en" sz="1300">
                <a:solidFill>
                  <a:srgbClr val="0B0080"/>
                </a:solidFill>
                <a:hlinkClick r:id="rId12"/>
              </a:rPr>
              <a:t>grasses</a:t>
            </a:r>
            <a:r>
              <a:rPr lang="en" sz="1300">
                <a:solidFill>
                  <a:srgbClr val="252525"/>
                </a:solidFill>
              </a:rPr>
              <a:t>, and other plants). In North America a plant is often deemed native if it was present before colonization.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sz="1300">
              <a:solidFill>
                <a:srgbClr val="252525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300">
                <a:solidFill>
                  <a:srgbClr val="252525"/>
                </a:solidFill>
              </a:rPr>
              <a:t>Some native plants have adapted to very limited, unusual </a:t>
            </a:r>
            <a:r>
              <a:rPr lang="en" sz="1300">
                <a:solidFill>
                  <a:srgbClr val="0B0080"/>
                </a:solidFill>
                <a:hlinkClick r:id="rId13"/>
              </a:rPr>
              <a:t>environments</a:t>
            </a:r>
            <a:r>
              <a:rPr lang="en" sz="1300">
                <a:solidFill>
                  <a:srgbClr val="252525"/>
                </a:solidFill>
              </a:rPr>
              <a:t> or very harsh </a:t>
            </a:r>
            <a:r>
              <a:rPr lang="en" sz="1300">
                <a:solidFill>
                  <a:srgbClr val="0B0080"/>
                </a:solidFill>
                <a:hlinkClick r:id="rId14"/>
              </a:rPr>
              <a:t>climates</a:t>
            </a:r>
            <a:r>
              <a:rPr lang="en" sz="1300">
                <a:solidFill>
                  <a:srgbClr val="252525"/>
                </a:solidFill>
              </a:rPr>
              <a:t> or exceptional </a:t>
            </a:r>
            <a:r>
              <a:rPr lang="en" sz="1300">
                <a:solidFill>
                  <a:srgbClr val="0B0080"/>
                </a:solidFill>
                <a:hlinkClick r:id="rId15"/>
              </a:rPr>
              <a:t>soil</a:t>
            </a:r>
            <a:r>
              <a:rPr lang="en" sz="1300">
                <a:solidFill>
                  <a:srgbClr val="252525"/>
                </a:solidFill>
              </a:rPr>
              <a:t> conditions. Although some types of plants for these reasons exist only within a very limited range (</a:t>
            </a:r>
            <a:r>
              <a:rPr lang="en" sz="1300">
                <a:solidFill>
                  <a:srgbClr val="0B0080"/>
                </a:solidFill>
                <a:hlinkClick r:id="rId6"/>
              </a:rPr>
              <a:t>endemism</a:t>
            </a:r>
            <a:r>
              <a:rPr lang="en" sz="1300">
                <a:solidFill>
                  <a:srgbClr val="252525"/>
                </a:solidFill>
              </a:rPr>
              <a:t>), others can live in diverse areas or by adaptation to different surroundings.</a:t>
            </a:r>
          </a:p>
          <a:p>
            <a:pPr lvl="0" algn="ctr" rtl="0">
              <a:spcBef>
                <a:spcPts val="0"/>
              </a:spcBef>
              <a:buNone/>
            </a:pPr>
            <a:endParaRPr sz="2400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122525" y="197850"/>
            <a:ext cx="78399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Oswald"/>
                <a:ea typeface="Oswald"/>
                <a:cs typeface="Oswald"/>
                <a:sym typeface="Oswald"/>
              </a:rPr>
              <a:t>Set the Tone with Typography &amp; Color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381000" y="1352550"/>
            <a:ext cx="4715099" cy="341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600" i="1">
                <a:solidFill>
                  <a:srgbClr val="000000"/>
                </a:solidFill>
              </a:rPr>
              <a:t>Repetition</a:t>
            </a:r>
            <a:r>
              <a:rPr lang="en" sz="1600">
                <a:solidFill>
                  <a:srgbClr val="000000"/>
                </a:solidFill>
              </a:rPr>
              <a:t> involves repeating design elements like color and type throughout the presentation.</a:t>
            </a:r>
          </a:p>
          <a:p>
            <a:pPr lvl="0" algn="l" rtl="0">
              <a:spcBef>
                <a:spcPts val="0"/>
              </a:spcBef>
              <a:buNone/>
            </a:pPr>
            <a:endParaRPr sz="1600">
              <a:solidFill>
                <a:srgbClr val="000000"/>
              </a:solidFill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" sz="1600">
                <a:solidFill>
                  <a:srgbClr val="000000"/>
                </a:solidFill>
              </a:rPr>
              <a:t>Settle on 1-3 fonts (one for titles, one-two for body text)</a:t>
            </a:r>
          </a:p>
          <a:p>
            <a:pPr lvl="0" algn="l" rtl="0">
              <a:spcBef>
                <a:spcPts val="0"/>
              </a:spcBef>
              <a:buNone/>
            </a:pPr>
            <a:endParaRPr sz="1600">
              <a:solidFill>
                <a:srgbClr val="000000"/>
              </a:solidFill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" sz="1600">
                <a:solidFill>
                  <a:srgbClr val="000000"/>
                </a:solidFill>
              </a:rPr>
              <a:t>Limit color schemes to complimentary colors.  Try online color picker sites like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Adobe Kuler</a:t>
            </a:r>
            <a:r>
              <a:rPr lang="en" sz="1600">
                <a:solidFill>
                  <a:srgbClr val="000000"/>
                </a:solidFill>
              </a:rPr>
              <a:t> to assist with color palette selection.</a:t>
            </a:r>
          </a:p>
          <a:p>
            <a:pPr lvl="0" algn="l" rtl="0">
              <a:spcBef>
                <a:spcPts val="0"/>
              </a:spcBef>
              <a:buNone/>
            </a:pPr>
            <a:endParaRPr sz="1600">
              <a:solidFill>
                <a:srgbClr val="000000"/>
              </a:solidFill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" sz="1600">
                <a:solidFill>
                  <a:srgbClr val="000000"/>
                </a:solidFill>
              </a:rPr>
              <a:t>If using templates, try to customize them to your subject to avoid a stock template look. </a:t>
            </a:r>
          </a:p>
        </p:txBody>
      </p:sp>
      <p:pic>
        <p:nvPicPr>
          <p:cNvPr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5">
            <a:alphaModFix/>
          </a:blip>
          <a:srcRect l="77446" r="3237"/>
          <a:stretch/>
        </p:blipFill>
        <p:spPr>
          <a:xfrm>
            <a:off x="0" y="150750"/>
            <a:ext cx="1043624" cy="9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0237" y="3193400"/>
            <a:ext cx="2043975" cy="149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7825" y="1117100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"/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122525" y="197850"/>
            <a:ext cx="78399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Oswald"/>
                <a:ea typeface="Oswald"/>
                <a:cs typeface="Oswald"/>
                <a:sym typeface="Oswald"/>
              </a:rPr>
              <a:t>Consider the Tool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2684925" y="1345050"/>
            <a:ext cx="4715099" cy="341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sz="1600" u="sng">
                <a:solidFill>
                  <a:schemeClr val="hlink"/>
                </a:solidFill>
                <a:hlinkClick r:id="rId3"/>
              </a:rPr>
              <a:t>Powerpoint </a:t>
            </a:r>
            <a:r>
              <a:rPr lang="en" sz="1600">
                <a:solidFill>
                  <a:srgbClr val="000000"/>
                </a:solidFill>
              </a:rPr>
              <a:t>- The standard. Accessible and easily transferrable. </a:t>
            </a:r>
          </a:p>
          <a:p>
            <a:pPr lvl="0" algn="l" rtl="0">
              <a:spcBef>
                <a:spcPts val="0"/>
              </a:spcBef>
              <a:buNone/>
            </a:pPr>
            <a:endParaRPr sz="1600">
              <a:solidFill>
                <a:srgbClr val="000000"/>
              </a:solidFill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" sz="1600" u="sng">
                <a:solidFill>
                  <a:schemeClr val="hlink"/>
                </a:solidFill>
                <a:hlinkClick r:id="rId4"/>
              </a:rPr>
              <a:t>Keynote</a:t>
            </a:r>
            <a:r>
              <a:rPr lang="en" sz="1600">
                <a:solidFill>
                  <a:srgbClr val="000000"/>
                </a:solidFill>
              </a:rPr>
              <a:t> - Not as available, but offers easier some advantages in animation and media integration.</a:t>
            </a:r>
          </a:p>
          <a:p>
            <a:pPr lvl="0" algn="l" rtl="0">
              <a:spcBef>
                <a:spcPts val="0"/>
              </a:spcBef>
              <a:buNone/>
            </a:pPr>
            <a:endParaRPr sz="1600">
              <a:solidFill>
                <a:srgbClr val="000000"/>
              </a:solidFill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" sz="1600">
                <a:solidFill>
                  <a:srgbClr val="000000"/>
                </a:solidFill>
              </a:rPr>
              <a:t>Google Presentation - Great for collaboration, but more limited in tools.</a:t>
            </a:r>
          </a:p>
          <a:p>
            <a:pPr lvl="0" algn="l" rtl="0">
              <a:spcBef>
                <a:spcPts val="0"/>
              </a:spcBef>
              <a:buNone/>
            </a:pPr>
            <a:endParaRPr sz="1600">
              <a:solidFill>
                <a:srgbClr val="000000"/>
              </a:solidFill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en" sz="1600" u="sng">
                <a:solidFill>
                  <a:schemeClr val="hlink"/>
                </a:solidFill>
                <a:hlinkClick r:id="rId5"/>
              </a:rPr>
              <a:t>Prezi </a:t>
            </a:r>
            <a:r>
              <a:rPr lang="en" sz="1600">
                <a:solidFill>
                  <a:srgbClr val="000000"/>
                </a:solidFill>
              </a:rPr>
              <a:t>- can add really interesting, or vomit-inducing motion, depending on how its used. Good for showing overview/connections. 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 rotWithShape="1">
          <a:blip r:embed="rId7">
            <a:alphaModFix/>
          </a:blip>
          <a:srcRect l="77446" r="3237"/>
          <a:stretch/>
        </p:blipFill>
        <p:spPr>
          <a:xfrm>
            <a:off x="0" y="150750"/>
            <a:ext cx="1043624" cy="9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33550" y="3015700"/>
            <a:ext cx="738374" cy="73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97388" y="1327887"/>
            <a:ext cx="610687" cy="61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33550" y="2090975"/>
            <a:ext cx="738374" cy="73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00925" y="3953023"/>
            <a:ext cx="803625" cy="8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9635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A GOOD </a:t>
            </a:r>
            <a:r>
              <a:rPr lang="en" sz="2400">
                <a:solidFill>
                  <a:srgbClr val="A61C00"/>
                </a:solidFill>
              </a:rPr>
              <a:t>PRESENTATION</a:t>
            </a:r>
            <a:r>
              <a:rPr lang="en" sz="2400">
                <a:solidFill>
                  <a:srgbClr val="000000"/>
                </a:solidFill>
              </a:rPr>
              <a:t> WILL</a:t>
            </a:r>
          </a:p>
        </p:txBody>
      </p:sp>
      <p:pic>
        <p:nvPicPr>
          <p:cNvPr id="39" name="Shape 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57200" y="1530084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convey information clearly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illuminate a topic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interest your audience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evoke emotion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engage your intellect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be shared with others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and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live on in your memory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1122525" y="197850"/>
            <a:ext cx="78399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Oswald"/>
                <a:ea typeface="Oswald"/>
                <a:cs typeface="Oswald"/>
                <a:sym typeface="Oswald"/>
              </a:rPr>
              <a:t>Activity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629600" cy="341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b="1"/>
              <a:t>OPTION 1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Look at an example or two of online presentations at slideshare.net (or your own if you have one with you). 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200"/>
              <a:t>How are storytelling techniques utilized?</a:t>
            </a:r>
          </a:p>
          <a:p>
            <a:pPr marL="457200" lvl="0" indent="-3048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200"/>
              <a:t>How does it abide by principles of design?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OPTION 2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Develop or revise an outline for a presentation of your own.  </a:t>
            </a: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200"/>
              <a:t>What is the overarching narrative of this presentation?</a:t>
            </a: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200"/>
              <a:t>How can you draw your audience in from the start?</a:t>
            </a: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200"/>
              <a:t>How might you incorporate anecdotes? </a:t>
            </a: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200"/>
              <a:t>What design elements (color, type, graphics) </a:t>
            </a:r>
            <a:br>
              <a:rPr lang="en" sz="1200"/>
            </a:br>
            <a:r>
              <a:rPr lang="en" sz="1200"/>
              <a:t>could you use?</a:t>
            </a: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200"/>
              <a:t>Get feedback from others!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 rotWithShape="1">
          <a:blip r:embed="rId4">
            <a:alphaModFix/>
          </a:blip>
          <a:srcRect l="77446" r="3237"/>
          <a:stretch/>
        </p:blipFill>
        <p:spPr>
          <a:xfrm>
            <a:off x="0" y="150750"/>
            <a:ext cx="1043624" cy="9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2373" y="1347175"/>
            <a:ext cx="4120051" cy="3090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2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2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2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"/>
                                        <p:tgtEl>
                                          <p:spTgt spid="2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"/>
                                        <p:tgtEl>
                                          <p:spTgt spid="2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"/>
                                        <p:tgtEl>
                                          <p:spTgt spid="2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"/>
                                        <p:tgtEl>
                                          <p:spTgt spid="2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"/>
                                        <p:tgtEl>
                                          <p:spTgt spid="2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"/>
                                        <p:tgtEl>
                                          <p:spTgt spid="2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9635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A GOOD </a:t>
            </a:r>
            <a:r>
              <a:rPr lang="en" sz="2400">
                <a:solidFill>
                  <a:srgbClr val="A61C00"/>
                </a:solidFill>
              </a:rPr>
              <a:t>STORY</a:t>
            </a:r>
            <a:r>
              <a:rPr lang="en" sz="2400">
                <a:solidFill>
                  <a:srgbClr val="000000"/>
                </a:solidFill>
              </a:rPr>
              <a:t> WILL</a:t>
            </a:r>
          </a:p>
        </p:txBody>
      </p:sp>
      <p:pic>
        <p:nvPicPr>
          <p:cNvPr id="46" name="Shape 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1530084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convey information clearly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illuminate a topic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interest your audience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evoke emotion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engage your intellect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be shared with others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and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live on in your memory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hape 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Shape 53"/>
          <p:cNvSpPr txBox="1"/>
          <p:nvPr/>
        </p:nvSpPr>
        <p:spPr>
          <a:xfrm>
            <a:off x="1501950" y="1814700"/>
            <a:ext cx="6140100" cy="151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“If history were taught in the form of stories, it would never be forgotten”</a:t>
            </a:r>
          </a:p>
          <a:p>
            <a:pPr>
              <a:spcBef>
                <a:spcPts val="0"/>
              </a:spcBef>
              <a:buNone/>
            </a:pPr>
            <a:r>
              <a:rPr lang="en" sz="3000"/>
              <a:t>   			</a:t>
            </a:r>
            <a:r>
              <a:rPr lang="en" sz="1800"/>
              <a:t>- Rudyard Kipling, </a:t>
            </a:r>
            <a:r>
              <a:rPr lang="en" sz="1800" i="1"/>
              <a:t>The Collected Works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1122525" y="197850"/>
            <a:ext cx="78399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Oswald"/>
                <a:ea typeface="Oswald"/>
                <a:cs typeface="Oswald"/>
                <a:sym typeface="Oswald"/>
              </a:rPr>
              <a:t>Two Storytellers Approaches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606250" y="1573350"/>
            <a:ext cx="4457100" cy="2668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/>
              <a:t>Nancy Duarte</a:t>
            </a:r>
            <a:r>
              <a:rPr lang="en" sz="1200" b="1"/>
              <a:t>,</a:t>
            </a:r>
            <a:r>
              <a:rPr lang="en" sz="1200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i="1"/>
              <a:t>Writer, Designer, Presentation Guru</a:t>
            </a:r>
          </a:p>
          <a:p>
            <a:pPr lvl="0" rtl="0">
              <a:spcBef>
                <a:spcPts val="0"/>
              </a:spcBef>
              <a:buNone/>
            </a:pPr>
            <a:endParaRPr sz="2400" b="1"/>
          </a:p>
          <a:p>
            <a:pPr lvl="0" rtl="0">
              <a:spcBef>
                <a:spcPts val="0"/>
              </a:spcBef>
              <a:buNone/>
            </a:pPr>
            <a:endParaRPr sz="2400" b="1"/>
          </a:p>
          <a:p>
            <a:pPr lvl="0" rtl="0">
              <a:spcBef>
                <a:spcPts val="0"/>
              </a:spcBef>
              <a:buNone/>
            </a:pPr>
            <a:endParaRPr sz="2400" b="1"/>
          </a:p>
          <a:p>
            <a:pPr lvl="0" rtl="0">
              <a:spcBef>
                <a:spcPts val="0"/>
              </a:spcBef>
              <a:buNone/>
            </a:pPr>
            <a:r>
              <a:rPr lang="en" sz="2400" b="1"/>
              <a:t>Ira Glass</a:t>
            </a:r>
            <a:r>
              <a:rPr lang="en" sz="1200"/>
              <a:t>, </a:t>
            </a:r>
            <a:r>
              <a:rPr lang="en" sz="1800" i="1"/>
              <a:t>Radio Producer and Host of This American Life</a:t>
            </a:r>
            <a:r>
              <a:rPr lang="en" sz="1800"/>
              <a:t> 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4">
            <a:alphaModFix/>
          </a:blip>
          <a:srcRect l="77446" r="3237"/>
          <a:stretch/>
        </p:blipFill>
        <p:spPr>
          <a:xfrm>
            <a:off x="0" y="150750"/>
            <a:ext cx="1043624" cy="9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9500" y="1202674"/>
            <a:ext cx="2857750" cy="173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9501" y="3233349"/>
            <a:ext cx="2857749" cy="1743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 t="45217"/>
          <a:stretch/>
        </p:blipFill>
        <p:spPr>
          <a:xfrm>
            <a:off x="0" y="0"/>
            <a:ext cx="9144000" cy="3329125"/>
          </a:xfrm>
          <a:prstGeom prst="rect">
            <a:avLst/>
          </a:prstGeom>
          <a:noFill/>
          <a:ln w="9525" cap="flat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553325" y="3531200"/>
            <a:ext cx="8229600" cy="341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Consider time-tested techniques for effective storytelling when crafting a presentation.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122525" y="197850"/>
            <a:ext cx="78399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Oswald"/>
                <a:ea typeface="Oswald"/>
                <a:cs typeface="Oswald"/>
                <a:sym typeface="Oswald"/>
              </a:rPr>
              <a:t>Hook Your Audience From the Start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469200" y="1584650"/>
            <a:ext cx="3688200" cy="341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Make them think about what they’re seeing.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Withhold some information for a moment, generating suspense, curiosity.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Stun them.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 rotWithShape="1">
          <a:blip r:embed="rId4">
            <a:alphaModFix/>
          </a:blip>
          <a:srcRect l="77446" r="3237"/>
          <a:stretch/>
        </p:blipFill>
        <p:spPr>
          <a:xfrm>
            <a:off x="0" y="150750"/>
            <a:ext cx="1043624" cy="9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0875" y="1308474"/>
            <a:ext cx="4283250" cy="32967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/>
        </p:nvSpPr>
        <p:spPr>
          <a:xfrm>
            <a:off x="4116300" y="4529075"/>
            <a:ext cx="3907199" cy="41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 b="1" u="sng">
                <a:solidFill>
                  <a:schemeClr val="hlink"/>
                </a:solidFill>
                <a:hlinkClick r:id="rId6"/>
              </a:rPr>
              <a:t>Discuss Design Without Losing Your Mind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1122525" y="197850"/>
            <a:ext cx="78399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Oswald"/>
                <a:ea typeface="Oswald"/>
                <a:cs typeface="Oswald"/>
                <a:sym typeface="Oswald"/>
              </a:rPr>
              <a:t>Show Don’t Tell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69200" y="1407350"/>
            <a:ext cx="2955299" cy="3415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Few things are more loathsome than seeing a powerpoint slide jam-packed with text. 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Don’t do that. 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 rotWithShape="1">
          <a:blip r:embed="rId4">
            <a:alphaModFix/>
          </a:blip>
          <a:srcRect l="77446" r="3237"/>
          <a:stretch/>
        </p:blipFill>
        <p:spPr>
          <a:xfrm>
            <a:off x="0" y="150750"/>
            <a:ext cx="1043624" cy="9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6158" y="1340025"/>
            <a:ext cx="5445493" cy="31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1122525" y="197850"/>
            <a:ext cx="78399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>
                <a:latin typeface="Oswald"/>
                <a:ea typeface="Oswald"/>
                <a:cs typeface="Oswald"/>
                <a:sym typeface="Oswald"/>
              </a:rPr>
              <a:t>Set the Stage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577350" y="2769600"/>
            <a:ext cx="3207600" cy="176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Give the audience an idea of what’s in store.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Let them know what the plot is about. </a:t>
            </a:r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  <a:p>
            <a:pPr lvl="0" rtl="0">
              <a:spcBef>
                <a:spcPts val="0"/>
              </a:spcBef>
              <a:buNone/>
            </a:pPr>
            <a:endParaRPr sz="1200"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175" y="4760250"/>
            <a:ext cx="1674174" cy="3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 l="77446" r="3237"/>
          <a:stretch/>
        </p:blipFill>
        <p:spPr>
          <a:xfrm>
            <a:off x="0" y="150750"/>
            <a:ext cx="1043624" cy="9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5675" y="1278287"/>
            <a:ext cx="4384424" cy="3258923"/>
          </a:xfrm>
          <a:prstGeom prst="rect">
            <a:avLst/>
          </a:prstGeom>
          <a:noFill/>
          <a:ln w="9525" cap="flat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762</Words>
  <Application>Microsoft Macintosh PowerPoint</Application>
  <PresentationFormat>On-screen Show (16:9)</PresentationFormat>
  <Paragraphs>121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simple-light</vt:lpstr>
      <vt:lpstr>2014</vt:lpstr>
      <vt:lpstr>PowerPoint Presentation</vt:lpstr>
      <vt:lpstr>PowerPoint Presentation</vt:lpstr>
      <vt:lpstr>PowerPoint Presentation</vt:lpstr>
      <vt:lpstr>Two Storytellers Approaches</vt:lpstr>
      <vt:lpstr>PowerPoint Presentation</vt:lpstr>
      <vt:lpstr>Hook Your Audience From the Start</vt:lpstr>
      <vt:lpstr>Show Don’t Tell</vt:lpstr>
      <vt:lpstr>Set the Stage</vt:lpstr>
      <vt:lpstr>Create a Mood</vt:lpstr>
      <vt:lpstr>Use Foreshadowing and Hooks</vt:lpstr>
      <vt:lpstr>Provide Resolution</vt:lpstr>
      <vt:lpstr>You’ve Written the Story, Now What?</vt:lpstr>
      <vt:lpstr>A Visual Medium is more effective when it is visually appealing. </vt:lpstr>
      <vt:lpstr>Principles of Design</vt:lpstr>
      <vt:lpstr>Native Plants</vt:lpstr>
      <vt:lpstr>Native Plants</vt:lpstr>
      <vt:lpstr>Set the Tone with Typography &amp; Color</vt:lpstr>
      <vt:lpstr>Consider the Tool</vt:lpstr>
      <vt:lpstr>Activity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</dc:title>
  <cp:lastModifiedBy>Jeanne Willcoxon</cp:lastModifiedBy>
  <cp:revision>1</cp:revision>
  <dcterms:modified xsi:type="dcterms:W3CDTF">2014-08-12T19:15:45Z</dcterms:modified>
</cp:coreProperties>
</file>