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56" r:id="rId2"/>
    <p:sldMasterId id="2147483840" r:id="rId3"/>
  </p:sldMasterIdLst>
  <p:notesMasterIdLst>
    <p:notesMasterId r:id="rId34"/>
  </p:notesMasterIdLst>
  <p:sldIdLst>
    <p:sldId id="259" r:id="rId4"/>
    <p:sldId id="318" r:id="rId5"/>
    <p:sldId id="321" r:id="rId6"/>
    <p:sldId id="336" r:id="rId7"/>
    <p:sldId id="339" r:id="rId8"/>
    <p:sldId id="337" r:id="rId9"/>
    <p:sldId id="341" r:id="rId10"/>
    <p:sldId id="340" r:id="rId11"/>
    <p:sldId id="342" r:id="rId12"/>
    <p:sldId id="343" r:id="rId13"/>
    <p:sldId id="344" r:id="rId14"/>
    <p:sldId id="350" r:id="rId15"/>
    <p:sldId id="345" r:id="rId16"/>
    <p:sldId id="346" r:id="rId17"/>
    <p:sldId id="351" r:id="rId18"/>
    <p:sldId id="362" r:id="rId19"/>
    <p:sldId id="348" r:id="rId20"/>
    <p:sldId id="352" r:id="rId21"/>
    <p:sldId id="349" r:id="rId22"/>
    <p:sldId id="354" r:id="rId23"/>
    <p:sldId id="338" r:id="rId24"/>
    <p:sldId id="355" r:id="rId25"/>
    <p:sldId id="356" r:id="rId26"/>
    <p:sldId id="326" r:id="rId27"/>
    <p:sldId id="353" r:id="rId28"/>
    <p:sldId id="358" r:id="rId29"/>
    <p:sldId id="359" r:id="rId30"/>
    <p:sldId id="360" r:id="rId31"/>
    <p:sldId id="361" r:id="rId32"/>
    <p:sldId id="334" r:id="rId3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50629" autoAdjust="0"/>
  </p:normalViewPr>
  <p:slideViewPr>
    <p:cSldViewPr>
      <p:cViewPr>
        <p:scale>
          <a:sx n="33" d="100"/>
          <a:sy n="33" d="100"/>
        </p:scale>
        <p:origin x="-4026" y="-5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61F2C44-2DFD-41C8-ABAD-E02A899574A2}" type="datetimeFigureOut">
              <a:rPr lang="en-US" smtClean="0"/>
              <a:t>4/5/2016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273CB1C-6ED5-4219-89CC-3D6DF559BDAE}" type="slidenum">
              <a:rPr lang="en-US" smtClean="0"/>
              <a:t>‹#›</a:t>
            </a:fld>
            <a:endParaRPr lang="en-US"/>
          </a:p>
        </p:txBody>
      </p:sp>
    </p:spTree>
    <p:extLst>
      <p:ext uri="{BB962C8B-B14F-4D97-AF65-F5344CB8AC3E}">
        <p14:creationId xmlns:p14="http://schemas.microsoft.com/office/powerpoint/2010/main" val="513869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writers say</a:t>
            </a:r>
            <a:r>
              <a:rPr lang="en-US" baseline="0" dirty="0" smtClean="0"/>
              <a:t> that the hardest part of writing is getting started. We say that depends what you mean by “getting started.”</a:t>
            </a:r>
          </a:p>
          <a:p>
            <a:endParaRPr lang="en-US" baseline="0" dirty="0" smtClean="0"/>
          </a:p>
          <a:p>
            <a:r>
              <a:rPr lang="en-US" dirty="0" smtClean="0"/>
              <a:t>If</a:t>
            </a:r>
            <a:r>
              <a:rPr lang="en-US" baseline="0" dirty="0" smtClean="0"/>
              <a:t> you get the assignment and sit down immediately to try to write your essay, then, yes, you will probably struggle to get started. And if you are a person who finds reasons to procrastinate, then of course, it’s hard to get started.</a:t>
            </a:r>
          </a:p>
          <a:p>
            <a:endParaRPr lang="en-US" baseline="0" dirty="0" smtClean="0"/>
          </a:p>
          <a:p>
            <a:r>
              <a:rPr lang="en-US" baseline="0" dirty="0" smtClean="0"/>
              <a:t>But if you realize that the real work of writing begins long before you sit down to write, and if you realize that that work can be done bit by bit, then getting started is pretty easy.</a:t>
            </a:r>
          </a:p>
          <a:p>
            <a:endParaRPr lang="en-US" baseline="0" dirty="0" smtClean="0"/>
          </a:p>
          <a:p>
            <a:r>
              <a:rPr lang="en-US" baseline="0" dirty="0" smtClean="0"/>
              <a:t>Writing a paper is </a:t>
            </a:r>
            <a:r>
              <a:rPr lang="en-US" u="sng" baseline="0" dirty="0" smtClean="0"/>
              <a:t>work</a:t>
            </a:r>
            <a:r>
              <a:rPr lang="en-US" baseline="0" dirty="0" smtClean="0"/>
              <a:t> that takes </a:t>
            </a:r>
            <a:r>
              <a:rPr lang="en-US" u="sng" baseline="0" dirty="0" smtClean="0"/>
              <a:t>effort and thought</a:t>
            </a:r>
            <a:r>
              <a:rPr lang="en-US" baseline="0" dirty="0" smtClean="0"/>
              <a:t>, but if you </a:t>
            </a:r>
            <a:r>
              <a:rPr lang="en-US" u="sng" baseline="0" dirty="0" smtClean="0"/>
              <a:t>do</a:t>
            </a:r>
            <a:r>
              <a:rPr lang="en-US" baseline="0" dirty="0" smtClean="0"/>
              <a:t> the work and </a:t>
            </a:r>
            <a:r>
              <a:rPr lang="en-US" u="sng" baseline="0" dirty="0" smtClean="0"/>
              <a:t>put in the effort and thought</a:t>
            </a:r>
            <a:r>
              <a:rPr lang="en-US" baseline="0" dirty="0" smtClean="0"/>
              <a:t>, the </a:t>
            </a:r>
            <a:r>
              <a:rPr lang="en-US" i="1" baseline="0" dirty="0" smtClean="0"/>
              <a:t>writing</a:t>
            </a:r>
            <a:r>
              <a:rPr lang="en-US" baseline="0" dirty="0" smtClean="0"/>
              <a:t> will not be so hard.</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t>1</a:t>
            </a:fld>
            <a:endParaRPr lang="en-US"/>
          </a:p>
        </p:txBody>
      </p:sp>
    </p:spTree>
    <p:extLst>
      <p:ext uri="{BB962C8B-B14F-4D97-AF65-F5344CB8AC3E}">
        <p14:creationId xmlns:p14="http://schemas.microsoft.com/office/powerpoint/2010/main" val="215380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Making a plan is not a difficult step, but it </a:t>
            </a:r>
            <a:r>
              <a:rPr lang="en-US" i="1" baseline="0" dirty="0" smtClean="0"/>
              <a:t>IS</a:t>
            </a:r>
            <a:r>
              <a:rPr lang="en-US" baseline="0" dirty="0" smtClean="0"/>
              <a:t> important, so take the time to think about it.</a:t>
            </a:r>
          </a:p>
          <a:p>
            <a:endParaRPr lang="en-US" baseline="0" dirty="0" smtClean="0"/>
          </a:p>
          <a:p>
            <a:r>
              <a:rPr lang="en-US" baseline="0" dirty="0" smtClean="0"/>
              <a:t>Your plan should be strategic. Break your work up into small, doable tasks. Frontload the work. Make use of spare moments. Set yourself up for success by doing different tasks at times when your brain is focused and creative. Don’t sabotage yourself by waiting until the last minute or working when you’re sleepy or distracted.</a:t>
            </a:r>
          </a:p>
          <a:p>
            <a:endParaRPr lang="en-US" baseline="0" dirty="0" smtClean="0"/>
          </a:p>
          <a:p>
            <a:r>
              <a:rPr lang="en-US" baseline="0" dirty="0" smtClean="0"/>
              <a:t>Use your plan to motivate yourself. Some people like to set a goal and reward themselves if they achieve it. Some people schedule work time in an open-ended way and say, “The sooner I finish, the sooner I can… go to the gym or spend time with friends.” Other people schedule work with a deadline; “I have to finish this task before my next class.” You know yourself, so </a:t>
            </a:r>
            <a:r>
              <a:rPr lang="en-US" u="sng" baseline="0" dirty="0" smtClean="0"/>
              <a:t>think</a:t>
            </a:r>
            <a:r>
              <a:rPr lang="en-US" baseline="0" dirty="0" smtClean="0"/>
              <a:t> about what will truly motivate you.</a:t>
            </a:r>
          </a:p>
          <a:p>
            <a:endParaRPr lang="en-US" baseline="0" dirty="0" smtClean="0"/>
          </a:p>
          <a:p>
            <a:r>
              <a:rPr lang="en-US" baseline="0" dirty="0" smtClean="0"/>
              <a:t>Using allies is a way to motivate yourself and move the work along. If you have to be prepared for a meeting you’ve scheduled with your professor, you will do the work of getting prepared. If you make an appointment at the Writing Desk to look at a draft, you need to work on that draft before you go. If you and a classmate decide to be writing partners, then you can schedule deadlines and hold each other accountable.</a:t>
            </a:r>
          </a:p>
          <a:p>
            <a:endParaRPr lang="en-US" baseline="0" dirty="0" smtClean="0"/>
          </a:p>
          <a:p>
            <a:r>
              <a:rPr lang="en-US" baseline="0" dirty="0" smtClean="0"/>
              <a:t>Work backwards from the due date. Especially if the due date is far away, it’s easy to think there’s plenty of time. But really look at what needs to get done. When do you need to print your final copy? So, when do you need to proof your final draft? How many drafts do you think you will need? When is your favorite writing tutor available? Working backwards will often show you that you should probably get started right away.</a:t>
            </a:r>
          </a:p>
          <a:p>
            <a:endParaRPr lang="en-US" baseline="0" dirty="0" smtClean="0"/>
          </a:p>
          <a:p>
            <a:r>
              <a:rPr lang="en-US" baseline="0" dirty="0" smtClean="0"/>
              <a:t>Making a plan is not doing the work; it’s thinking about the work. And it can be fun. And it’s motivating.</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workshop called “Time Management for Writing,” we talked about consulting your “allies” in great detail. But to briefly review…</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Your “allies” are… your professor, Writing Desk tutors, classmates, writing partners, and friends. Your allies are not there to do the work </a:t>
            </a:r>
            <a:r>
              <a:rPr lang="en-US" i="1" baseline="0" dirty="0" smtClean="0"/>
              <a:t>for</a:t>
            </a:r>
            <a:r>
              <a:rPr lang="en-US" baseline="0" dirty="0" smtClean="0"/>
              <a:t> you, but they are there to </a:t>
            </a:r>
            <a:r>
              <a:rPr lang="en-US" i="1" baseline="0" dirty="0" smtClean="0"/>
              <a:t>help</a:t>
            </a:r>
            <a:r>
              <a:rPr lang="en-US" baseline="0" dirty="0" smtClean="0"/>
              <a:t> you do the work </a:t>
            </a:r>
            <a:r>
              <a:rPr lang="en-US" i="1" baseline="0" dirty="0" smtClean="0"/>
              <a:t>yourself</a:t>
            </a:r>
            <a:r>
              <a:rPr lang="en-US" baseline="0" dirty="0" smtClean="0"/>
              <a:t>. </a:t>
            </a:r>
          </a:p>
          <a:p>
            <a:endParaRPr lang="en-US" baseline="0" dirty="0" smtClean="0"/>
          </a:p>
          <a:p>
            <a:r>
              <a:rPr lang="en-US" baseline="0" dirty="0" smtClean="0"/>
              <a:t>Working with allies actually has a double benefit.</a:t>
            </a:r>
          </a:p>
          <a:p>
            <a:endParaRPr lang="en-US" baseline="0" dirty="0" smtClean="0"/>
          </a:p>
          <a:p>
            <a:r>
              <a:rPr lang="en-US" baseline="0" dirty="0" smtClean="0"/>
              <a:t>Your professors are your allies, and they want to help you, but they will be more enthusiastic about helping you if they can see your effort and interest. So, you read the assignment prompt carefully, and you try to understand it yourself, but then you </a:t>
            </a:r>
            <a:r>
              <a:rPr lang="en-US" i="1" baseline="0" dirty="0" smtClean="0"/>
              <a:t>go and ask</a:t>
            </a:r>
            <a:r>
              <a:rPr lang="en-US" baseline="0" dirty="0" smtClean="0"/>
              <a:t> your professor about specific details that you want to clarify or confirm. Or, you do some research, you do some thinking, you put together an argument with support, and </a:t>
            </a:r>
            <a:r>
              <a:rPr lang="en-US" i="1" baseline="0" dirty="0" smtClean="0"/>
              <a:t>then</a:t>
            </a:r>
            <a:r>
              <a:rPr lang="en-US" baseline="0" dirty="0" smtClean="0"/>
              <a:t> you go check in with your professor to see whether you are on the right track. Clearly, you will benefit from your professor’s support, but </a:t>
            </a:r>
            <a:r>
              <a:rPr lang="en-US" i="1" baseline="0" dirty="0" smtClean="0"/>
              <a:t>your own preparation </a:t>
            </a:r>
            <a:r>
              <a:rPr lang="en-US" baseline="0" dirty="0" smtClean="0"/>
              <a:t>for the meeting is beneficial, too!</a:t>
            </a:r>
          </a:p>
          <a:p>
            <a:endParaRPr lang="en-US" baseline="0" dirty="0" smtClean="0"/>
          </a:p>
          <a:p>
            <a:r>
              <a:rPr lang="en-US" baseline="0" dirty="0" smtClean="0"/>
              <a:t>The Writing Desk tutors are always excited to work with you, but it is </a:t>
            </a:r>
            <a:r>
              <a:rPr lang="en-US" i="1" baseline="0" dirty="0" smtClean="0"/>
              <a:t>your</a:t>
            </a:r>
            <a:r>
              <a:rPr lang="en-US" baseline="0" dirty="0" smtClean="0"/>
              <a:t> paper, so when you go to the Writing Desk, you have to be ready to explain the assignment and what you’ve done so far. You have to talk about what you’re thinking and what you want to say. The tutor will be helpful, but talking about your paper, saying your ideas out loud, will also be really helpful</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once you’ve read the instructions carefully, figured out what you need to do, made a plan, and gotten some input from allies, you are ready to gather ideas.</a:t>
            </a:r>
          </a:p>
          <a:p>
            <a:endParaRPr lang="en-US" baseline="0" dirty="0" smtClean="0"/>
          </a:p>
          <a:p>
            <a:r>
              <a:rPr lang="en-US" baseline="0" dirty="0" smtClean="0"/>
              <a:t>Part of what makes writing a paper difficult is worrying that you don’t have anything to say, but luckily, you don’t need to worry about that yet.</a:t>
            </a:r>
          </a:p>
          <a:p>
            <a:endParaRPr lang="en-US" baseline="0" dirty="0" smtClean="0"/>
          </a:p>
          <a:p>
            <a:r>
              <a:rPr lang="en-US" baseline="0" dirty="0" smtClean="0"/>
              <a:t>Before you try to put down your </a:t>
            </a:r>
            <a:r>
              <a:rPr lang="en-US" u="sng" baseline="0" dirty="0" smtClean="0"/>
              <a:t>own</a:t>
            </a:r>
            <a:r>
              <a:rPr lang="en-US" baseline="0" dirty="0" smtClean="0"/>
              <a:t> thoughts, take stock of what’s already out there. What texts did you professor ask you to read? Where can you read what others have written about this topic? Do you need to do research?</a:t>
            </a:r>
          </a:p>
          <a:p>
            <a:endParaRPr lang="en-US" baseline="0" dirty="0" smtClean="0"/>
          </a:p>
          <a:p>
            <a:r>
              <a:rPr lang="en-US" baseline="0" dirty="0" smtClean="0"/>
              <a:t>Take the time necessary to READ, read carefully, take notes, and THINK. Leave plenty of time for this in your plan.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Yes, put time to THINK into your plan, and then </a:t>
            </a:r>
            <a:r>
              <a:rPr lang="en-US" u="sng" baseline="0" dirty="0" smtClean="0"/>
              <a:t>take the time</a:t>
            </a:r>
            <a:r>
              <a:rPr lang="en-US" u="none" baseline="0" dirty="0" smtClean="0"/>
              <a:t> </a:t>
            </a:r>
            <a:r>
              <a:rPr lang="en-US" baseline="0" dirty="0" smtClean="0"/>
              <a:t>to think.</a:t>
            </a:r>
          </a:p>
          <a:p>
            <a:endParaRPr lang="en-US" baseline="0" dirty="0" smtClean="0"/>
          </a:p>
          <a:p>
            <a:r>
              <a:rPr lang="en-US" baseline="0" dirty="0" smtClean="0"/>
              <a:t>Think while you walk around campus. Think while you’re falling asleep at night. Think out loud with your allies.</a:t>
            </a:r>
          </a:p>
          <a:p>
            <a:endParaRPr lang="en-US" baseline="0" dirty="0" smtClean="0"/>
          </a:p>
          <a:p>
            <a:r>
              <a:rPr lang="en-US" baseline="0" dirty="0" smtClean="0"/>
              <a:t>Think about what you’ve read, evaluate what you’ve read, and develop your own ideas.</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NOW, after all of that, you probably have something to say. </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But stop for a minute.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Go back and look at the assignment instructions. Review your purpose. Are you on track?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Try saying what you think in one sentence. Try defending what you think with three more sentences. Think about how you can expand on those four sentences.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Challenge yourself. Is that really what you think? Is there evidence for 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Look at all the work you’ve done so far.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Planning, talking, reading, thinking – If you take the time to do all of that first, the writing will not be so difficult.</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There’s one more step before you really dig in: an outline.</a:t>
            </a:r>
          </a:p>
          <a:p>
            <a:endParaRPr lang="en-US" baseline="0" dirty="0" smtClean="0"/>
          </a:p>
          <a:p>
            <a:r>
              <a:rPr lang="en-US" baseline="0" dirty="0" smtClean="0"/>
              <a:t>An outline can be detailed and formal, or it can be a scribble, but making one is useful. Why? Because you have an audience.</a:t>
            </a:r>
          </a:p>
          <a:p>
            <a:endParaRPr lang="en-US" baseline="0" dirty="0" smtClean="0"/>
          </a:p>
          <a:p>
            <a:r>
              <a:rPr lang="en-US" baseline="0" dirty="0" smtClean="0"/>
              <a:t>If the ideas were just for you, you could keep them in your head. But a writing assignment means at least one reader, maybe more. Who is that person? Why is that person reading your paper? What does that person already know? How will introduce, explain and support your idea so that THAT person understands?</a:t>
            </a:r>
          </a:p>
          <a:p>
            <a:endParaRPr lang="en-US" baseline="0" dirty="0" smtClean="0"/>
          </a:p>
          <a:p>
            <a:r>
              <a:rPr lang="en-US" baseline="0" dirty="0" smtClean="0"/>
              <a:t>Imagine the puzzled look you would get if you walked up to a stranger and blurted out your thesis. Imagine his frustration if you couldn’t answer his questions.</a:t>
            </a:r>
          </a:p>
          <a:p>
            <a:endParaRPr lang="en-US" baseline="0" dirty="0" smtClean="0"/>
          </a:p>
          <a:p>
            <a:r>
              <a:rPr lang="en-US" baseline="0" dirty="0" smtClean="0"/>
              <a:t>Help your reader by thinking ahead of time about the best way to present your ideas.</a:t>
            </a:r>
          </a:p>
          <a:p>
            <a:endParaRPr lang="en-US" baseline="0" dirty="0" smtClean="0"/>
          </a:p>
          <a:p>
            <a:r>
              <a:rPr lang="en-US" baseline="0" dirty="0" smtClean="0"/>
              <a:t>AND THEN…</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 can start to write!</a:t>
            </a:r>
          </a:p>
          <a:p>
            <a:endParaRPr lang="en-US" baseline="0" dirty="0" smtClean="0"/>
          </a:p>
          <a:p>
            <a:r>
              <a:rPr lang="en-US" baseline="0" dirty="0" smtClean="0"/>
              <a:t>And you </a:t>
            </a:r>
            <a:r>
              <a:rPr lang="en-US" u="sng" baseline="0" dirty="0" smtClean="0"/>
              <a:t>are ready</a:t>
            </a:r>
            <a:r>
              <a:rPr lang="en-US" baseline="0" dirty="0" smtClean="0"/>
              <a:t>.</a:t>
            </a:r>
          </a:p>
          <a:p>
            <a:endParaRPr lang="en-US" baseline="0" dirty="0" smtClean="0"/>
          </a:p>
          <a:p>
            <a:r>
              <a:rPr lang="en-US" baseline="0" dirty="0" smtClean="0"/>
              <a:t>Sometimes</a:t>
            </a:r>
            <a:r>
              <a:rPr lang="en-US" baseline="0" dirty="0" smtClean="0"/>
              <a:t>, when people say they have trouble getting started writing, it’s because they are not ready. They have not done the prep work</a:t>
            </a:r>
            <a:r>
              <a:rPr lang="en-US" baseline="0" dirty="0" smtClean="0"/>
              <a:t>.</a:t>
            </a:r>
            <a:endParaRPr lang="en-US" baseline="0" dirty="0" smtClean="0"/>
          </a:p>
          <a:p>
            <a:endParaRPr lang="en-US" baseline="0" dirty="0" smtClean="0"/>
          </a:p>
          <a:p>
            <a:r>
              <a:rPr lang="en-US" baseline="0" dirty="0" smtClean="0"/>
              <a:t>If </a:t>
            </a:r>
            <a:r>
              <a:rPr lang="en-US" baseline="0" dirty="0" smtClean="0"/>
              <a:t>you have been actively engaged with all of the steps and done all the thinking required along the way, the writing will probably be pretty easy</a:t>
            </a:r>
            <a:r>
              <a:rPr lang="en-US" baseline="0" dirty="0" smtClean="0"/>
              <a:t>.</a:t>
            </a:r>
          </a:p>
          <a:p>
            <a:endParaRPr lang="en-US" baseline="0" dirty="0" smtClean="0"/>
          </a:p>
          <a:p>
            <a:r>
              <a:rPr lang="en-US" baseline="0" dirty="0" smtClean="0"/>
              <a:t>(For more on revising, see the workshop called “Revision Tips and Tricks”.)</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has three parts…</a:t>
            </a:r>
          </a:p>
          <a:p>
            <a:endParaRPr lang="en-US" baseline="0" dirty="0" smtClean="0"/>
          </a:p>
          <a:p>
            <a:pPr marL="514350" indent="-514350">
              <a:buFont typeface="+mj-lt"/>
              <a:buAutoNum type="arabicPeriod"/>
            </a:pPr>
            <a:r>
              <a:rPr lang="en-US" sz="1200" dirty="0" smtClean="0">
                <a:solidFill>
                  <a:prstClr val="black"/>
                </a:solidFill>
                <a:latin typeface="Arial Black" panose="020B0A04020102020204" pitchFamily="34" charset="0"/>
                <a:cs typeface="Arial" panose="020B0604020202020204" pitchFamily="34" charset="0"/>
              </a:rPr>
              <a:t>How to start working on a paper</a:t>
            </a:r>
          </a:p>
          <a:p>
            <a:pPr marL="514350" indent="-514350">
              <a:buFont typeface="+mj-lt"/>
              <a:buAutoNum type="arabicPeriod"/>
            </a:pPr>
            <a:endParaRPr lang="en-US" sz="1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1200" dirty="0" smtClean="0">
                <a:solidFill>
                  <a:prstClr val="black"/>
                </a:solidFill>
                <a:latin typeface="Arial Black" panose="020B0A04020102020204" pitchFamily="34" charset="0"/>
                <a:cs typeface="Arial" panose="020B0604020202020204" pitchFamily="34" charset="0"/>
              </a:rPr>
              <a:t>How to start writing</a:t>
            </a:r>
          </a:p>
          <a:p>
            <a:pPr marL="514350" indent="-514350">
              <a:buFont typeface="+mj-lt"/>
              <a:buAutoNum type="arabicPeriod"/>
            </a:pPr>
            <a:endParaRPr lang="en-US" sz="1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1200" dirty="0" smtClean="0">
                <a:solidFill>
                  <a:prstClr val="black"/>
                </a:solidFill>
                <a:latin typeface="Arial Black" panose="020B0A04020102020204" pitchFamily="34" charset="0"/>
                <a:cs typeface="Arial" panose="020B0604020202020204" pitchFamily="34" charset="0"/>
              </a:rPr>
              <a:t>How to stop procrastinating</a:t>
            </a:r>
          </a:p>
          <a:p>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you’ve done all the prep work, but you’re still finding it difficult to get started </a:t>
            </a:r>
            <a:r>
              <a:rPr lang="en-US" baseline="0" dirty="0" smtClean="0"/>
              <a:t>with a </a:t>
            </a:r>
            <a:r>
              <a:rPr lang="en-US" i="1" baseline="0" dirty="0" smtClean="0"/>
              <a:t>writing</a:t>
            </a:r>
            <a:r>
              <a:rPr lang="en-US" baseline="0" dirty="0" smtClean="0"/>
              <a:t> part of writing a </a:t>
            </a:r>
            <a:r>
              <a:rPr lang="en-US" baseline="0" dirty="0" smtClean="0"/>
              <a:t>paper, here are a few tips.</a:t>
            </a:r>
            <a:endParaRPr lang="en-US" baseline="0" dirty="0" smtClean="0"/>
          </a:p>
          <a:p>
            <a:endParaRPr lang="en-US" baseline="0" dirty="0" smtClean="0"/>
          </a:p>
          <a:p>
            <a:r>
              <a:rPr lang="en-US" baseline="0" dirty="0" smtClean="0"/>
              <a:t>One way to get started writing, is to “write offline.” For example, if you’re used to using a computer, try going back to paper and pencil.</a:t>
            </a:r>
          </a:p>
          <a:p>
            <a:endParaRPr lang="en-US" baseline="0" dirty="0" smtClean="0"/>
          </a:p>
          <a:p>
            <a:r>
              <a:rPr lang="en-US" baseline="0" dirty="0" smtClean="0"/>
              <a:t>Or, if you’re having trouble to committing putting words on paper, try dictating, or try calling someone on the phone and telling them what you want to say.</a:t>
            </a:r>
          </a:p>
          <a:p>
            <a:endParaRPr lang="en-US" baseline="0" dirty="0" smtClean="0"/>
          </a:p>
          <a:p>
            <a:r>
              <a:rPr lang="en-US" baseline="0" dirty="0" smtClean="0"/>
              <a:t>If even this is difficult, ask a classmate to interview you. Or pretend someone is interviewing you by asking yourself questions like “What is your paper about?” “What is the main idea?” “How do you know?” or “What examples do you have that show that?”</a:t>
            </a:r>
          </a:p>
          <a:p>
            <a:endParaRPr lang="en-US" baseline="0" dirty="0" smtClean="0"/>
          </a:p>
          <a:p>
            <a:r>
              <a:rPr lang="en-US" baseline="0" dirty="0" smtClean="0"/>
              <a:t>Imagine you meet a classmate in the elevator and she asks you what you’re writing about, what will you say in the time it takes to go between floors? That’s an elevator speech. If you run into a classmate while you’re waiting in line at the Cage and he asks what you’re writing about and then seems really interested, you can go into more detail. What are the important ideas and examples that make up your argument?</a:t>
            </a:r>
          </a:p>
          <a:p>
            <a:endParaRPr lang="en-US" baseline="0" dirty="0" smtClean="0"/>
          </a:p>
          <a:p>
            <a:r>
              <a:rPr lang="en-US" baseline="0" dirty="0" smtClean="0"/>
              <a:t>Sitting for too long in front of your computer without being able to put your ideas into words can be frustrating and self-defeating, so another way to “write” offline is to leave your writing space. Go for a run. Take a shower. But while you’re away, put together a few sentences – maybe write the introduction; maybe figure out how to explain an example; maybe organize a comparison. Then, when you’ve got the idea, write it down.</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Another way to get started writing is to do a prewriting activity.</a:t>
            </a:r>
          </a:p>
          <a:p>
            <a:endParaRPr lang="en-US" baseline="0" dirty="0" smtClean="0"/>
          </a:p>
          <a:p>
            <a:r>
              <a:rPr lang="en-US" baseline="0" dirty="0" smtClean="0"/>
              <a:t>Brainstorming can help you generate ideas. You won’t use all of them, but having the opportunity to put them all down on paper will show you what you’re thinking about. Freewriting is another way to generate ideas, but you </a:t>
            </a:r>
            <a:r>
              <a:rPr lang="en-US" i="1" baseline="0" dirty="0" smtClean="0"/>
              <a:t>might</a:t>
            </a:r>
            <a:r>
              <a:rPr lang="en-US" baseline="0" dirty="0" smtClean="0"/>
              <a:t> end up with a text that can be reshaped into a draft. Remember that, with brainstorming and freewriting, there’s no judgment; you can cross out the ideas that don’t fit later, but for the time being, just get them down on paper.</a:t>
            </a:r>
          </a:p>
          <a:p>
            <a:endParaRPr lang="en-US" baseline="0" dirty="0" smtClean="0"/>
          </a:p>
          <a:p>
            <a:r>
              <a:rPr lang="en-US" baseline="0" dirty="0" smtClean="0"/>
              <a:t>Sometimes seeing what someone else wrote about a topic, or seeing how someone else approached an assignment, can create a reaction in </a:t>
            </a:r>
            <a:r>
              <a:rPr lang="en-US" i="1" baseline="0" dirty="0" smtClean="0"/>
              <a:t>you</a:t>
            </a:r>
            <a:r>
              <a:rPr lang="en-US" baseline="0" dirty="0" smtClean="0"/>
              <a:t>. Doing parallel reading and writing a </a:t>
            </a:r>
            <a:r>
              <a:rPr lang="en-US" u="sng" baseline="0" dirty="0" smtClean="0"/>
              <a:t>response</a:t>
            </a:r>
            <a:r>
              <a:rPr lang="en-US" baseline="0" dirty="0" smtClean="0"/>
              <a:t>, like freewriting, gives you a text that you might be able to work with. Similarly, writing a letter to someone about your ideas gives you a text that you might be able to use in some way. or reshape is to write a letter. If you find it easier to </a:t>
            </a:r>
            <a:r>
              <a:rPr lang="en-US" i="1" baseline="0" dirty="0" smtClean="0"/>
              <a:t>tell</a:t>
            </a:r>
            <a:r>
              <a:rPr lang="en-US" baseline="0" dirty="0" smtClean="0"/>
              <a:t> your ideas in a letter than </a:t>
            </a:r>
            <a:r>
              <a:rPr lang="en-US" i="1" baseline="0" dirty="0" smtClean="0"/>
              <a:t>write</a:t>
            </a:r>
            <a:r>
              <a:rPr lang="en-US" baseline="0" dirty="0" smtClean="0"/>
              <a:t> your ideas in an essay, try this technique.</a:t>
            </a:r>
          </a:p>
          <a:p>
            <a:endParaRPr lang="en-US" baseline="0" dirty="0" smtClean="0"/>
          </a:p>
          <a:p>
            <a:r>
              <a:rPr lang="en-US" baseline="0" dirty="0" smtClean="0"/>
              <a:t>An idea map can help you find connections between a jumbled collection of related ideas, and it can help you see where your interests lie. An outline can help you think about structure. It’s not hard to add details to an outline, and writing a paragraph from a detailed outline is much easier than writing it from scratch.</a:t>
            </a:r>
          </a:p>
          <a:p>
            <a:endParaRPr lang="en-US" baseline="0" dirty="0" smtClean="0"/>
          </a:p>
          <a:p>
            <a:r>
              <a:rPr lang="en-US" baseline="0" dirty="0" smtClean="0"/>
              <a:t>Finally, remember that you don’t have to start at the beginning. If you are motivated to write you fourth paragraph, if you see a way to explain that idea, start there.</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Another way to make yourself start writing is to find discipline.</a:t>
            </a:r>
          </a:p>
          <a:p>
            <a:endParaRPr lang="en-US" baseline="0" dirty="0" smtClean="0"/>
          </a:p>
          <a:p>
            <a:r>
              <a:rPr lang="en-US" baseline="0" dirty="0" smtClean="0"/>
              <a:t>Find a writing partner who can hold you accountable.</a:t>
            </a:r>
          </a:p>
          <a:p>
            <a:endParaRPr lang="en-US" baseline="0" dirty="0" smtClean="0"/>
          </a:p>
          <a:p>
            <a:r>
              <a:rPr lang="en-US" baseline="0" dirty="0" smtClean="0"/>
              <a:t>Go to a Write-In. Sometimes having people around you who are working is helpful.</a:t>
            </a:r>
          </a:p>
          <a:p>
            <a:endParaRPr lang="en-US" baseline="0" dirty="0" smtClean="0"/>
          </a:p>
          <a:p>
            <a:r>
              <a:rPr lang="en-US" baseline="0" dirty="0" smtClean="0"/>
              <a:t>Commit to a writing goal out loud. When you finish lunch, for example, tell you friends where you are going and what you are planning to accomplish. They don’t care, but you’ve said it out loud. Now you must do what you’ve committed to.</a:t>
            </a:r>
          </a:p>
          <a:p>
            <a:endParaRPr lang="en-US" baseline="0" dirty="0" smtClean="0"/>
          </a:p>
          <a:p>
            <a:r>
              <a:rPr lang="en-US" baseline="0" dirty="0" smtClean="0"/>
              <a:t>Try a timed technique, like the 30-10-30-10-30 system. You only have to write for 30 minutes, and then you can take a break for 10, etc. You don’t have to sit there all night until you’re finished; it’s just 30 minutes.</a:t>
            </a:r>
          </a:p>
          <a:p>
            <a:endParaRPr lang="en-US" baseline="0" dirty="0" smtClean="0"/>
          </a:p>
          <a:p>
            <a:r>
              <a:rPr lang="en-US" baseline="0" dirty="0" smtClean="0"/>
              <a:t>Finally, take advantage of moments of inspiration. Sometimes we have a great idea, so great that we’re sure we’ll remember it. The confidence that comes from getting a great idea is the same confidence that makes us think we don’t need to write it down. … Write it down. … Later, when you need to write, you will </a:t>
            </a:r>
            <a:r>
              <a:rPr lang="en-US" i="1" baseline="0" dirty="0" smtClean="0"/>
              <a:t>have</a:t>
            </a:r>
            <a:r>
              <a:rPr lang="en-US" baseline="0" dirty="0" smtClean="0"/>
              <a:t> that one piece, and it will be a starting point, and something you can build on.</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Finally, if you’re having trouble getting started with the writing part of writing, just push on through.</a:t>
            </a:r>
          </a:p>
          <a:p>
            <a:r>
              <a:rPr lang="en-US" sz="3200" dirty="0" smtClean="0">
                <a:solidFill>
                  <a:prstClr val="black"/>
                </a:solidFill>
                <a:latin typeface="Arial Black" panose="020B0A04020102020204" pitchFamily="34" charset="0"/>
                <a:cs typeface="Arial" panose="020B0604020202020204" pitchFamily="34" charset="0"/>
              </a:rPr>
              <a:t>-Be your own coach.</a:t>
            </a:r>
          </a:p>
          <a:p>
            <a:r>
              <a:rPr lang="en-US" sz="3200" dirty="0" smtClean="0">
                <a:solidFill>
                  <a:prstClr val="black"/>
                </a:solidFill>
                <a:latin typeface="Arial Black" panose="020B0A04020102020204" pitchFamily="34" charset="0"/>
                <a:cs typeface="Arial" panose="020B0604020202020204" pitchFamily="34" charset="0"/>
              </a:rPr>
              <a:t>-Say “no” to perfectionism.</a:t>
            </a:r>
          </a:p>
          <a:p>
            <a:r>
              <a:rPr lang="en-US" sz="3200" dirty="0" smtClean="0">
                <a:solidFill>
                  <a:prstClr val="black"/>
                </a:solidFill>
                <a:latin typeface="Arial Black" panose="020B0A04020102020204" pitchFamily="34" charset="0"/>
                <a:cs typeface="Arial" panose="020B0604020202020204" pitchFamily="34" charset="0"/>
              </a:rPr>
              <a:t>-Say “no” to worry.</a:t>
            </a:r>
          </a:p>
          <a:p>
            <a:r>
              <a:rPr lang="en-US" sz="3200" dirty="0" smtClean="0">
                <a:solidFill>
                  <a:prstClr val="black"/>
                </a:solidFill>
                <a:latin typeface="Arial Black" panose="020B0A04020102020204" pitchFamily="34" charset="0"/>
                <a:cs typeface="Arial" panose="020B0604020202020204" pitchFamily="34" charset="0"/>
              </a:rPr>
              <a:t>-Say out loud…“This is not my final draft.” What you write doesn’t have</a:t>
            </a:r>
            <a:r>
              <a:rPr lang="en-US" sz="3200" baseline="0" dirty="0" smtClean="0">
                <a:solidFill>
                  <a:prstClr val="black"/>
                </a:solidFill>
                <a:latin typeface="Arial Black" panose="020B0A04020102020204" pitchFamily="34" charset="0"/>
                <a:cs typeface="Arial" panose="020B0604020202020204" pitchFamily="34" charset="0"/>
              </a:rPr>
              <a:t> to be perfect. It doesn’t even have to be good. It just has to be something, and you can work with it during the next phase.</a:t>
            </a:r>
            <a:endParaRPr lang="en-US" sz="3200" dirty="0" smtClean="0">
              <a:solidFill>
                <a:prstClr val="black"/>
              </a:solidFill>
              <a:latin typeface="Arial Black" panose="020B0A04020102020204" pitchFamily="34" charset="0"/>
              <a:cs typeface="Arial" panose="020B0604020202020204" pitchFamily="34" charset="0"/>
            </a:endParaRPr>
          </a:p>
          <a:p>
            <a:r>
              <a:rPr lang="en-US" sz="3200" dirty="0" smtClean="0">
                <a:solidFill>
                  <a:prstClr val="black"/>
                </a:solidFill>
                <a:latin typeface="Arial Black" panose="020B0A04020102020204" pitchFamily="34" charset="0"/>
                <a:cs typeface="Arial" panose="020B0604020202020204" pitchFamily="34" charset="0"/>
              </a:rPr>
              <a:t>-Remind yourself that you are not alone.</a:t>
            </a:r>
          </a:p>
          <a:p>
            <a:endParaRPr lang="en-US" sz="3200" dirty="0" smtClean="0">
              <a:solidFill>
                <a:prstClr val="black"/>
              </a:solidFill>
              <a:latin typeface="Arial Black" panose="020B0A04020102020204" pitchFamily="34" charset="0"/>
              <a:cs typeface="Arial" panose="020B0604020202020204" pitchFamily="34" charset="0"/>
            </a:endParaRPr>
          </a:p>
          <a:p>
            <a:r>
              <a:rPr lang="en-US" sz="3200" dirty="0" smtClean="0">
                <a:solidFill>
                  <a:prstClr val="black"/>
                </a:solidFill>
                <a:latin typeface="Arial Black" panose="020B0A04020102020204" pitchFamily="34" charset="0"/>
                <a:cs typeface="Arial" panose="020B0604020202020204" pitchFamily="34" charset="0"/>
              </a:rPr>
              <a:t>And, set yourself up to succeed…</a:t>
            </a:r>
            <a:endParaRPr lang="en-US" baseline="0"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yourself up</a:t>
            </a:r>
            <a:r>
              <a:rPr lang="en-US" baseline="0" dirty="0" smtClean="0"/>
              <a:t> to succeed by opt</a:t>
            </a:r>
            <a:r>
              <a:rPr lang="en-US" dirty="0" smtClean="0"/>
              <a:t>imizing</a:t>
            </a:r>
            <a:r>
              <a:rPr lang="en-US" baseline="0" dirty="0" smtClean="0"/>
              <a:t> your work time. For example, …</a:t>
            </a:r>
          </a:p>
          <a:p>
            <a:endParaRPr lang="en-US" baseline="0" dirty="0" smtClean="0"/>
          </a:p>
          <a:p>
            <a:r>
              <a:rPr lang="en-US" baseline="0" dirty="0" smtClean="0"/>
              <a:t>…get enough sleep. Your brain works more efficiently when you’ve had enough sleep. You remember more and you are more creative, when you get enough sleep. You are not as distracted by hunger when you’ve gotten enough sleep. This is crucial, and you know it’s true. Get enough sleep.</a:t>
            </a:r>
          </a:p>
          <a:p>
            <a:endParaRPr lang="en-US" baseline="0" dirty="0" smtClean="0"/>
          </a:p>
          <a:p>
            <a:r>
              <a:rPr lang="en-US" baseline="0" dirty="0" smtClean="0"/>
              <a:t>…know yourself and what works best for you. </a:t>
            </a:r>
            <a:r>
              <a:rPr lang="en-US" sz="1200" dirty="0" smtClean="0">
                <a:solidFill>
                  <a:prstClr val="black"/>
                </a:solidFill>
                <a:latin typeface="Arial Black" panose="020B0A04020102020204" pitchFamily="34" charset="0"/>
                <a:cs typeface="Arial" panose="020B0604020202020204" pitchFamily="34" charset="0"/>
              </a:rPr>
              <a:t>Are you more alert in the am or pm? Can you focus better in silence or with white noise? Are you more disciplined when you are alone or with study partners? Do you prefer a pen or a keyboard? </a:t>
            </a:r>
            <a:r>
              <a:rPr lang="en-US" baseline="0" dirty="0" smtClean="0"/>
              <a:t>Don’t sabotage your paper by trying to write at 10pm if you know that you do your best work in the morning. Don’t try to write in a lounge if you are easily distracted by people coming and going. Set yourself up to </a:t>
            </a:r>
            <a:r>
              <a:rPr lang="en-US" i="1" baseline="0" dirty="0" smtClean="0"/>
              <a:t>succeed</a:t>
            </a:r>
            <a:r>
              <a:rPr lang="en-US" baseline="0" dirty="0" smtClean="0"/>
              <a:t>.</a:t>
            </a:r>
          </a:p>
          <a:p>
            <a:endParaRPr lang="en-US" baseline="0" dirty="0" smtClean="0"/>
          </a:p>
          <a:p>
            <a:r>
              <a:rPr lang="en-US" baseline="0" dirty="0" smtClean="0"/>
              <a:t>…avoid a stressful approach. Some people say that they need the pressure of waiting until the last minute. Pressure will make you DO the work, but it won’t help you do it well. The things you say, the things you write, the homework you turn in, everything that you produce – it represents you, so it should represent you well, and reflect your best effort.</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far this presentation has given you advice related to how to get started working on a paper and how to start writing. The last few slides are related to procrastination.</a:t>
            </a:r>
          </a:p>
          <a:p>
            <a:endParaRPr lang="en-US" baseline="0"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First of all, realize and admit it when you are procrastinating.</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What are you doing instead of working?</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Write down your activities and behaviors, and learn to recognize them.</a:t>
            </a:r>
            <a:endParaRPr lang="en-US" baseline="0"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Second, figure out why your are procrastinating.</a:t>
            </a:r>
          </a:p>
          <a:p>
            <a:endParaRPr lang="en-US" baseline="0" dirty="0" smtClean="0"/>
          </a:p>
          <a:p>
            <a:r>
              <a:rPr lang="en-US" baseline="0" dirty="0" smtClean="0"/>
              <a:t>Procrastination </a:t>
            </a:r>
            <a:r>
              <a:rPr lang="en-US" baseline="0" dirty="0" smtClean="0"/>
              <a:t>might be a lack of time management, but it also might go deeper</a:t>
            </a:r>
            <a:r>
              <a:rPr lang="en-US" baseline="0" dirty="0" smtClean="0"/>
              <a:t>. If </a:t>
            </a:r>
            <a:r>
              <a:rPr lang="en-US" baseline="0" dirty="0" smtClean="0"/>
              <a:t>you know about the process and you know about the other strategies, and you still really CAN’T seem to get yourself to </a:t>
            </a:r>
            <a:r>
              <a:rPr lang="en-US" baseline="0" dirty="0" smtClean="0"/>
              <a:t>start, then </a:t>
            </a:r>
            <a:r>
              <a:rPr lang="en-US" baseline="0" dirty="0" smtClean="0"/>
              <a:t>stop and take a moment to reflect. Close your eyes and think about it. What is going on</a:t>
            </a:r>
            <a:r>
              <a:rPr lang="en-US" baseline="0" dirty="0" smtClean="0"/>
              <a:t>? Be honest with yourself because if you can figure it out, you can fix it.</a:t>
            </a:r>
            <a:endParaRPr lang="en-US" baseline="0" dirty="0" smtClean="0"/>
          </a:p>
          <a:p>
            <a:endParaRPr lang="en-US" baseline="0" dirty="0" smtClean="0"/>
          </a:p>
          <a:p>
            <a:r>
              <a:rPr lang="en-US" baseline="0" dirty="0" smtClean="0"/>
              <a:t>People procrastinate because…</a:t>
            </a:r>
          </a:p>
          <a:p>
            <a:r>
              <a:rPr lang="en-US" baseline="0" dirty="0" smtClean="0"/>
              <a:t>Fear of failure, low self-esteem, lack of knowledge, perfectionism</a:t>
            </a:r>
          </a:p>
          <a:p>
            <a:r>
              <a:rPr lang="en-US" baseline="0" dirty="0" smtClean="0"/>
              <a:t>Busy complicated schedule, coping strategy</a:t>
            </a:r>
          </a:p>
          <a:p>
            <a:r>
              <a:rPr lang="en-US" baseline="0" dirty="0" smtClean="0"/>
              <a:t>Stubborn independence, </a:t>
            </a:r>
          </a:p>
          <a:p>
            <a:r>
              <a:rPr lang="en-US" baseline="0" dirty="0" smtClean="0"/>
              <a:t>Low tolerance for challenge, laziness, victim</a:t>
            </a:r>
          </a:p>
          <a:p>
            <a:r>
              <a:rPr lang="en-US" baseline="0" dirty="0" smtClean="0"/>
              <a:t>False sense of security, plenty of time.</a:t>
            </a:r>
          </a:p>
          <a:p>
            <a:r>
              <a:rPr lang="en-US" baseline="0" dirty="0" smtClean="0"/>
              <a:t>Need pressure, not in the mood</a:t>
            </a:r>
          </a:p>
          <a:p>
            <a:r>
              <a:rPr lang="en-US" baseline="0" dirty="0" smtClean="0"/>
              <a:t>Indecision, self-regulation</a:t>
            </a:r>
          </a:p>
          <a:p>
            <a:endParaRPr lang="en-US" baseline="0" dirty="0" smtClean="0"/>
          </a:p>
          <a:p>
            <a:r>
              <a:rPr lang="en-US" baseline="0" dirty="0" smtClean="0"/>
              <a:t>None of that is satisfying. It’s not empowering. And there are resources on campus to help with every single one of those feelings. Make the choice to help yourself.</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IF you are procrastinating, realize and admit it, figure out why, and then either think your way through it (using the strategies listed on previous slides), OR…</a:t>
            </a:r>
            <a:endParaRPr lang="en-US" baseline="0"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…or get some help. </a:t>
            </a:r>
            <a:r>
              <a:rPr lang="en-US" baseline="0" dirty="0" smtClean="0">
                <a:sym typeface="Wingdings" panose="05000000000000000000" pitchFamily="2" charset="2"/>
              </a:rPr>
              <a:t></a:t>
            </a:r>
            <a:endParaRPr lang="en-US" baseline="0"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Writing a paper doesn’t really start with writing.</a:t>
            </a:r>
          </a:p>
          <a:p>
            <a:endParaRPr lang="en-US" baseline="0" dirty="0" smtClean="0"/>
          </a:p>
          <a:p>
            <a:r>
              <a:rPr lang="en-US" baseline="0" dirty="0" smtClean="0"/>
              <a:t>Long before you put down any ideas, you need to figure out what the assignment is. You need to learn and think about the topic. You need to know where your ideas fit into a larger context. You need to figure out who your audience is and how you can effectively communicate your ideas to your audience. All of this takes reading, planning and thinking.</a:t>
            </a:r>
          </a:p>
          <a:p>
            <a:endParaRPr lang="en-US" baseline="0" dirty="0" smtClean="0"/>
          </a:p>
          <a:p>
            <a:r>
              <a:rPr lang="en-US" baseline="0" dirty="0" smtClean="0"/>
              <a:t>If you get to the writing stage and you can’t write, it may be because you haven’t done the work of thinking yet.</a:t>
            </a:r>
          </a:p>
          <a:p>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t>30</a:t>
            </a:fld>
            <a:endParaRPr lang="en-US"/>
          </a:p>
        </p:txBody>
      </p:sp>
    </p:spTree>
    <p:extLst>
      <p:ext uri="{BB962C8B-B14F-4D97-AF65-F5344CB8AC3E}">
        <p14:creationId xmlns:p14="http://schemas.microsoft.com/office/powerpoint/2010/main" val="3704115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stop for a minute and linger on this idea.</a:t>
            </a:r>
          </a:p>
          <a:p>
            <a:endParaRPr lang="en-US" baseline="0" dirty="0" smtClean="0"/>
          </a:p>
          <a:p>
            <a:r>
              <a:rPr lang="en-US" baseline="0" dirty="0" smtClean="0"/>
              <a:t>In order to write, you have to think. You have to read and listen, and you have to take what you’ve read and heard and think about it.</a:t>
            </a:r>
          </a:p>
          <a:p>
            <a:endParaRPr lang="en-US" baseline="0" dirty="0" smtClean="0"/>
          </a:p>
          <a:p>
            <a:r>
              <a:rPr lang="en-US" baseline="0" dirty="0" smtClean="0"/>
              <a:t>Get rid of the clutter. Turn of the noise. Don’t make excuses. Take the time to </a:t>
            </a:r>
            <a:r>
              <a:rPr lang="en-US" u="sng" baseline="0" dirty="0" smtClean="0"/>
              <a:t>think</a:t>
            </a:r>
            <a:r>
              <a:rPr lang="en-US"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Thinking</a:t>
            </a:r>
            <a:r>
              <a:rPr lang="en-US" baseline="0" dirty="0" smtClean="0"/>
              <a:t> has to happen throughout the process. </a:t>
            </a:r>
            <a:r>
              <a:rPr lang="en-US" dirty="0" smtClean="0"/>
              <a:t>So, let’s look at the process. This is an</a:t>
            </a:r>
            <a:r>
              <a:rPr lang="en-US" baseline="0" dirty="0" smtClean="0"/>
              <a:t> abbreviated list of the steps you have to take when you’re working on a paper, but even in this list, you can see that writing comes near then end of the process.</a:t>
            </a:r>
          </a:p>
          <a:p>
            <a:endParaRPr lang="en-US" baseline="0" dirty="0" smtClean="0"/>
          </a:p>
          <a:p>
            <a:r>
              <a:rPr lang="en-US" baseline="0" dirty="0" smtClean="0"/>
              <a:t>And of course you need to leave time for it! So, you must get started with the other steps right away.</a:t>
            </a:r>
            <a:endParaRPr lang="en-US"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getting </a:t>
            </a:r>
            <a:r>
              <a:rPr lang="en-US" i="1" dirty="0" smtClean="0"/>
              <a:t>started</a:t>
            </a:r>
            <a:r>
              <a:rPr lang="en-US" dirty="0" smtClean="0"/>
              <a:t> is not difficult.</a:t>
            </a:r>
            <a:endParaRPr lang="en-US" baseline="0" dirty="0" smtClean="0"/>
          </a:p>
          <a:p>
            <a:endParaRPr lang="en-US" baseline="0" dirty="0" smtClean="0"/>
          </a:p>
          <a:p>
            <a:r>
              <a:rPr lang="en-US" baseline="0" dirty="0" smtClean="0"/>
              <a:t>In fact, the first step is EASY, so do it immediately. The day your professor hands out the assignment, make a point of carefully reading the instructions.</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baseline="0" dirty="0" smtClean="0"/>
              <a:t>Carefully</a:t>
            </a:r>
            <a:r>
              <a:rPr lang="en-US" baseline="0" dirty="0" smtClean="0"/>
              <a:t> read the instructions. That means THINK while you read.</a:t>
            </a:r>
          </a:p>
          <a:p>
            <a:endParaRPr lang="en-US" baseline="0" dirty="0" smtClean="0"/>
          </a:p>
          <a:p>
            <a:r>
              <a:rPr lang="en-US" baseline="0" dirty="0" smtClean="0"/>
              <a:t>What exactly IS the assignment? An analysis? A reflection? A researched argument essay? Your professor will use words like “evaluate,” “respond,” “argue,” “compare.” Notice those words. They will help you understand what you need to do.</a:t>
            </a:r>
          </a:p>
          <a:p>
            <a:endParaRPr lang="en-US" baseline="0" dirty="0" smtClean="0"/>
          </a:p>
          <a:p>
            <a:r>
              <a:rPr lang="en-US" baseline="0" dirty="0" smtClean="0"/>
              <a:t>What is the scope of the assignment? How long should it be? Are there formatting guidelines? Will you need to do outside research? How many sources? Is this a group project? Pay attention to this information. It will help you make a plan.</a:t>
            </a:r>
          </a:p>
          <a:p>
            <a:endParaRPr lang="en-US" baseline="0" dirty="0" smtClean="0"/>
          </a:p>
          <a:p>
            <a:r>
              <a:rPr lang="en-US" baseline="0" dirty="0" smtClean="0"/>
              <a:t>Why do this assignment? Whether your professor addresses this question or not, you should think about it. Why did your professor choose this topic, this genre? How does it fit into the course? What should you be learning from this? What will your professor expect to see from you? It is important to consider these questions because it helps you know what your job is.</a:t>
            </a:r>
          </a:p>
          <a:p>
            <a:endParaRPr lang="en-US" baseline="0" dirty="0" smtClean="0"/>
          </a:p>
          <a:p>
            <a:r>
              <a:rPr lang="en-US" baseline="0" dirty="0" smtClean="0"/>
              <a:t>What </a:t>
            </a:r>
            <a:r>
              <a:rPr lang="en-US" i="1" baseline="0" dirty="0" smtClean="0"/>
              <a:t>IS</a:t>
            </a:r>
            <a:r>
              <a:rPr lang="en-US" baseline="0" dirty="0" smtClean="0"/>
              <a:t> your job?...</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what will it take to </a:t>
            </a:r>
            <a:r>
              <a:rPr lang="en-US" i="1" dirty="0" smtClean="0"/>
              <a:t>DO</a:t>
            </a:r>
            <a:r>
              <a:rPr lang="en-US" dirty="0" smtClean="0"/>
              <a:t> your</a:t>
            </a:r>
            <a:r>
              <a:rPr lang="en-US" baseline="0" dirty="0" smtClean="0"/>
              <a:t> job?</a:t>
            </a:r>
          </a:p>
          <a:p>
            <a:endParaRPr lang="en-US" baseline="0" dirty="0" smtClean="0"/>
          </a:p>
          <a:p>
            <a:r>
              <a:rPr lang="en-US" baseline="0" dirty="0" smtClean="0"/>
              <a:t>The second step in the process is to make a plan. This is another easy step! It’s just a </a:t>
            </a:r>
            <a:r>
              <a:rPr lang="en-US" i="1" baseline="0" dirty="0" smtClean="0"/>
              <a:t>plan</a:t>
            </a:r>
            <a:r>
              <a:rPr lang="en-US" baseline="0" dirty="0" smtClean="0"/>
              <a:t>.</a:t>
            </a:r>
          </a:p>
          <a:p>
            <a:endParaRPr lang="en-US" baseline="0" dirty="0" smtClean="0"/>
          </a:p>
          <a:p>
            <a:r>
              <a:rPr lang="en-US" baseline="0" dirty="0" smtClean="0"/>
              <a:t>But </a:t>
            </a:r>
            <a:r>
              <a:rPr lang="en-US" u="sng" baseline="0" dirty="0" smtClean="0"/>
              <a:t>think</a:t>
            </a:r>
            <a:r>
              <a:rPr lang="en-US" baseline="0" dirty="0" smtClean="0"/>
              <a:t> about it.</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example, if your professor asks you to analyze a text, of course, you need to read and reread that text. But you also need to know how to analyze. Your plan should include time to read, study, and take notes on the text, but if you are not sure how to analyze, your plan must also include time to learn about that genre.</a:t>
            </a:r>
          </a:p>
          <a:p>
            <a:endParaRPr lang="en-US" baseline="0" dirty="0" smtClean="0"/>
          </a:p>
          <a:p>
            <a:r>
              <a:rPr lang="en-US" baseline="0" dirty="0" smtClean="0"/>
              <a:t>“Analyze the text” is a BIG task. But read the text, read about how to do an analysis, read an example analysis – those are SMALL, doable tasks. And you only ever have to do the </a:t>
            </a:r>
            <a:r>
              <a:rPr lang="en-US" i="1" baseline="0" dirty="0" smtClean="0"/>
              <a:t>next</a:t>
            </a:r>
            <a:r>
              <a:rPr lang="en-US" baseline="0" dirty="0" smtClean="0"/>
              <a:t> one.</a:t>
            </a:r>
          </a:p>
          <a:p>
            <a:endParaRPr lang="en-US" baseline="0" dirty="0" smtClean="0"/>
          </a:p>
          <a:p>
            <a:r>
              <a:rPr lang="en-US" baseline="0" dirty="0" smtClean="0"/>
              <a:t>If your professor mentions a “review of the literature,” your plan should not say “do a review of the literature.” That task is too big. Instead, your plan should include time to go to the library and begin your search, time to go back and try another search, time to evaluate the articles your are finding, time to read the key articles, etc. Your plan should also include time to format, and time to check your citations!</a:t>
            </a:r>
            <a:endParaRPr lang="en-US"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1678202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134108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902830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7259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8654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5453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4897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6459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1183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48118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58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7483653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3323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66087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46461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5024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58101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88423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4901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3953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5502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1575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19127412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4101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78195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1714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0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411125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01974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294673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73499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373017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92035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t>4/5/2016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t>‹#›</a:t>
            </a:fld>
            <a:endParaRPr lang="en-US"/>
          </a:p>
        </p:txBody>
      </p:sp>
    </p:spTree>
    <p:extLst>
      <p:ext uri="{BB962C8B-B14F-4D97-AF65-F5344CB8AC3E}">
        <p14:creationId xmlns:p14="http://schemas.microsoft.com/office/powerpoint/2010/main" val="36182290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40108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430669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228600" y="1371600"/>
            <a:ext cx="7696200" cy="2743200"/>
          </a:xfrm>
        </p:spPr>
        <p:txBody>
          <a:bodyPr>
            <a:noAutofit/>
          </a:bodyPr>
          <a:lstStyle/>
          <a:p>
            <a:pPr marL="0" indent="0" algn="ctr">
              <a:buNone/>
            </a:pPr>
            <a:r>
              <a:rPr lang="en-US" sz="3200" dirty="0" smtClean="0">
                <a:latin typeface="Arial Black" panose="020B0A04020102020204" pitchFamily="34" charset="0"/>
              </a:rPr>
              <a:t>Writing Workshops</a:t>
            </a:r>
          </a:p>
          <a:p>
            <a:pPr marL="0" indent="0" algn="ctr">
              <a:buNone/>
            </a:pPr>
            <a:r>
              <a:rPr lang="en-US" sz="3200" dirty="0" smtClean="0">
                <a:latin typeface="Arial Black" panose="020B0A04020102020204" pitchFamily="34" charset="0"/>
              </a:rPr>
              <a:t>Spring 2016</a:t>
            </a:r>
          </a:p>
          <a:p>
            <a:pPr marL="0" indent="0" algn="ctr">
              <a:buNone/>
            </a:pPr>
            <a:endParaRPr lang="en-US" sz="3200" dirty="0" smtClean="0">
              <a:latin typeface="Arial Black" panose="020B0A04020102020204" pitchFamily="34" charset="0"/>
            </a:endParaRPr>
          </a:p>
          <a:p>
            <a:pPr marL="0" indent="0" algn="ctr">
              <a:buNone/>
            </a:pPr>
            <a:r>
              <a:rPr lang="en-US" sz="3200" dirty="0" smtClean="0">
                <a:latin typeface="Arial Black" panose="020B0A04020102020204" pitchFamily="34" charset="0"/>
              </a:rPr>
              <a:t>“Getting Started”</a:t>
            </a:r>
          </a:p>
        </p:txBody>
      </p:sp>
    </p:spTree>
    <p:extLst>
      <p:ext uri="{BB962C8B-B14F-4D97-AF65-F5344CB8AC3E}">
        <p14:creationId xmlns:p14="http://schemas.microsoft.com/office/powerpoint/2010/main" val="345601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524315"/>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Make a plan</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Be strategic</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Find ways to motivate yourself</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Use your “allies”</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Work backwards from the due date</a:t>
            </a:r>
          </a:p>
          <a:p>
            <a:pPr marL="800100" lvl="1" indent="-342900">
              <a:buFont typeface="Arial" panose="020B0604020202020204" pitchFamily="34" charset="0"/>
              <a:buChar char="•"/>
            </a:pPr>
            <a:endParaRPr lang="en-US" sz="3200" dirty="0" smtClean="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14411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Consult with “allies”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do research, take notes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THINK, develop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Evaluate your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Outline</a:t>
            </a:r>
            <a:endParaRPr lang="en-US" sz="3200" dirty="0">
              <a:solidFill>
                <a:schemeClr val="bg1">
                  <a:lumMod val="50000"/>
                </a:schemeClr>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a:solidFill>
                  <a:schemeClr val="bg1">
                    <a:lumMod val="50000"/>
                  </a:schemeClr>
                </a:solidFill>
                <a:latin typeface="Arial Black" panose="020B0A04020102020204" pitchFamily="34" charset="0"/>
                <a:cs typeface="Arial" panose="020B0604020202020204" pitchFamily="34" charset="0"/>
              </a:rPr>
              <a:t>W</a:t>
            </a:r>
            <a:r>
              <a:rPr lang="en-US" sz="3200" dirty="0" smtClean="0">
                <a:solidFill>
                  <a:schemeClr val="bg1">
                    <a:lumMod val="50000"/>
                  </a:schemeClr>
                </a:solidFill>
                <a:latin typeface="Arial Black" panose="020B0A04020102020204" pitchFamily="34" charset="0"/>
                <a:cs typeface="Arial" panose="020B0604020202020204" pitchFamily="34" charset="0"/>
              </a:rPr>
              <a:t>rite, edit, revise, proof</a:t>
            </a:r>
          </a:p>
        </p:txBody>
      </p:sp>
    </p:spTree>
    <p:extLst>
      <p:ext uri="{BB962C8B-B14F-4D97-AF65-F5344CB8AC3E}">
        <p14:creationId xmlns:p14="http://schemas.microsoft.com/office/powerpoint/2010/main" val="3356816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Consult with “allies”</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Your professor</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Writing Desk tutors</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Classmates</a:t>
            </a:r>
          </a:p>
          <a:p>
            <a:pPr marL="800100" lvl="1" indent="-342900">
              <a:buFont typeface="Arial" panose="020B0604020202020204" pitchFamily="34" charset="0"/>
              <a:buChar char="•"/>
            </a:pPr>
            <a:r>
              <a:rPr lang="en-US" sz="3200" dirty="0">
                <a:latin typeface="Arial Black" panose="020B0A04020102020204" pitchFamily="34" charset="0"/>
                <a:cs typeface="Arial" panose="020B0604020202020204" pitchFamily="34" charset="0"/>
              </a:rPr>
              <a:t>W</a:t>
            </a:r>
            <a:r>
              <a:rPr lang="en-US" sz="3200" dirty="0" smtClean="0">
                <a:latin typeface="Arial Black" panose="020B0A04020102020204" pitchFamily="34" charset="0"/>
                <a:cs typeface="Arial" panose="020B0604020202020204" pitchFamily="34" charset="0"/>
              </a:rPr>
              <a:t>riting partners</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Friends</a:t>
            </a:r>
          </a:p>
        </p:txBody>
      </p:sp>
    </p:spTree>
    <p:extLst>
      <p:ext uri="{BB962C8B-B14F-4D97-AF65-F5344CB8AC3E}">
        <p14:creationId xmlns:p14="http://schemas.microsoft.com/office/powerpoint/2010/main" val="20286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Consult with “allies”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Read, do research, take notes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THINK, develop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Evaluate your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Outline</a:t>
            </a:r>
            <a:endParaRPr lang="en-US" sz="3200" dirty="0">
              <a:solidFill>
                <a:schemeClr val="bg1">
                  <a:lumMod val="50000"/>
                </a:schemeClr>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a:solidFill>
                  <a:schemeClr val="bg1">
                    <a:lumMod val="50000"/>
                  </a:schemeClr>
                </a:solidFill>
                <a:latin typeface="Arial Black" panose="020B0A04020102020204" pitchFamily="34" charset="0"/>
                <a:cs typeface="Arial" panose="020B0604020202020204" pitchFamily="34" charset="0"/>
              </a:rPr>
              <a:t>W</a:t>
            </a:r>
            <a:r>
              <a:rPr lang="en-US" sz="3200" dirty="0" smtClean="0">
                <a:solidFill>
                  <a:schemeClr val="bg1">
                    <a:lumMod val="50000"/>
                  </a:schemeClr>
                </a:solidFill>
                <a:latin typeface="Arial Black" panose="020B0A04020102020204" pitchFamily="34" charset="0"/>
                <a:cs typeface="Arial" panose="020B0604020202020204" pitchFamily="34" charset="0"/>
              </a:rPr>
              <a:t>rite, edit, revise, proof</a:t>
            </a:r>
          </a:p>
        </p:txBody>
      </p:sp>
    </p:spTree>
    <p:extLst>
      <p:ext uri="{BB962C8B-B14F-4D97-AF65-F5344CB8AC3E}">
        <p14:creationId xmlns:p14="http://schemas.microsoft.com/office/powerpoint/2010/main" val="3356816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Consult with “allies”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do research, take notes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THINK, develop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Evaluate your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Outline</a:t>
            </a:r>
            <a:endParaRPr lang="en-US" sz="3200" dirty="0">
              <a:solidFill>
                <a:schemeClr val="bg1">
                  <a:lumMod val="50000"/>
                </a:schemeClr>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a:solidFill>
                  <a:schemeClr val="bg1">
                    <a:lumMod val="50000"/>
                  </a:schemeClr>
                </a:solidFill>
                <a:latin typeface="Arial Black" panose="020B0A04020102020204" pitchFamily="34" charset="0"/>
                <a:cs typeface="Arial" panose="020B0604020202020204" pitchFamily="34" charset="0"/>
              </a:rPr>
              <a:t>W</a:t>
            </a:r>
            <a:r>
              <a:rPr lang="en-US" sz="3200" dirty="0" smtClean="0">
                <a:solidFill>
                  <a:schemeClr val="bg1">
                    <a:lumMod val="50000"/>
                  </a:schemeClr>
                </a:solidFill>
                <a:latin typeface="Arial Black" panose="020B0A04020102020204" pitchFamily="34" charset="0"/>
                <a:cs typeface="Arial" panose="020B0604020202020204" pitchFamily="34" charset="0"/>
              </a:rPr>
              <a:t>rite, edit, revise, proof</a:t>
            </a:r>
          </a:p>
        </p:txBody>
      </p:sp>
    </p:spTree>
    <p:extLst>
      <p:ext uri="{BB962C8B-B14F-4D97-AF65-F5344CB8AC3E}">
        <p14:creationId xmlns:p14="http://schemas.microsoft.com/office/powerpoint/2010/main" val="45275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43198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Consult with “allies”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do research, take notes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THINK, develop ideas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Evaluate your ideas</a:t>
            </a:r>
          </a:p>
          <a:p>
            <a:pPr marL="800100" lvl="1" indent="-342900">
              <a:buFont typeface="Arial" panose="020B0604020202020204" pitchFamily="34" charset="0"/>
              <a:buChar char="•"/>
            </a:pPr>
            <a:r>
              <a:rPr lang="en-US" sz="3000" dirty="0" smtClean="0">
                <a:latin typeface="Arial Black" panose="020B0A04020102020204" pitchFamily="34" charset="0"/>
                <a:cs typeface="Arial" panose="020B0604020202020204" pitchFamily="34" charset="0"/>
              </a:rPr>
              <a:t>Review your purpose</a:t>
            </a:r>
          </a:p>
          <a:p>
            <a:pPr marL="800100" lvl="1" indent="-342900">
              <a:buFont typeface="Arial" panose="020B0604020202020204" pitchFamily="34" charset="0"/>
              <a:buChar char="•"/>
            </a:pPr>
            <a:r>
              <a:rPr lang="en-US" sz="3000" dirty="0" smtClean="0">
                <a:latin typeface="Arial Black" panose="020B0A04020102020204" pitchFamily="34" charset="0"/>
                <a:cs typeface="Arial" panose="020B0604020202020204" pitchFamily="34" charset="0"/>
              </a:rPr>
              <a:t>Tell someone your idea</a:t>
            </a:r>
          </a:p>
          <a:p>
            <a:pPr marL="800100" lvl="1" indent="-342900">
              <a:buFont typeface="Arial" panose="020B0604020202020204" pitchFamily="34" charset="0"/>
              <a:buChar char="•"/>
            </a:pPr>
            <a:r>
              <a:rPr lang="en-US" sz="3000" dirty="0" smtClean="0">
                <a:latin typeface="Arial Black" panose="020B0A04020102020204" pitchFamily="34" charset="0"/>
                <a:cs typeface="Arial" panose="020B0604020202020204" pitchFamily="34" charset="0"/>
              </a:rPr>
              <a:t>Ask yourself “Really?”</a:t>
            </a:r>
          </a:p>
        </p:txBody>
      </p:sp>
    </p:spTree>
    <p:extLst>
      <p:ext uri="{BB962C8B-B14F-4D97-AF65-F5344CB8AC3E}">
        <p14:creationId xmlns:p14="http://schemas.microsoft.com/office/powerpoint/2010/main" val="2028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Consult with “allies”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Read, do research, take notes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THINK, develop ideas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Evaluate your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Outline</a:t>
            </a:r>
            <a:endParaRPr lang="en-US" sz="3200" dirty="0">
              <a:solidFill>
                <a:schemeClr val="bg1">
                  <a:lumMod val="50000"/>
                </a:schemeClr>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a:solidFill>
                  <a:schemeClr val="bg1">
                    <a:lumMod val="50000"/>
                  </a:schemeClr>
                </a:solidFill>
                <a:latin typeface="Arial Black" panose="020B0A04020102020204" pitchFamily="34" charset="0"/>
                <a:cs typeface="Arial" panose="020B0604020202020204" pitchFamily="34" charset="0"/>
              </a:rPr>
              <a:t>W</a:t>
            </a:r>
            <a:r>
              <a:rPr lang="en-US" sz="3200" dirty="0" smtClean="0">
                <a:solidFill>
                  <a:schemeClr val="bg1">
                    <a:lumMod val="50000"/>
                  </a:schemeClr>
                </a:solidFill>
                <a:latin typeface="Arial Black" panose="020B0A04020102020204" pitchFamily="34" charset="0"/>
                <a:cs typeface="Arial" panose="020B0604020202020204" pitchFamily="34" charset="0"/>
              </a:rPr>
              <a:t>rite, edit, revise, proof</a:t>
            </a:r>
          </a:p>
        </p:txBody>
      </p:sp>
    </p:spTree>
    <p:extLst>
      <p:ext uri="{BB962C8B-B14F-4D97-AF65-F5344CB8AC3E}">
        <p14:creationId xmlns:p14="http://schemas.microsoft.com/office/powerpoint/2010/main" val="1922331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Consult with “allies”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do research, take notes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THINK, develop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Evaluate your ideas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Outline</a:t>
            </a:r>
            <a:endParaRPr lang="en-US" sz="3200" dirty="0">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a:solidFill>
                  <a:schemeClr val="bg1">
                    <a:lumMod val="50000"/>
                  </a:schemeClr>
                </a:solidFill>
                <a:latin typeface="Arial Black" panose="020B0A04020102020204" pitchFamily="34" charset="0"/>
                <a:cs typeface="Arial" panose="020B0604020202020204" pitchFamily="34" charset="0"/>
              </a:rPr>
              <a:t>W</a:t>
            </a:r>
            <a:r>
              <a:rPr lang="en-US" sz="3200" dirty="0" smtClean="0">
                <a:solidFill>
                  <a:schemeClr val="bg1">
                    <a:lumMod val="50000"/>
                  </a:schemeClr>
                </a:solidFill>
                <a:latin typeface="Arial Black" panose="020B0A04020102020204" pitchFamily="34" charset="0"/>
                <a:cs typeface="Arial" panose="020B0604020202020204" pitchFamily="34" charset="0"/>
              </a:rPr>
              <a:t>rite, edit, revise, proof</a:t>
            </a:r>
          </a:p>
        </p:txBody>
      </p:sp>
    </p:spTree>
    <p:extLst>
      <p:ext uri="{BB962C8B-B14F-4D97-AF65-F5344CB8AC3E}">
        <p14:creationId xmlns:p14="http://schemas.microsoft.com/office/powerpoint/2010/main" val="45275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Consult with “allies”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do research, take notes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THINK, develop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Evaluate your ideas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Outline</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Help your audience</a:t>
            </a:r>
            <a:endParaRPr lang="en-US" sz="32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969946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Consult with “allies”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do research, take notes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THINK, develop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Evaluate your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Outline</a:t>
            </a:r>
            <a:endParaRPr lang="en-US" sz="3200" dirty="0">
              <a:solidFill>
                <a:schemeClr val="bg1">
                  <a:lumMod val="50000"/>
                </a:schemeClr>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a:latin typeface="Arial Black" panose="020B0A04020102020204" pitchFamily="34" charset="0"/>
                <a:cs typeface="Arial" panose="020B0604020202020204" pitchFamily="34" charset="0"/>
              </a:rPr>
              <a:t>W</a:t>
            </a:r>
            <a:r>
              <a:rPr lang="en-US" sz="3200" dirty="0" smtClean="0">
                <a:latin typeface="Arial Black" panose="020B0A04020102020204" pitchFamily="34" charset="0"/>
                <a:cs typeface="Arial" panose="020B0604020202020204" pitchFamily="34" charset="0"/>
              </a:rPr>
              <a:t>rite, edit, revise, proof</a:t>
            </a:r>
          </a:p>
        </p:txBody>
      </p:sp>
    </p:spTree>
    <p:extLst>
      <p:ext uri="{BB962C8B-B14F-4D97-AF65-F5344CB8AC3E}">
        <p14:creationId xmlns:p14="http://schemas.microsoft.com/office/powerpoint/2010/main" val="4527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Getting Started</a:t>
            </a:r>
          </a:p>
        </p:txBody>
      </p:sp>
      <p:sp>
        <p:nvSpPr>
          <p:cNvPr id="2" name="TextBox 1"/>
          <p:cNvSpPr txBox="1"/>
          <p:nvPr/>
        </p:nvSpPr>
        <p:spPr>
          <a:xfrm>
            <a:off x="431800" y="1905000"/>
            <a:ext cx="8026400" cy="3539430"/>
          </a:xfrm>
          <a:prstGeom prst="rect">
            <a:avLst/>
          </a:prstGeom>
          <a:noFill/>
        </p:spPr>
        <p:txBody>
          <a:bodyPr wrap="square" rtlCol="0">
            <a:spAutoFit/>
          </a:bodyPr>
          <a:lstStyle/>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How to start working on a paper</a:t>
            </a:r>
          </a:p>
          <a:p>
            <a:pPr marL="514350" indent="-514350">
              <a:buFont typeface="+mj-lt"/>
              <a:buAutoNum type="arabicPeriod"/>
            </a:pPr>
            <a:endParaRPr lang="en-US" sz="3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How to start writing</a:t>
            </a:r>
          </a:p>
          <a:p>
            <a:pPr marL="514350" indent="-514350">
              <a:buFont typeface="+mj-lt"/>
              <a:buAutoNum type="arabicPeriod"/>
            </a:pPr>
            <a:endParaRPr lang="en-US" sz="3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How to stop procrastinating</a:t>
            </a:r>
          </a:p>
          <a:p>
            <a:pPr marL="514350" indent="-514350">
              <a:buFont typeface="+mj-lt"/>
              <a:buAutoNum type="arabicPeriod"/>
            </a:pPr>
            <a:endParaRPr lang="en-US" sz="32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660499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writing</a:t>
            </a:r>
          </a:p>
        </p:txBody>
      </p:sp>
      <p:sp>
        <p:nvSpPr>
          <p:cNvPr id="2" name="TextBox 1"/>
          <p:cNvSpPr txBox="1"/>
          <p:nvPr/>
        </p:nvSpPr>
        <p:spPr>
          <a:xfrm>
            <a:off x="457200" y="1524000"/>
            <a:ext cx="8001000" cy="4524315"/>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Write “offline”</a:t>
            </a:r>
          </a:p>
          <a:p>
            <a:pPr marL="800100" lvl="1"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Try paper and pencil</a:t>
            </a:r>
          </a:p>
          <a:p>
            <a:pPr marL="800100" lvl="1"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Try dictating</a:t>
            </a:r>
          </a:p>
          <a:p>
            <a:pPr marL="800100" lvl="1"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Call and tell your mom</a:t>
            </a:r>
          </a:p>
          <a:p>
            <a:pPr marL="800100" lvl="1"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Give an interview</a:t>
            </a:r>
          </a:p>
          <a:p>
            <a:pPr lvl="1"/>
            <a:r>
              <a:rPr lang="en-US" sz="3200" dirty="0" smtClean="0">
                <a:solidFill>
                  <a:prstClr val="black"/>
                </a:solidFill>
                <a:latin typeface="Arial Black" panose="020B0A04020102020204" pitchFamily="34" charset="0"/>
                <a:cs typeface="Arial" panose="020B0604020202020204" pitchFamily="34" charset="0"/>
              </a:rPr>
              <a:t>	(or an elevator speech or</a:t>
            </a:r>
          </a:p>
          <a:p>
            <a:pPr lvl="1"/>
            <a:r>
              <a:rPr lang="en-US" sz="3200" dirty="0">
                <a:solidFill>
                  <a:prstClr val="black"/>
                </a:solidFill>
                <a:latin typeface="Arial Black" panose="020B0A04020102020204" pitchFamily="34" charset="0"/>
                <a:cs typeface="Arial" panose="020B0604020202020204" pitchFamily="34" charset="0"/>
              </a:rPr>
              <a:t>	</a:t>
            </a:r>
            <a:r>
              <a:rPr lang="en-US" sz="3200" dirty="0" smtClean="0">
                <a:solidFill>
                  <a:prstClr val="black"/>
                </a:solidFill>
                <a:latin typeface="Arial Black" panose="020B0A04020102020204" pitchFamily="34" charset="0"/>
                <a:cs typeface="Arial" panose="020B0604020202020204" pitchFamily="34" charset="0"/>
              </a:rPr>
              <a:t>  a Cage speech)</a:t>
            </a:r>
          </a:p>
          <a:p>
            <a:pPr marL="800100" lvl="1"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Do something alone with a writing task</a:t>
            </a:r>
            <a:r>
              <a:rPr lang="en-US" sz="3200" dirty="0">
                <a:solidFill>
                  <a:prstClr val="black"/>
                </a:solidFill>
                <a:latin typeface="Arial Black" panose="020B0A04020102020204" pitchFamily="34" charset="0"/>
                <a:cs typeface="Arial" panose="020B0604020202020204" pitchFamily="34" charset="0"/>
              </a:rPr>
              <a:t> </a:t>
            </a:r>
            <a:r>
              <a:rPr lang="en-US" sz="3200" dirty="0" smtClean="0">
                <a:solidFill>
                  <a:prstClr val="black"/>
                </a:solidFill>
                <a:latin typeface="Arial Black" panose="020B0A04020102020204" pitchFamily="34" charset="0"/>
                <a:cs typeface="Arial" panose="020B0604020202020204" pitchFamily="34" charset="0"/>
              </a:rPr>
              <a:t>objective</a:t>
            </a:r>
          </a:p>
        </p:txBody>
      </p:sp>
    </p:spTree>
    <p:extLst>
      <p:ext uri="{BB962C8B-B14F-4D97-AF65-F5344CB8AC3E}">
        <p14:creationId xmlns:p14="http://schemas.microsoft.com/office/powerpoint/2010/main" val="691568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writing</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Prewrite</a:t>
            </a:r>
          </a:p>
          <a:p>
            <a:pPr marL="800100" lvl="1"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Brainstorm</a:t>
            </a:r>
          </a:p>
          <a:p>
            <a:pPr marL="800100" lvl="1" indent="-342900">
              <a:buFont typeface="Arial" panose="020B0604020202020204" pitchFamily="34" charset="0"/>
              <a:buChar char="•"/>
            </a:pPr>
            <a:r>
              <a:rPr lang="en-US" sz="3200" dirty="0" err="1" smtClean="0">
                <a:solidFill>
                  <a:prstClr val="black"/>
                </a:solidFill>
                <a:latin typeface="Arial Black" panose="020B0A04020102020204" pitchFamily="34" charset="0"/>
                <a:cs typeface="Arial" panose="020B0604020202020204" pitchFamily="34" charset="0"/>
              </a:rPr>
              <a:t>Freewrite</a:t>
            </a:r>
            <a:endParaRPr lang="en-US" sz="3200" dirty="0" smtClean="0">
              <a:solidFill>
                <a:prstClr val="black"/>
              </a:solidFill>
              <a:latin typeface="Arial Black" panose="020B0A04020102020204" pitchFamily="34" charset="0"/>
              <a:cs typeface="Arial" panose="020B0604020202020204" pitchFamily="34" charset="0"/>
            </a:endParaRPr>
          </a:p>
          <a:p>
            <a:pPr marL="800100" lvl="1"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Do </a:t>
            </a:r>
            <a:r>
              <a:rPr lang="en-US" sz="3200" dirty="0">
                <a:solidFill>
                  <a:prstClr val="black"/>
                </a:solidFill>
                <a:latin typeface="Arial Black" panose="020B0A04020102020204" pitchFamily="34" charset="0"/>
                <a:cs typeface="Arial" panose="020B0604020202020204" pitchFamily="34" charset="0"/>
              </a:rPr>
              <a:t>parallel </a:t>
            </a:r>
            <a:r>
              <a:rPr lang="en-US" sz="3200" dirty="0" smtClean="0">
                <a:solidFill>
                  <a:prstClr val="black"/>
                </a:solidFill>
                <a:latin typeface="Arial Black" panose="020B0A04020102020204" pitchFamily="34" charset="0"/>
                <a:cs typeface="Arial" panose="020B0604020202020204" pitchFamily="34" charset="0"/>
              </a:rPr>
              <a:t>reading</a:t>
            </a:r>
          </a:p>
          <a:p>
            <a:pPr marL="800100" lvl="1" indent="-342900">
              <a:buFont typeface="Arial" panose="020B0604020202020204" pitchFamily="34" charset="0"/>
              <a:buChar char="•"/>
            </a:pPr>
            <a:r>
              <a:rPr lang="en-US" sz="3200" dirty="0">
                <a:solidFill>
                  <a:prstClr val="black"/>
                </a:solidFill>
                <a:latin typeface="Arial Black" panose="020B0A04020102020204" pitchFamily="34" charset="0"/>
                <a:cs typeface="Arial" panose="020B0604020202020204" pitchFamily="34" charset="0"/>
              </a:rPr>
              <a:t>Write it as a </a:t>
            </a:r>
            <a:r>
              <a:rPr lang="en-US" sz="3200" dirty="0" smtClean="0">
                <a:solidFill>
                  <a:prstClr val="black"/>
                </a:solidFill>
                <a:latin typeface="Arial Black" panose="020B0A04020102020204" pitchFamily="34" charset="0"/>
                <a:cs typeface="Arial" panose="020B0604020202020204" pitchFamily="34" charset="0"/>
              </a:rPr>
              <a:t>letter</a:t>
            </a:r>
            <a:endParaRPr lang="en-US" sz="3200" dirty="0">
              <a:solidFill>
                <a:prstClr val="black"/>
              </a:solidFill>
              <a:latin typeface="Arial Black" panose="020B0A04020102020204" pitchFamily="34" charset="0"/>
              <a:cs typeface="Arial" panose="020B0604020202020204" pitchFamily="34" charset="0"/>
            </a:endParaRPr>
          </a:p>
          <a:p>
            <a:pPr marL="800100" lvl="1"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Create a map of ideas</a:t>
            </a:r>
          </a:p>
          <a:p>
            <a:pPr marL="800100" lvl="1"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Outline</a:t>
            </a:r>
          </a:p>
          <a:p>
            <a:pPr marL="800100" lvl="1"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Start in the middle</a:t>
            </a:r>
          </a:p>
        </p:txBody>
      </p:sp>
    </p:spTree>
    <p:extLst>
      <p:ext uri="{BB962C8B-B14F-4D97-AF65-F5344CB8AC3E}">
        <p14:creationId xmlns:p14="http://schemas.microsoft.com/office/powerpoint/2010/main" val="4064239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writing</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1313" lvl="1" indent="-341313">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Find discipline</a:t>
            </a:r>
          </a:p>
          <a:p>
            <a:pPr marL="798513" lvl="2" indent="-341313">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Get a writing partner</a:t>
            </a:r>
          </a:p>
          <a:p>
            <a:pPr marL="798513" lvl="2" indent="-341313">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Go to a Write-In</a:t>
            </a:r>
          </a:p>
          <a:p>
            <a:pPr marL="798513" lvl="2" indent="-341313">
              <a:buFont typeface="Arial" panose="020B0604020202020204" pitchFamily="34" charset="0"/>
              <a:buChar char="•"/>
            </a:pPr>
            <a:r>
              <a:rPr lang="en-US" sz="3200" dirty="0">
                <a:solidFill>
                  <a:prstClr val="black"/>
                </a:solidFill>
                <a:latin typeface="Arial Black" panose="020B0A04020102020204" pitchFamily="34" charset="0"/>
                <a:cs typeface="Arial" panose="020B0604020202020204" pitchFamily="34" charset="0"/>
              </a:rPr>
              <a:t>Commit out loud</a:t>
            </a:r>
          </a:p>
          <a:p>
            <a:pPr marL="798513" lvl="2" indent="-341313">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Try a timed approach</a:t>
            </a:r>
          </a:p>
          <a:p>
            <a:pPr marL="914400" lvl="3"/>
            <a:r>
              <a:rPr lang="en-US" sz="3200" dirty="0" smtClean="0">
                <a:solidFill>
                  <a:prstClr val="black"/>
                </a:solidFill>
                <a:latin typeface="Arial Black" panose="020B0A04020102020204" pitchFamily="34" charset="0"/>
                <a:cs typeface="Arial" panose="020B0604020202020204" pitchFamily="34" charset="0"/>
              </a:rPr>
              <a:t>(30-10-30-10-30)</a:t>
            </a:r>
          </a:p>
          <a:p>
            <a:pPr marL="804863" lvl="3" indent="-4572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Take advantage of your moments of inspiration</a:t>
            </a:r>
          </a:p>
        </p:txBody>
      </p:sp>
    </p:spTree>
    <p:extLst>
      <p:ext uri="{BB962C8B-B14F-4D97-AF65-F5344CB8AC3E}">
        <p14:creationId xmlns:p14="http://schemas.microsoft.com/office/powerpoint/2010/main" val="31822668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writing</a:t>
            </a:r>
          </a:p>
        </p:txBody>
      </p:sp>
      <p:sp>
        <p:nvSpPr>
          <p:cNvPr id="2" name="TextBox 1"/>
          <p:cNvSpPr txBox="1"/>
          <p:nvPr/>
        </p:nvSpPr>
        <p:spPr>
          <a:xfrm>
            <a:off x="457200" y="1600200"/>
            <a:ext cx="7378700" cy="4524315"/>
          </a:xfrm>
          <a:prstGeom prst="rect">
            <a:avLst/>
          </a:prstGeom>
          <a:noFill/>
        </p:spPr>
        <p:txBody>
          <a:bodyPr wrap="square" rtlCol="0">
            <a:spAutoFit/>
          </a:bodyPr>
          <a:lstStyle/>
          <a:p>
            <a:pPr marL="341313" lvl="1" indent="-341313">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Write </a:t>
            </a:r>
            <a:r>
              <a:rPr lang="en-US" sz="3200" i="1" dirty="0" smtClean="0">
                <a:solidFill>
                  <a:prstClr val="black"/>
                </a:solidFill>
                <a:latin typeface="Arial Black" panose="020B0A04020102020204" pitchFamily="34" charset="0"/>
                <a:cs typeface="Arial" panose="020B0604020202020204" pitchFamily="34" charset="0"/>
              </a:rPr>
              <a:t>through</a:t>
            </a:r>
            <a:r>
              <a:rPr lang="en-US" sz="3200" dirty="0" smtClean="0">
                <a:solidFill>
                  <a:prstClr val="black"/>
                </a:solidFill>
                <a:latin typeface="Arial Black" panose="020B0A04020102020204" pitchFamily="34" charset="0"/>
                <a:cs typeface="Arial" panose="020B0604020202020204" pitchFamily="34" charset="0"/>
              </a:rPr>
              <a:t> the difficulty</a:t>
            </a:r>
          </a:p>
          <a:p>
            <a:pPr marL="792163" lvl="1" indent="-341313">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Be your own coach</a:t>
            </a:r>
          </a:p>
          <a:p>
            <a:pPr marL="792163" lvl="1" indent="-341313">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Say “no” to perfectionism</a:t>
            </a:r>
          </a:p>
          <a:p>
            <a:pPr marL="792163" lvl="1" indent="-341313">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Say “no” to worry</a:t>
            </a:r>
          </a:p>
          <a:p>
            <a:pPr marL="792163" lvl="1" indent="-341313">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Say out loud…</a:t>
            </a:r>
          </a:p>
          <a:p>
            <a:pPr marL="450850" lvl="1"/>
            <a:r>
              <a:rPr lang="en-US" sz="3200" dirty="0" smtClean="0">
                <a:solidFill>
                  <a:prstClr val="black"/>
                </a:solidFill>
                <a:latin typeface="Arial Black" panose="020B0A04020102020204" pitchFamily="34" charset="0"/>
                <a:cs typeface="Arial" panose="020B0604020202020204" pitchFamily="34" charset="0"/>
              </a:rPr>
              <a:t>	“This is not my final draft.”</a:t>
            </a:r>
          </a:p>
          <a:p>
            <a:pPr marL="792163" lvl="1" indent="-341313">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Remind yourself that you are not alone</a:t>
            </a:r>
          </a:p>
          <a:p>
            <a:pPr marL="792163" lvl="1" indent="-341313">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Set yourself up to succeed</a:t>
            </a:r>
          </a:p>
        </p:txBody>
      </p:sp>
    </p:spTree>
    <p:extLst>
      <p:ext uri="{BB962C8B-B14F-4D97-AF65-F5344CB8AC3E}">
        <p14:creationId xmlns:p14="http://schemas.microsoft.com/office/powerpoint/2010/main" val="1643179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smtClean="0">
                <a:latin typeface="Arial Black" panose="020B0A04020102020204" pitchFamily="34" charset="0"/>
              </a:rPr>
              <a:t>Optimize your work time:</a:t>
            </a:r>
            <a:endParaRPr lang="en-US" sz="3200" dirty="0" smtClean="0">
              <a:latin typeface="Arial Black" panose="020B0A04020102020204" pitchFamily="34" charset="0"/>
            </a:endParaRPr>
          </a:p>
        </p:txBody>
      </p:sp>
      <p:sp>
        <p:nvSpPr>
          <p:cNvPr id="2" name="TextBox 1"/>
          <p:cNvSpPr txBox="1"/>
          <p:nvPr/>
        </p:nvSpPr>
        <p:spPr>
          <a:xfrm>
            <a:off x="457200" y="1600200"/>
            <a:ext cx="7378700" cy="4278094"/>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Get enough sleep.</a:t>
            </a:r>
          </a:p>
          <a:p>
            <a:pPr marL="342900" indent="-342900">
              <a:buFont typeface="Arial" panose="020B0604020202020204" pitchFamily="34" charset="0"/>
              <a:buChar char="•"/>
            </a:pPr>
            <a:endParaRPr lang="en-US" sz="16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Know yourself.</a:t>
            </a:r>
          </a:p>
          <a:p>
            <a:pPr marL="804863" indent="-347663">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Are you more alert in the am or pm?</a:t>
            </a:r>
          </a:p>
          <a:p>
            <a:pPr marL="804863" indent="-347663">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Can you focus better in silence or with white noise?</a:t>
            </a:r>
          </a:p>
          <a:p>
            <a:pPr marL="804863" indent="-347663">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Are you more disciplined when you are alone or with study partners?</a:t>
            </a:r>
          </a:p>
          <a:p>
            <a:pPr marL="804863" indent="-347663">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Do you prefer a pen or a keyboard?</a:t>
            </a:r>
          </a:p>
          <a:p>
            <a:pPr marL="342900" indent="-342900">
              <a:buFont typeface="Arial" panose="020B0604020202020204" pitchFamily="34" charset="0"/>
              <a:buChar char="•"/>
            </a:pPr>
            <a:endParaRPr lang="en-US" sz="16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Avoid a stressful approach.</a:t>
            </a: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825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stop procrastinating</a:t>
            </a:r>
          </a:p>
        </p:txBody>
      </p:sp>
      <p:sp>
        <p:nvSpPr>
          <p:cNvPr id="2" name="TextBox 1"/>
          <p:cNvSpPr txBox="1"/>
          <p:nvPr/>
        </p:nvSpPr>
        <p:spPr>
          <a:xfrm>
            <a:off x="457200" y="1600200"/>
            <a:ext cx="8382000" cy="4524315"/>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Realize/admit you are procrastinating</a:t>
            </a:r>
          </a:p>
          <a:p>
            <a:pPr marL="342900" indent="-342900">
              <a:buFont typeface="Arial" panose="020B0604020202020204" pitchFamily="34" charset="0"/>
              <a:buChar char="•"/>
            </a:pPr>
            <a:endParaRPr lang="en-US" sz="28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28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Figure out why you are procrastinating</a:t>
            </a:r>
          </a:p>
          <a:p>
            <a:pPr marL="342900" indent="-342900">
              <a:buFont typeface="Arial" panose="020B0604020202020204" pitchFamily="34" charset="0"/>
              <a:buChar char="•"/>
            </a:pPr>
            <a:endParaRPr lang="en-US" sz="28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28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Think your way out of procrastinating</a:t>
            </a:r>
          </a:p>
          <a:p>
            <a:r>
              <a:rPr lang="en-US" sz="2800" dirty="0">
                <a:solidFill>
                  <a:prstClr val="black"/>
                </a:solidFill>
                <a:latin typeface="Arial Black" panose="020B0A04020102020204" pitchFamily="34" charset="0"/>
                <a:cs typeface="Arial" panose="020B0604020202020204" pitchFamily="34" charset="0"/>
              </a:rPr>
              <a:t>	</a:t>
            </a:r>
            <a:r>
              <a:rPr lang="en-US" sz="2800" dirty="0" smtClean="0">
                <a:solidFill>
                  <a:prstClr val="black"/>
                </a:solidFill>
                <a:latin typeface="Arial Black" panose="020B0A04020102020204" pitchFamily="34" charset="0"/>
                <a:cs typeface="Arial" panose="020B0604020202020204" pitchFamily="34" charset="0"/>
              </a:rPr>
              <a:t>(or get help)</a:t>
            </a:r>
          </a:p>
          <a:p>
            <a:pPr marL="800100" lvl="1" indent="-342900">
              <a:buFont typeface="Arial" panose="020B0604020202020204" pitchFamily="34" charset="0"/>
              <a:buChar char="•"/>
            </a:pPr>
            <a:endParaRPr lang="en-US" sz="32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3200" dirty="0" smtClean="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42611809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stop procrastinating</a:t>
            </a:r>
          </a:p>
        </p:txBody>
      </p:sp>
      <p:sp>
        <p:nvSpPr>
          <p:cNvPr id="2" name="TextBox 1"/>
          <p:cNvSpPr txBox="1"/>
          <p:nvPr/>
        </p:nvSpPr>
        <p:spPr>
          <a:xfrm>
            <a:off x="457200" y="1600200"/>
            <a:ext cx="8382000" cy="4585871"/>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Realize/admit you are procrastinating</a:t>
            </a:r>
          </a:p>
          <a:p>
            <a:pPr marL="800100" lvl="1" indent="-342900">
              <a:buFont typeface="Arial" panose="020B0604020202020204" pitchFamily="34" charset="0"/>
              <a:buChar char="•"/>
            </a:pPr>
            <a:r>
              <a:rPr lang="en-US" sz="2000" dirty="0" smtClean="0">
                <a:solidFill>
                  <a:prstClr val="black"/>
                </a:solidFill>
                <a:latin typeface="Arial Black" panose="020B0A04020102020204" pitchFamily="34" charset="0"/>
                <a:cs typeface="Arial" panose="020B0604020202020204" pitchFamily="34" charset="0"/>
              </a:rPr>
              <a:t>What are you doing instead of working?</a:t>
            </a:r>
          </a:p>
          <a:p>
            <a:pPr marL="800100" lvl="1" indent="-342900">
              <a:buFont typeface="Arial" panose="020B0604020202020204" pitchFamily="34" charset="0"/>
              <a:buChar char="•"/>
            </a:pPr>
            <a:r>
              <a:rPr lang="en-US" sz="2000" dirty="0" smtClean="0">
                <a:solidFill>
                  <a:prstClr val="black"/>
                </a:solidFill>
                <a:latin typeface="Arial Black" panose="020B0A04020102020204" pitchFamily="34" charset="0"/>
                <a:cs typeface="Arial" panose="020B0604020202020204" pitchFamily="34" charset="0"/>
              </a:rPr>
              <a:t>Write down your activities and behaviors.</a:t>
            </a:r>
          </a:p>
          <a:p>
            <a:pPr marL="800100" lvl="1" indent="-342900">
              <a:buFont typeface="Arial" panose="020B0604020202020204" pitchFamily="34" charset="0"/>
              <a:buChar char="•"/>
            </a:pPr>
            <a:r>
              <a:rPr lang="en-US" sz="2000" dirty="0" smtClean="0">
                <a:solidFill>
                  <a:prstClr val="black"/>
                </a:solidFill>
                <a:latin typeface="Arial Black" panose="020B0A04020102020204" pitchFamily="34" charset="0"/>
                <a:cs typeface="Arial" panose="020B0604020202020204" pitchFamily="34" charset="0"/>
              </a:rPr>
              <a:t>Learn to recognize them.</a:t>
            </a:r>
            <a:endParaRPr lang="en-US" sz="28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schemeClr val="bg1">
                    <a:lumMod val="50000"/>
                  </a:schemeClr>
                </a:solidFill>
                <a:latin typeface="Arial Black" panose="020B0A04020102020204" pitchFamily="34" charset="0"/>
                <a:cs typeface="Arial" panose="020B0604020202020204" pitchFamily="34" charset="0"/>
              </a:rPr>
              <a:t>Figure out why you are procrastinating</a:t>
            </a:r>
          </a:p>
          <a:p>
            <a:pPr marL="800100" lvl="1" indent="-342900">
              <a:buFont typeface="Arial" panose="020B0604020202020204" pitchFamily="34" charset="0"/>
              <a:buChar char="•"/>
            </a:pPr>
            <a:endParaRPr lang="en-US" sz="2800" dirty="0" smtClean="0">
              <a:solidFill>
                <a:schemeClr val="bg1">
                  <a:lumMod val="50000"/>
                </a:schemeClr>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2800" dirty="0">
              <a:solidFill>
                <a:schemeClr val="bg1">
                  <a:lumMod val="50000"/>
                </a:schemeClr>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schemeClr val="bg1">
                    <a:lumMod val="50000"/>
                  </a:schemeClr>
                </a:solidFill>
                <a:latin typeface="Arial Black" panose="020B0A04020102020204" pitchFamily="34" charset="0"/>
                <a:cs typeface="Arial" panose="020B0604020202020204" pitchFamily="34" charset="0"/>
              </a:rPr>
              <a:t>Think your way out of procrastinating</a:t>
            </a:r>
          </a:p>
          <a:p>
            <a:r>
              <a:rPr lang="en-US" sz="2800" dirty="0">
                <a:solidFill>
                  <a:schemeClr val="bg1">
                    <a:lumMod val="50000"/>
                  </a:schemeClr>
                </a:solidFill>
                <a:latin typeface="Arial Black" panose="020B0A04020102020204" pitchFamily="34" charset="0"/>
                <a:cs typeface="Arial" panose="020B0604020202020204" pitchFamily="34" charset="0"/>
              </a:rPr>
              <a:t>	</a:t>
            </a:r>
            <a:r>
              <a:rPr lang="en-US" sz="2800" dirty="0" smtClean="0">
                <a:solidFill>
                  <a:schemeClr val="bg1">
                    <a:lumMod val="50000"/>
                  </a:schemeClr>
                </a:solidFill>
                <a:latin typeface="Arial Black" panose="020B0A04020102020204" pitchFamily="34" charset="0"/>
                <a:cs typeface="Arial" panose="020B0604020202020204" pitchFamily="34" charset="0"/>
              </a:rPr>
              <a:t>(or get help)</a:t>
            </a:r>
          </a:p>
          <a:p>
            <a:pPr marL="800100" lvl="1" indent="-342900">
              <a:buFont typeface="Arial" panose="020B0604020202020204" pitchFamily="34" charset="0"/>
              <a:buChar char="•"/>
            </a:pPr>
            <a:endParaRPr lang="en-US" sz="32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3200" dirty="0" smtClean="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42799206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stop procrastinating</a:t>
            </a:r>
          </a:p>
        </p:txBody>
      </p:sp>
      <p:sp>
        <p:nvSpPr>
          <p:cNvPr id="2" name="TextBox 1"/>
          <p:cNvSpPr txBox="1"/>
          <p:nvPr/>
        </p:nvSpPr>
        <p:spPr>
          <a:xfrm>
            <a:off x="457200" y="1600200"/>
            <a:ext cx="8153400" cy="6494085"/>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schemeClr val="bg1">
                    <a:lumMod val="50000"/>
                  </a:schemeClr>
                </a:solidFill>
                <a:latin typeface="Arial Black" panose="020B0A04020102020204" pitchFamily="34" charset="0"/>
                <a:cs typeface="Arial" panose="020B0604020202020204" pitchFamily="34" charset="0"/>
              </a:rPr>
              <a:t>Realize/admit you are procrastinating</a:t>
            </a:r>
          </a:p>
          <a:p>
            <a:pPr marL="800100" lvl="1" indent="-342900">
              <a:buFont typeface="Arial" panose="020B0604020202020204" pitchFamily="34" charset="0"/>
              <a:buChar char="•"/>
            </a:pPr>
            <a:r>
              <a:rPr lang="en-US" sz="1900" dirty="0" smtClean="0">
                <a:solidFill>
                  <a:schemeClr val="bg1">
                    <a:lumMod val="50000"/>
                  </a:schemeClr>
                </a:solidFill>
                <a:latin typeface="Arial Black" panose="020B0A04020102020204" pitchFamily="34" charset="0"/>
                <a:cs typeface="Arial" panose="020B0604020202020204" pitchFamily="34" charset="0"/>
              </a:rPr>
              <a:t>What are you doing instead of working?</a:t>
            </a:r>
          </a:p>
          <a:p>
            <a:pPr marL="800100" lvl="1" indent="-342900">
              <a:buFont typeface="Arial" panose="020B0604020202020204" pitchFamily="34" charset="0"/>
              <a:buChar char="•"/>
            </a:pPr>
            <a:r>
              <a:rPr lang="en-US" sz="1900" dirty="0" smtClean="0">
                <a:solidFill>
                  <a:schemeClr val="bg1">
                    <a:lumMod val="50000"/>
                  </a:schemeClr>
                </a:solidFill>
                <a:latin typeface="Arial Black" panose="020B0A04020102020204" pitchFamily="34" charset="0"/>
                <a:cs typeface="Arial" panose="020B0604020202020204" pitchFamily="34" charset="0"/>
              </a:rPr>
              <a:t>Write down your activities and behaviors.</a:t>
            </a:r>
          </a:p>
          <a:p>
            <a:pPr marL="800100" lvl="1" indent="-342900">
              <a:buFont typeface="Arial" panose="020B0604020202020204" pitchFamily="34" charset="0"/>
              <a:buChar char="•"/>
            </a:pPr>
            <a:r>
              <a:rPr lang="en-US" sz="1900" dirty="0" smtClean="0">
                <a:solidFill>
                  <a:schemeClr val="bg1">
                    <a:lumMod val="50000"/>
                  </a:schemeClr>
                </a:solidFill>
                <a:latin typeface="Arial Black" panose="020B0A04020102020204" pitchFamily="34" charset="0"/>
                <a:cs typeface="Arial" panose="020B0604020202020204" pitchFamily="34" charset="0"/>
              </a:rPr>
              <a:t>Learn to recognize them.</a:t>
            </a:r>
          </a:p>
          <a:p>
            <a:pPr marL="342900" indent="-342900">
              <a:buFont typeface="Arial" panose="020B0604020202020204" pitchFamily="34" charset="0"/>
              <a:buChar char="•"/>
            </a:pPr>
            <a:r>
              <a:rPr lang="en-US" sz="2800" dirty="0" smtClean="0">
                <a:latin typeface="Arial Black" panose="020B0A04020102020204" pitchFamily="34" charset="0"/>
                <a:cs typeface="Arial" panose="020B0604020202020204" pitchFamily="34" charset="0"/>
              </a:rPr>
              <a:t>Figure out why you are procrastinating</a:t>
            </a:r>
          </a:p>
          <a:p>
            <a:pPr marL="465138" lvl="1">
              <a:tabLst>
                <a:tab pos="2859088" algn="l"/>
                <a:tab pos="5037138" algn="l"/>
              </a:tabLst>
            </a:pPr>
            <a:r>
              <a:rPr lang="en-US" sz="1900" dirty="0" smtClean="0">
                <a:latin typeface="Arial Black" panose="020B0A04020102020204" pitchFamily="34" charset="0"/>
                <a:cs typeface="Arial" panose="020B0604020202020204" pitchFamily="34" charset="0"/>
              </a:rPr>
              <a:t>lack of interest, fear of failure, low self-esteem, perfectionist tendencies, lack of knowledge, stubborn independence, busy schedule, laziness, </a:t>
            </a:r>
            <a:r>
              <a:rPr lang="en-US" sz="1900" dirty="0">
                <a:latin typeface="Arial Black" panose="020B0A04020102020204" pitchFamily="34" charset="0"/>
                <a:cs typeface="Arial" panose="020B0604020202020204" pitchFamily="34" charset="0"/>
              </a:rPr>
              <a:t>depression, </a:t>
            </a:r>
            <a:r>
              <a:rPr lang="en-US" sz="1900" dirty="0" smtClean="0">
                <a:latin typeface="Arial Black" panose="020B0A04020102020204" pitchFamily="34" charset="0"/>
                <a:cs typeface="Arial" panose="020B0604020202020204" pitchFamily="34" charset="0"/>
              </a:rPr>
              <a:t>victim syndrome, low tolerance for challenge, indecision, false sense of security, no incentive,</a:t>
            </a:r>
          </a:p>
          <a:p>
            <a:pPr marL="465138" lvl="1">
              <a:tabLst>
                <a:tab pos="2859088" algn="l"/>
                <a:tab pos="5037138" algn="l"/>
              </a:tabLst>
            </a:pPr>
            <a:r>
              <a:rPr lang="en-US" sz="1900" dirty="0" smtClean="0">
                <a:latin typeface="Arial Black" panose="020B0A04020102020204" pitchFamily="34" charset="0"/>
                <a:cs typeface="Arial" panose="020B0604020202020204" pitchFamily="34" charset="0"/>
              </a:rPr>
              <a:t>need for pressure, poor self-regulation</a:t>
            </a:r>
          </a:p>
          <a:p>
            <a:pPr marL="342900" indent="-342900">
              <a:buFont typeface="Arial" panose="020B0604020202020204" pitchFamily="34" charset="0"/>
              <a:buChar char="•"/>
            </a:pPr>
            <a:r>
              <a:rPr lang="en-US" sz="2800" dirty="0" smtClean="0">
                <a:solidFill>
                  <a:schemeClr val="bg1">
                    <a:lumMod val="50000"/>
                  </a:schemeClr>
                </a:solidFill>
                <a:latin typeface="Arial Black" panose="020B0A04020102020204" pitchFamily="34" charset="0"/>
                <a:cs typeface="Arial" panose="020B0604020202020204" pitchFamily="34" charset="0"/>
              </a:rPr>
              <a:t>Think your way out of procrastinating</a:t>
            </a:r>
          </a:p>
          <a:p>
            <a:pPr lvl="1"/>
            <a:r>
              <a:rPr lang="en-US" sz="2800" dirty="0" smtClean="0">
                <a:solidFill>
                  <a:schemeClr val="bg1">
                    <a:lumMod val="50000"/>
                  </a:schemeClr>
                </a:solidFill>
                <a:latin typeface="Arial Black" panose="020B0A04020102020204" pitchFamily="34" charset="0"/>
                <a:cs typeface="Arial" panose="020B0604020202020204" pitchFamily="34" charset="0"/>
              </a:rPr>
              <a:t>(or </a:t>
            </a:r>
            <a:r>
              <a:rPr lang="en-US" sz="2800" dirty="0">
                <a:solidFill>
                  <a:schemeClr val="bg1">
                    <a:lumMod val="50000"/>
                  </a:schemeClr>
                </a:solidFill>
                <a:latin typeface="Arial Black" panose="020B0A04020102020204" pitchFamily="34" charset="0"/>
                <a:cs typeface="Arial" panose="020B0604020202020204" pitchFamily="34" charset="0"/>
              </a:rPr>
              <a:t>get help)</a:t>
            </a:r>
          </a:p>
          <a:p>
            <a:pPr marL="342900" lvl="1" indent="-342900">
              <a:buFont typeface="Arial" panose="020B0604020202020204" pitchFamily="34" charset="0"/>
              <a:buChar char="•"/>
              <a:tabLst>
                <a:tab pos="2859088" algn="l"/>
                <a:tab pos="5037138" algn="l"/>
              </a:tabLst>
            </a:pPr>
            <a:endParaRPr lang="en-US" sz="2000" dirty="0" smtClean="0">
              <a:latin typeface="Arial Black" panose="020B0A04020102020204" pitchFamily="34" charset="0"/>
              <a:cs typeface="Arial" panose="020B0604020202020204" pitchFamily="34" charset="0"/>
            </a:endParaRPr>
          </a:p>
          <a:p>
            <a:pPr marL="465138" lvl="1">
              <a:tabLst>
                <a:tab pos="2859088" algn="l"/>
                <a:tab pos="5037138" algn="l"/>
              </a:tabLst>
            </a:pPr>
            <a:endParaRPr lang="en-US" sz="2000" dirty="0" smtClean="0">
              <a:latin typeface="Arial Black" panose="020B0A04020102020204" pitchFamily="34" charset="0"/>
              <a:cs typeface="Arial" panose="020B0604020202020204" pitchFamily="34" charset="0"/>
            </a:endParaRPr>
          </a:p>
          <a:p>
            <a:pPr marL="465138">
              <a:buFont typeface="Arial" panose="020B0604020202020204" pitchFamily="34" charset="0"/>
              <a:buChar char="•"/>
              <a:tabLst>
                <a:tab pos="2743200" algn="l"/>
                <a:tab pos="5037138" algn="l"/>
              </a:tabLst>
            </a:pPr>
            <a:r>
              <a:rPr lang="en-US" sz="2000" dirty="0" smtClean="0">
                <a:latin typeface="Arial Black" panose="020B0A04020102020204" pitchFamily="34" charset="0"/>
                <a:cs typeface="Arial" panose="020B0604020202020204" pitchFamily="34" charset="0"/>
              </a:rPr>
              <a:t> </a:t>
            </a:r>
            <a:endParaRPr lang="en-US" sz="2000" dirty="0">
              <a:latin typeface="Arial Black" panose="020B0A04020102020204" pitchFamily="34" charset="0"/>
              <a:cs typeface="Arial" panose="020B0604020202020204" pitchFamily="34" charset="0"/>
            </a:endParaRPr>
          </a:p>
          <a:p>
            <a:pPr marL="465138" lvl="1">
              <a:buFont typeface="Arial" panose="020B0604020202020204" pitchFamily="34" charset="0"/>
              <a:buChar char="•"/>
              <a:tabLst>
                <a:tab pos="2743200" algn="l"/>
                <a:tab pos="5037138" algn="l"/>
              </a:tabLst>
            </a:pPr>
            <a:endParaRPr lang="en-US" sz="3200" dirty="0" smtClean="0">
              <a:latin typeface="Arial Black" panose="020B0A04020102020204" pitchFamily="34" charset="0"/>
              <a:cs typeface="Arial" panose="020B0604020202020204" pitchFamily="34" charset="0"/>
            </a:endParaRPr>
          </a:p>
          <a:p>
            <a:pPr marL="465138">
              <a:tabLst>
                <a:tab pos="2743200" algn="l"/>
                <a:tab pos="5037138" algn="l"/>
              </a:tabLst>
            </a:pPr>
            <a:endParaRPr lang="en-US" sz="3200" dirty="0" smtClean="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1521161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stop procrastinating</a:t>
            </a:r>
          </a:p>
        </p:txBody>
      </p:sp>
      <p:sp>
        <p:nvSpPr>
          <p:cNvPr id="2" name="TextBox 1"/>
          <p:cNvSpPr txBox="1"/>
          <p:nvPr/>
        </p:nvSpPr>
        <p:spPr>
          <a:xfrm>
            <a:off x="457200" y="1600200"/>
            <a:ext cx="8153400" cy="6494085"/>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schemeClr val="bg1">
                    <a:lumMod val="50000"/>
                  </a:schemeClr>
                </a:solidFill>
                <a:latin typeface="Arial Black" panose="020B0A04020102020204" pitchFamily="34" charset="0"/>
                <a:cs typeface="Arial" panose="020B0604020202020204" pitchFamily="34" charset="0"/>
              </a:rPr>
              <a:t>Realize/admit you are procrastinating</a:t>
            </a:r>
          </a:p>
          <a:p>
            <a:pPr marL="800100" lvl="1" indent="-342900">
              <a:buFont typeface="Arial" panose="020B0604020202020204" pitchFamily="34" charset="0"/>
              <a:buChar char="•"/>
            </a:pPr>
            <a:r>
              <a:rPr lang="en-US" sz="1900" dirty="0" smtClean="0">
                <a:solidFill>
                  <a:schemeClr val="bg1">
                    <a:lumMod val="50000"/>
                  </a:schemeClr>
                </a:solidFill>
                <a:latin typeface="Arial Black" panose="020B0A04020102020204" pitchFamily="34" charset="0"/>
                <a:cs typeface="Arial" panose="020B0604020202020204" pitchFamily="34" charset="0"/>
              </a:rPr>
              <a:t>What are you doing instead of working?</a:t>
            </a:r>
          </a:p>
          <a:p>
            <a:pPr marL="800100" lvl="1" indent="-342900">
              <a:buFont typeface="Arial" panose="020B0604020202020204" pitchFamily="34" charset="0"/>
              <a:buChar char="•"/>
            </a:pPr>
            <a:r>
              <a:rPr lang="en-US" sz="1900" dirty="0" smtClean="0">
                <a:solidFill>
                  <a:schemeClr val="bg1">
                    <a:lumMod val="50000"/>
                  </a:schemeClr>
                </a:solidFill>
                <a:latin typeface="Arial Black" panose="020B0A04020102020204" pitchFamily="34" charset="0"/>
                <a:cs typeface="Arial" panose="020B0604020202020204" pitchFamily="34" charset="0"/>
              </a:rPr>
              <a:t>Write down your activities and behaviors.</a:t>
            </a:r>
          </a:p>
          <a:p>
            <a:pPr marL="800100" lvl="1" indent="-342900">
              <a:buFont typeface="Arial" panose="020B0604020202020204" pitchFamily="34" charset="0"/>
              <a:buChar char="•"/>
            </a:pPr>
            <a:r>
              <a:rPr lang="en-US" sz="1900" dirty="0" smtClean="0">
                <a:solidFill>
                  <a:schemeClr val="bg1">
                    <a:lumMod val="50000"/>
                  </a:schemeClr>
                </a:solidFill>
                <a:latin typeface="Arial Black" panose="020B0A04020102020204" pitchFamily="34" charset="0"/>
                <a:cs typeface="Arial" panose="020B0604020202020204" pitchFamily="34" charset="0"/>
              </a:rPr>
              <a:t>Learn to recognize them.</a:t>
            </a:r>
          </a:p>
          <a:p>
            <a:pPr marL="342900" indent="-342900">
              <a:buFont typeface="Arial" panose="020B0604020202020204" pitchFamily="34" charset="0"/>
              <a:buChar char="•"/>
            </a:pPr>
            <a:r>
              <a:rPr lang="en-US" sz="2800" dirty="0" smtClean="0">
                <a:solidFill>
                  <a:schemeClr val="bg1">
                    <a:lumMod val="50000"/>
                  </a:schemeClr>
                </a:solidFill>
                <a:latin typeface="Arial Black" panose="020B0A04020102020204" pitchFamily="34" charset="0"/>
                <a:cs typeface="Arial" panose="020B0604020202020204" pitchFamily="34" charset="0"/>
              </a:rPr>
              <a:t>Figure out why you are procrastinating</a:t>
            </a:r>
          </a:p>
          <a:p>
            <a:pPr marL="465138" lvl="1">
              <a:tabLst>
                <a:tab pos="2859088" algn="l"/>
                <a:tab pos="5037138" algn="l"/>
              </a:tabLst>
            </a:pPr>
            <a:r>
              <a:rPr lang="en-US" sz="1900" dirty="0" smtClean="0">
                <a:solidFill>
                  <a:schemeClr val="bg1">
                    <a:lumMod val="50000"/>
                  </a:schemeClr>
                </a:solidFill>
                <a:latin typeface="Arial Black" panose="020B0A04020102020204" pitchFamily="34" charset="0"/>
                <a:cs typeface="Arial" panose="020B0604020202020204" pitchFamily="34" charset="0"/>
              </a:rPr>
              <a:t>lack of interest, fear of failure, low self-esteem, perfectionist tendencies, lack of knowledge, stubborn independence, busy schedule, laziness, victim syndrome, low tolerance for challenge, indecision, false sense of security, depression,</a:t>
            </a:r>
          </a:p>
          <a:p>
            <a:pPr marL="465138" lvl="1">
              <a:tabLst>
                <a:tab pos="2859088" algn="l"/>
                <a:tab pos="5037138" algn="l"/>
              </a:tabLst>
            </a:pPr>
            <a:r>
              <a:rPr lang="en-US" sz="1900" dirty="0" smtClean="0">
                <a:solidFill>
                  <a:schemeClr val="bg1">
                    <a:lumMod val="50000"/>
                  </a:schemeClr>
                </a:solidFill>
                <a:latin typeface="Arial Black" panose="020B0A04020102020204" pitchFamily="34" charset="0"/>
                <a:cs typeface="Arial" panose="020B0604020202020204" pitchFamily="34" charset="0"/>
              </a:rPr>
              <a:t>need for pressure, poor self-regulation</a:t>
            </a:r>
          </a:p>
          <a:p>
            <a:pPr marL="342900" indent="-342900">
              <a:buFont typeface="Arial" panose="020B0604020202020204" pitchFamily="34" charset="0"/>
              <a:buChar char="•"/>
            </a:pPr>
            <a:r>
              <a:rPr lang="en-US" sz="2800" dirty="0" smtClean="0">
                <a:latin typeface="Arial Black" panose="020B0A04020102020204" pitchFamily="34" charset="0"/>
                <a:cs typeface="Arial" panose="020B0604020202020204" pitchFamily="34" charset="0"/>
              </a:rPr>
              <a:t>Think </a:t>
            </a:r>
            <a:r>
              <a:rPr lang="en-US" sz="2800" dirty="0">
                <a:latin typeface="Arial Black" panose="020B0A04020102020204" pitchFamily="34" charset="0"/>
                <a:cs typeface="Arial" panose="020B0604020202020204" pitchFamily="34" charset="0"/>
              </a:rPr>
              <a:t>your way out of </a:t>
            </a:r>
            <a:r>
              <a:rPr lang="en-US" sz="2800" dirty="0" smtClean="0">
                <a:latin typeface="Arial Black" panose="020B0A04020102020204" pitchFamily="34" charset="0"/>
                <a:cs typeface="Arial" panose="020B0604020202020204" pitchFamily="34" charset="0"/>
              </a:rPr>
              <a:t>procrastinating</a:t>
            </a:r>
          </a:p>
          <a:p>
            <a:pPr lvl="1"/>
            <a:r>
              <a:rPr lang="en-US" sz="2800" dirty="0" smtClean="0">
                <a:solidFill>
                  <a:schemeClr val="bg1">
                    <a:lumMod val="50000"/>
                  </a:schemeClr>
                </a:solidFill>
                <a:latin typeface="Arial Black" panose="020B0A04020102020204" pitchFamily="34" charset="0"/>
                <a:cs typeface="Arial" panose="020B0604020202020204" pitchFamily="34" charset="0"/>
              </a:rPr>
              <a:t>(or </a:t>
            </a:r>
            <a:r>
              <a:rPr lang="en-US" sz="2800" dirty="0">
                <a:solidFill>
                  <a:schemeClr val="bg1">
                    <a:lumMod val="50000"/>
                  </a:schemeClr>
                </a:solidFill>
                <a:latin typeface="Arial Black" panose="020B0A04020102020204" pitchFamily="34" charset="0"/>
                <a:cs typeface="Arial" panose="020B0604020202020204" pitchFamily="34" charset="0"/>
              </a:rPr>
              <a:t>get </a:t>
            </a:r>
            <a:r>
              <a:rPr lang="en-US" sz="2800" dirty="0" smtClean="0">
                <a:solidFill>
                  <a:schemeClr val="bg1">
                    <a:lumMod val="50000"/>
                  </a:schemeClr>
                </a:solidFill>
                <a:latin typeface="Arial Black" panose="020B0A04020102020204" pitchFamily="34" charset="0"/>
                <a:cs typeface="Arial" panose="020B0604020202020204" pitchFamily="34" charset="0"/>
              </a:rPr>
              <a:t>some help</a:t>
            </a:r>
            <a:r>
              <a:rPr lang="en-US" sz="2800" dirty="0">
                <a:solidFill>
                  <a:schemeClr val="bg1">
                    <a:lumMod val="50000"/>
                  </a:schemeClr>
                </a:solidFill>
                <a:latin typeface="Arial Black" panose="020B0A04020102020204" pitchFamily="34" charset="0"/>
                <a:cs typeface="Arial" panose="020B0604020202020204" pitchFamily="34" charset="0"/>
              </a:rPr>
              <a:t>)</a:t>
            </a:r>
          </a:p>
          <a:p>
            <a:pPr marL="342900" lvl="1" indent="-342900">
              <a:buFont typeface="Arial" panose="020B0604020202020204" pitchFamily="34" charset="0"/>
              <a:buChar char="•"/>
              <a:tabLst>
                <a:tab pos="2859088" algn="l"/>
                <a:tab pos="5037138" algn="l"/>
              </a:tabLst>
            </a:pPr>
            <a:endParaRPr lang="en-US" sz="2000" dirty="0" smtClean="0">
              <a:latin typeface="Arial Black" panose="020B0A04020102020204" pitchFamily="34" charset="0"/>
              <a:cs typeface="Arial" panose="020B0604020202020204" pitchFamily="34" charset="0"/>
            </a:endParaRPr>
          </a:p>
          <a:p>
            <a:pPr marL="465138" lvl="1">
              <a:tabLst>
                <a:tab pos="2859088" algn="l"/>
                <a:tab pos="5037138" algn="l"/>
              </a:tabLst>
            </a:pPr>
            <a:endParaRPr lang="en-US" sz="2000" dirty="0" smtClean="0">
              <a:latin typeface="Arial Black" panose="020B0A04020102020204" pitchFamily="34" charset="0"/>
              <a:cs typeface="Arial" panose="020B0604020202020204" pitchFamily="34" charset="0"/>
            </a:endParaRPr>
          </a:p>
          <a:p>
            <a:pPr marL="465138">
              <a:buFont typeface="Arial" panose="020B0604020202020204" pitchFamily="34" charset="0"/>
              <a:buChar char="•"/>
              <a:tabLst>
                <a:tab pos="2743200" algn="l"/>
                <a:tab pos="5037138" algn="l"/>
              </a:tabLst>
            </a:pPr>
            <a:r>
              <a:rPr lang="en-US" sz="2000" dirty="0" smtClean="0">
                <a:latin typeface="Arial Black" panose="020B0A04020102020204" pitchFamily="34" charset="0"/>
                <a:cs typeface="Arial" panose="020B0604020202020204" pitchFamily="34" charset="0"/>
              </a:rPr>
              <a:t> </a:t>
            </a:r>
            <a:endParaRPr lang="en-US" sz="2000" dirty="0">
              <a:latin typeface="Arial Black" panose="020B0A04020102020204" pitchFamily="34" charset="0"/>
              <a:cs typeface="Arial" panose="020B0604020202020204" pitchFamily="34" charset="0"/>
            </a:endParaRPr>
          </a:p>
          <a:p>
            <a:pPr marL="465138" lvl="1">
              <a:buFont typeface="Arial" panose="020B0604020202020204" pitchFamily="34" charset="0"/>
              <a:buChar char="•"/>
              <a:tabLst>
                <a:tab pos="2743200" algn="l"/>
                <a:tab pos="5037138" algn="l"/>
              </a:tabLst>
            </a:pPr>
            <a:endParaRPr lang="en-US" sz="3200" dirty="0" smtClean="0">
              <a:latin typeface="Arial Black" panose="020B0A04020102020204" pitchFamily="34" charset="0"/>
              <a:cs typeface="Arial" panose="020B0604020202020204" pitchFamily="34" charset="0"/>
            </a:endParaRPr>
          </a:p>
          <a:p>
            <a:pPr marL="465138">
              <a:tabLst>
                <a:tab pos="2743200" algn="l"/>
                <a:tab pos="5037138" algn="l"/>
              </a:tabLst>
            </a:pPr>
            <a:endParaRPr lang="en-US" sz="3200" dirty="0" smtClean="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339928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stop procrastinating</a:t>
            </a:r>
          </a:p>
        </p:txBody>
      </p:sp>
      <p:sp>
        <p:nvSpPr>
          <p:cNvPr id="2" name="TextBox 1"/>
          <p:cNvSpPr txBox="1"/>
          <p:nvPr/>
        </p:nvSpPr>
        <p:spPr>
          <a:xfrm>
            <a:off x="457200" y="1600200"/>
            <a:ext cx="8153400" cy="6494085"/>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schemeClr val="bg1">
                    <a:lumMod val="50000"/>
                  </a:schemeClr>
                </a:solidFill>
                <a:latin typeface="Arial Black" panose="020B0A04020102020204" pitchFamily="34" charset="0"/>
                <a:cs typeface="Arial" panose="020B0604020202020204" pitchFamily="34" charset="0"/>
              </a:rPr>
              <a:t>Realize/admit you are procrastinating</a:t>
            </a:r>
          </a:p>
          <a:p>
            <a:pPr marL="800100" lvl="1" indent="-342900">
              <a:buFont typeface="Arial" panose="020B0604020202020204" pitchFamily="34" charset="0"/>
              <a:buChar char="•"/>
            </a:pPr>
            <a:r>
              <a:rPr lang="en-US" sz="1900" dirty="0" smtClean="0">
                <a:solidFill>
                  <a:schemeClr val="bg1">
                    <a:lumMod val="50000"/>
                  </a:schemeClr>
                </a:solidFill>
                <a:latin typeface="Arial Black" panose="020B0A04020102020204" pitchFamily="34" charset="0"/>
                <a:cs typeface="Arial" panose="020B0604020202020204" pitchFamily="34" charset="0"/>
              </a:rPr>
              <a:t>What are you doing instead of working?</a:t>
            </a:r>
          </a:p>
          <a:p>
            <a:pPr marL="800100" lvl="1" indent="-342900">
              <a:buFont typeface="Arial" panose="020B0604020202020204" pitchFamily="34" charset="0"/>
              <a:buChar char="•"/>
            </a:pPr>
            <a:r>
              <a:rPr lang="en-US" sz="1900" dirty="0" smtClean="0">
                <a:solidFill>
                  <a:schemeClr val="bg1">
                    <a:lumMod val="50000"/>
                  </a:schemeClr>
                </a:solidFill>
                <a:latin typeface="Arial Black" panose="020B0A04020102020204" pitchFamily="34" charset="0"/>
                <a:cs typeface="Arial" panose="020B0604020202020204" pitchFamily="34" charset="0"/>
              </a:rPr>
              <a:t>Write down your activities and behaviors.</a:t>
            </a:r>
          </a:p>
          <a:p>
            <a:pPr marL="800100" lvl="1" indent="-342900">
              <a:buFont typeface="Arial" panose="020B0604020202020204" pitchFamily="34" charset="0"/>
              <a:buChar char="•"/>
            </a:pPr>
            <a:r>
              <a:rPr lang="en-US" sz="1900" dirty="0" smtClean="0">
                <a:solidFill>
                  <a:schemeClr val="bg1">
                    <a:lumMod val="50000"/>
                  </a:schemeClr>
                </a:solidFill>
                <a:latin typeface="Arial Black" panose="020B0A04020102020204" pitchFamily="34" charset="0"/>
                <a:cs typeface="Arial" panose="020B0604020202020204" pitchFamily="34" charset="0"/>
              </a:rPr>
              <a:t>Learn to recognize them.</a:t>
            </a:r>
          </a:p>
          <a:p>
            <a:pPr marL="342900" indent="-342900">
              <a:buFont typeface="Arial" panose="020B0604020202020204" pitchFamily="34" charset="0"/>
              <a:buChar char="•"/>
            </a:pPr>
            <a:r>
              <a:rPr lang="en-US" sz="2800" dirty="0" smtClean="0">
                <a:solidFill>
                  <a:schemeClr val="bg1">
                    <a:lumMod val="50000"/>
                  </a:schemeClr>
                </a:solidFill>
                <a:latin typeface="Arial Black" panose="020B0A04020102020204" pitchFamily="34" charset="0"/>
                <a:cs typeface="Arial" panose="020B0604020202020204" pitchFamily="34" charset="0"/>
              </a:rPr>
              <a:t>Figure out why you are procrastinating</a:t>
            </a:r>
          </a:p>
          <a:p>
            <a:pPr marL="465138" lvl="1">
              <a:tabLst>
                <a:tab pos="2859088" algn="l"/>
                <a:tab pos="5037138" algn="l"/>
              </a:tabLst>
            </a:pPr>
            <a:r>
              <a:rPr lang="en-US" sz="1900" dirty="0" smtClean="0">
                <a:solidFill>
                  <a:schemeClr val="bg1">
                    <a:lumMod val="50000"/>
                  </a:schemeClr>
                </a:solidFill>
                <a:latin typeface="Arial Black" panose="020B0A04020102020204" pitchFamily="34" charset="0"/>
                <a:cs typeface="Arial" panose="020B0604020202020204" pitchFamily="34" charset="0"/>
              </a:rPr>
              <a:t>lack of interest, fear of failure, low self-esteem, perfectionist tendencies, lack of knowledge, stubborn independence, busy schedule, laziness, victim syndrome, low tolerance for challenge, indecision, false sense of security, depression,</a:t>
            </a:r>
          </a:p>
          <a:p>
            <a:pPr marL="465138" lvl="1">
              <a:tabLst>
                <a:tab pos="2859088" algn="l"/>
                <a:tab pos="5037138" algn="l"/>
              </a:tabLst>
            </a:pPr>
            <a:r>
              <a:rPr lang="en-US" sz="1900" dirty="0" smtClean="0">
                <a:solidFill>
                  <a:schemeClr val="bg1">
                    <a:lumMod val="50000"/>
                  </a:schemeClr>
                </a:solidFill>
                <a:latin typeface="Arial Black" panose="020B0A04020102020204" pitchFamily="34" charset="0"/>
                <a:cs typeface="Arial" panose="020B0604020202020204" pitchFamily="34" charset="0"/>
              </a:rPr>
              <a:t>need for pressure, poor self-regulation</a:t>
            </a:r>
          </a:p>
          <a:p>
            <a:pPr marL="342900" indent="-342900">
              <a:buFont typeface="Arial" panose="020B0604020202020204" pitchFamily="34" charset="0"/>
              <a:buChar char="•"/>
            </a:pPr>
            <a:r>
              <a:rPr lang="en-US" sz="2800" dirty="0" smtClean="0">
                <a:latin typeface="Arial Black" panose="020B0A04020102020204" pitchFamily="34" charset="0"/>
                <a:cs typeface="Arial" panose="020B0604020202020204" pitchFamily="34" charset="0"/>
              </a:rPr>
              <a:t>Think </a:t>
            </a:r>
            <a:r>
              <a:rPr lang="en-US" sz="2800" dirty="0">
                <a:latin typeface="Arial Black" panose="020B0A04020102020204" pitchFamily="34" charset="0"/>
                <a:cs typeface="Arial" panose="020B0604020202020204" pitchFamily="34" charset="0"/>
              </a:rPr>
              <a:t>your way out of </a:t>
            </a:r>
            <a:r>
              <a:rPr lang="en-US" sz="2800" dirty="0" smtClean="0">
                <a:latin typeface="Arial Black" panose="020B0A04020102020204" pitchFamily="34" charset="0"/>
                <a:cs typeface="Arial" panose="020B0604020202020204" pitchFamily="34" charset="0"/>
              </a:rPr>
              <a:t>procrastinating</a:t>
            </a:r>
          </a:p>
          <a:p>
            <a:pPr lvl="1"/>
            <a:r>
              <a:rPr lang="en-US" sz="2800" dirty="0" smtClean="0">
                <a:latin typeface="Arial Black" panose="020B0A04020102020204" pitchFamily="34" charset="0"/>
                <a:cs typeface="Arial" panose="020B0604020202020204" pitchFamily="34" charset="0"/>
              </a:rPr>
              <a:t>(or </a:t>
            </a:r>
            <a:r>
              <a:rPr lang="en-US" sz="2800" dirty="0">
                <a:latin typeface="Arial Black" panose="020B0A04020102020204" pitchFamily="34" charset="0"/>
                <a:cs typeface="Arial" panose="020B0604020202020204" pitchFamily="34" charset="0"/>
              </a:rPr>
              <a:t>get </a:t>
            </a:r>
            <a:r>
              <a:rPr lang="en-US" sz="2800" dirty="0" smtClean="0">
                <a:latin typeface="Arial Black" panose="020B0A04020102020204" pitchFamily="34" charset="0"/>
                <a:cs typeface="Arial" panose="020B0604020202020204" pitchFamily="34" charset="0"/>
              </a:rPr>
              <a:t>some help </a:t>
            </a:r>
            <a:r>
              <a:rPr lang="en-US" sz="2800" dirty="0" smtClean="0">
                <a:latin typeface="Arial Black" panose="020B0A04020102020204" pitchFamily="34" charset="0"/>
                <a:cs typeface="Arial" panose="020B0604020202020204" pitchFamily="34" charset="0"/>
                <a:sym typeface="Wingdings" panose="05000000000000000000" pitchFamily="2" charset="2"/>
              </a:rPr>
              <a:t> </a:t>
            </a:r>
            <a:r>
              <a:rPr lang="en-US" sz="2800" dirty="0" smtClean="0">
                <a:latin typeface="Arial Black" panose="020B0A04020102020204" pitchFamily="34" charset="0"/>
                <a:cs typeface="Arial" panose="020B0604020202020204" pitchFamily="34" charset="0"/>
              </a:rPr>
              <a:t>)</a:t>
            </a:r>
            <a:endParaRPr lang="en-US" sz="2800" dirty="0">
              <a:latin typeface="Arial Black" panose="020B0A04020102020204" pitchFamily="34" charset="0"/>
              <a:cs typeface="Arial" panose="020B0604020202020204" pitchFamily="34" charset="0"/>
            </a:endParaRPr>
          </a:p>
          <a:p>
            <a:pPr marL="342900" lvl="1" indent="-342900">
              <a:buFont typeface="Arial" panose="020B0604020202020204" pitchFamily="34" charset="0"/>
              <a:buChar char="•"/>
              <a:tabLst>
                <a:tab pos="2859088" algn="l"/>
                <a:tab pos="5037138" algn="l"/>
              </a:tabLst>
            </a:pPr>
            <a:endParaRPr lang="en-US" sz="2000" dirty="0" smtClean="0">
              <a:latin typeface="Arial Black" panose="020B0A04020102020204" pitchFamily="34" charset="0"/>
              <a:cs typeface="Arial" panose="020B0604020202020204" pitchFamily="34" charset="0"/>
            </a:endParaRPr>
          </a:p>
          <a:p>
            <a:pPr marL="465138" lvl="1">
              <a:tabLst>
                <a:tab pos="2859088" algn="l"/>
                <a:tab pos="5037138" algn="l"/>
              </a:tabLst>
            </a:pPr>
            <a:endParaRPr lang="en-US" sz="2000" dirty="0" smtClean="0">
              <a:latin typeface="Arial Black" panose="020B0A04020102020204" pitchFamily="34" charset="0"/>
              <a:cs typeface="Arial" panose="020B0604020202020204" pitchFamily="34" charset="0"/>
            </a:endParaRPr>
          </a:p>
          <a:p>
            <a:pPr marL="465138">
              <a:buFont typeface="Arial" panose="020B0604020202020204" pitchFamily="34" charset="0"/>
              <a:buChar char="•"/>
              <a:tabLst>
                <a:tab pos="2743200" algn="l"/>
                <a:tab pos="5037138" algn="l"/>
              </a:tabLst>
            </a:pPr>
            <a:r>
              <a:rPr lang="en-US" sz="2000" dirty="0" smtClean="0">
                <a:latin typeface="Arial Black" panose="020B0A04020102020204" pitchFamily="34" charset="0"/>
                <a:cs typeface="Arial" panose="020B0604020202020204" pitchFamily="34" charset="0"/>
              </a:rPr>
              <a:t> </a:t>
            </a:r>
            <a:endParaRPr lang="en-US" sz="2000" dirty="0">
              <a:latin typeface="Arial Black" panose="020B0A04020102020204" pitchFamily="34" charset="0"/>
              <a:cs typeface="Arial" panose="020B0604020202020204" pitchFamily="34" charset="0"/>
            </a:endParaRPr>
          </a:p>
          <a:p>
            <a:pPr marL="465138" lvl="1">
              <a:buFont typeface="Arial" panose="020B0604020202020204" pitchFamily="34" charset="0"/>
              <a:buChar char="•"/>
              <a:tabLst>
                <a:tab pos="2743200" algn="l"/>
                <a:tab pos="5037138" algn="l"/>
              </a:tabLst>
            </a:pPr>
            <a:endParaRPr lang="en-US" sz="3200" dirty="0" smtClean="0">
              <a:latin typeface="Arial Black" panose="020B0A04020102020204" pitchFamily="34" charset="0"/>
              <a:cs typeface="Arial" panose="020B0604020202020204" pitchFamily="34" charset="0"/>
            </a:endParaRPr>
          </a:p>
          <a:p>
            <a:pPr marL="465138">
              <a:tabLst>
                <a:tab pos="2743200" algn="l"/>
                <a:tab pos="5037138" algn="l"/>
              </a:tabLst>
            </a:pPr>
            <a:endParaRPr lang="en-US" sz="3200" dirty="0" smtClean="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339928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3046988"/>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Read</a:t>
            </a:r>
          </a:p>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Plan</a:t>
            </a:r>
          </a:p>
          <a:p>
            <a:pPr marL="342900" indent="-342900">
              <a:buFont typeface="Arial" panose="020B0604020202020204" pitchFamily="34" charset="0"/>
              <a:buChar char="•"/>
            </a:pPr>
            <a:endParaRPr lang="en-US" sz="32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THINK</a:t>
            </a:r>
          </a:p>
          <a:p>
            <a:pPr marL="342900" indent="-342900">
              <a:buFont typeface="Arial" panose="020B0604020202020204" pitchFamily="34" charset="0"/>
              <a:buChar char="•"/>
            </a:pPr>
            <a:endParaRPr lang="en-US" sz="32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u="sng" dirty="0" smtClean="0">
                <a:solidFill>
                  <a:prstClr val="black"/>
                </a:solidFill>
                <a:latin typeface="Arial Black" panose="020B0A04020102020204" pitchFamily="34" charset="0"/>
                <a:cs typeface="Arial" panose="020B0604020202020204" pitchFamily="34" charset="0"/>
              </a:rPr>
              <a:t>Then</a:t>
            </a:r>
            <a:r>
              <a:rPr lang="en-US" sz="3200" dirty="0" smtClean="0">
                <a:solidFill>
                  <a:prstClr val="black"/>
                </a:solidFill>
                <a:latin typeface="Arial Black" panose="020B0A04020102020204" pitchFamily="34" charset="0"/>
                <a:cs typeface="Arial" panose="020B0604020202020204" pitchFamily="34" charset="0"/>
              </a:rPr>
              <a:t> write</a:t>
            </a:r>
          </a:p>
        </p:txBody>
      </p:sp>
    </p:spTree>
    <p:extLst>
      <p:ext uri="{BB962C8B-B14F-4D97-AF65-F5344CB8AC3E}">
        <p14:creationId xmlns:p14="http://schemas.microsoft.com/office/powerpoint/2010/main" val="124305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685800"/>
            <a:ext cx="7239000" cy="4495800"/>
          </a:xfrm>
        </p:spPr>
        <p:txBody>
          <a:bodyPr>
            <a:noAutofit/>
          </a:bodyPr>
          <a:lstStyle/>
          <a:p>
            <a:pPr marL="0" indent="0">
              <a:buNone/>
            </a:pPr>
            <a:r>
              <a:rPr lang="en-US" sz="3200" dirty="0" smtClean="0">
                <a:latin typeface="Arial Black" panose="020B0A04020102020204" pitchFamily="34" charset="0"/>
              </a:rPr>
              <a:t>Campus Resources</a:t>
            </a:r>
          </a:p>
          <a:p>
            <a:pPr marL="3175" indent="-3175"/>
            <a:endParaRPr lang="en-US" sz="800" dirty="0" smtClean="0">
              <a:latin typeface="Arial Black" panose="020B0A04020102020204" pitchFamily="34" charset="0"/>
            </a:endParaRPr>
          </a:p>
          <a:p>
            <a:pPr marL="3175" indent="-3175">
              <a:buNone/>
              <a:tabLst>
                <a:tab pos="1371600" algn="l"/>
              </a:tabLst>
            </a:pPr>
            <a:r>
              <a:rPr lang="en-US" sz="2000" b="1" dirty="0" smtClean="0">
                <a:latin typeface="Arial Black" panose="020B0A04020102020204" pitchFamily="34" charset="0"/>
              </a:rPr>
              <a:t>Academic </a:t>
            </a:r>
            <a:r>
              <a:rPr lang="en-US" sz="2000" b="1" dirty="0">
                <a:latin typeface="Arial Black" panose="020B0A04020102020204" pitchFamily="34" charset="0"/>
                <a:cs typeface="Arial" panose="020B0604020202020204" pitchFamily="34" charset="0"/>
              </a:rPr>
              <a:t>Coaching </a:t>
            </a:r>
            <a:r>
              <a:rPr lang="en-US" sz="2000" dirty="0">
                <a:latin typeface="Arial" panose="020B0604020202020204" pitchFamily="34" charset="0"/>
                <a:cs typeface="Arial" panose="020B0604020202020204" pitchFamily="34" charset="0"/>
              </a:rPr>
              <a:t>is </a:t>
            </a:r>
            <a:r>
              <a:rPr lang="en-US" sz="2000" dirty="0" smtClean="0">
                <a:latin typeface="Arial" panose="020B0604020202020204" pitchFamily="34" charset="0"/>
                <a:cs typeface="Arial" panose="020B0604020202020204" pitchFamily="34" charset="0"/>
              </a:rPr>
              <a:t>for </a:t>
            </a:r>
            <a:r>
              <a:rPr lang="en-US" sz="2000" dirty="0">
                <a:latin typeface="Arial" panose="020B0604020202020204" pitchFamily="34" charset="0"/>
                <a:cs typeface="Arial" panose="020B0604020202020204" pitchFamily="34" charset="0"/>
              </a:rPr>
              <a:t>students who wish to learn more about </a:t>
            </a:r>
            <a:r>
              <a:rPr lang="en-US" sz="2000" dirty="0" smtClean="0">
                <a:latin typeface="Arial" panose="020B0604020202020204" pitchFamily="34" charset="0"/>
                <a:cs typeface="Arial" panose="020B0604020202020204" pitchFamily="34" charset="0"/>
              </a:rPr>
              <a:t>time </a:t>
            </a:r>
            <a:r>
              <a:rPr lang="en-US" sz="2000" dirty="0">
                <a:latin typeface="Arial" panose="020B0604020202020204" pitchFamily="34" charset="0"/>
                <a:cs typeface="Arial" panose="020B0604020202020204" pitchFamily="34" charset="0"/>
              </a:rPr>
              <a:t>management, learning styles or strategies, study skills or strategies, accountability, test taking strategies, note taking strategies, and </a:t>
            </a:r>
            <a:r>
              <a:rPr lang="en-US" sz="2000" dirty="0" smtClean="0">
                <a:latin typeface="Arial" panose="020B0604020202020204" pitchFamily="34" charset="0"/>
                <a:cs typeface="Arial" panose="020B0604020202020204" pitchFamily="34" charset="0"/>
              </a:rPr>
              <a:t>more</a:t>
            </a:r>
            <a:r>
              <a:rPr lang="en-US" sz="2000" dirty="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3175" indent="-3175">
              <a:buNone/>
              <a:tabLst>
                <a:tab pos="1371600" algn="l"/>
              </a:tabLst>
            </a:pPr>
            <a:endParaRPr lang="en-US" sz="2000" dirty="0" smtClean="0">
              <a:latin typeface="Arial" panose="020B0604020202020204" pitchFamily="34" charset="0"/>
              <a:cs typeface="Arial" panose="020B0604020202020204" pitchFamily="34" charset="0"/>
            </a:endParaRPr>
          </a:p>
          <a:p>
            <a:pPr marL="3175" indent="-3175">
              <a:buNone/>
            </a:pPr>
            <a:r>
              <a:rPr lang="en-US" sz="2000" dirty="0" smtClean="0">
                <a:latin typeface="Arial Black" panose="020B0A04020102020204" pitchFamily="34" charset="0"/>
                <a:cs typeface="Arial" panose="020B0604020202020204" pitchFamily="34" charset="0"/>
              </a:rPr>
              <a:t>Academic Writing Support at the Writing </a:t>
            </a:r>
            <a:r>
              <a:rPr lang="en-US" sz="2000" dirty="0">
                <a:latin typeface="Arial Black" panose="020B0A04020102020204" pitchFamily="34" charset="0"/>
                <a:cs typeface="Arial" panose="020B0604020202020204" pitchFamily="34" charset="0"/>
              </a:rPr>
              <a:t>Desk </a:t>
            </a:r>
            <a:r>
              <a:rPr lang="en-US" sz="2000" dirty="0">
                <a:latin typeface="Arial" panose="020B0604020202020204" pitchFamily="34" charset="0"/>
                <a:cs typeface="Arial" panose="020B0604020202020204" pitchFamily="34" charset="0"/>
              </a:rPr>
              <a:t>helps St. Olaf students write clearly, critically, and convincingly to effectively engage in academic conversations</a:t>
            </a:r>
            <a:r>
              <a:rPr lang="en-US" sz="2000" dirty="0" smtClean="0">
                <a:latin typeface="Arial" panose="020B0604020202020204" pitchFamily="34" charset="0"/>
                <a:cs typeface="Arial" panose="020B0604020202020204" pitchFamily="34" charset="0"/>
              </a:rPr>
              <a:t>.</a:t>
            </a:r>
          </a:p>
          <a:p>
            <a:pPr marL="3175" indent="-3175">
              <a:buNone/>
            </a:pPr>
            <a:endParaRPr lang="en-US" sz="2000" dirty="0" smtClean="0">
              <a:latin typeface="Arial Black" panose="020B0A04020102020204" pitchFamily="34" charset="0"/>
              <a:cs typeface="Arial" panose="020B0604020202020204" pitchFamily="34" charset="0"/>
            </a:endParaRPr>
          </a:p>
          <a:p>
            <a:pPr marL="3175" indent="-3175">
              <a:buNone/>
            </a:pPr>
            <a:r>
              <a:rPr lang="en-US" sz="2000" dirty="0" smtClean="0">
                <a:latin typeface="Arial Black" panose="020B0A04020102020204" pitchFamily="34" charset="0"/>
                <a:cs typeface="Arial" panose="020B0604020202020204" pitchFamily="34" charset="0"/>
              </a:rPr>
              <a:t>Both services are free and available </a:t>
            </a:r>
            <a:r>
              <a:rPr lang="en-US" sz="2000" dirty="0" smtClean="0">
                <a:latin typeface="Arial" panose="020B0604020202020204" pitchFamily="34" charset="0"/>
                <a:cs typeface="Arial" panose="020B0604020202020204" pitchFamily="34" charset="0"/>
              </a:rPr>
              <a:t>to all St. Olaf students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2270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2062103"/>
          </a:xfrm>
          <a:prstGeom prst="rect">
            <a:avLst/>
          </a:prstGeom>
          <a:noFill/>
        </p:spPr>
        <p:txBody>
          <a:bodyPr wrap="square" rtlCol="0">
            <a:spAutoFit/>
          </a:bodyPr>
          <a:lstStyle/>
          <a:p>
            <a:pPr marL="342900" indent="-342900">
              <a:buFont typeface="Arial" panose="020B0604020202020204" pitchFamily="34" charset="0"/>
              <a:buChar char="•"/>
            </a:pPr>
            <a:endParaRPr lang="en-US" sz="32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32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endParaRPr lang="en-US" sz="32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THINK</a:t>
            </a:r>
          </a:p>
        </p:txBody>
      </p:sp>
    </p:spTree>
    <p:extLst>
      <p:ext uri="{BB962C8B-B14F-4D97-AF65-F5344CB8AC3E}">
        <p14:creationId xmlns:p14="http://schemas.microsoft.com/office/powerpoint/2010/main" val="4064239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Consult with “allies”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Read, do research, take notes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THINK, develop ideas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Evaluate your ideas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Outline</a:t>
            </a:r>
            <a:endParaRPr lang="en-US" sz="3200" dirty="0">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a:latin typeface="Arial Black" panose="020B0A04020102020204" pitchFamily="34" charset="0"/>
                <a:cs typeface="Arial" panose="020B0604020202020204" pitchFamily="34" charset="0"/>
              </a:rPr>
              <a:t>W</a:t>
            </a:r>
            <a:r>
              <a:rPr lang="en-US" sz="3200" dirty="0" smtClean="0">
                <a:latin typeface="Arial Black" panose="020B0A04020102020204" pitchFamily="34" charset="0"/>
                <a:cs typeface="Arial" panose="020B0604020202020204" pitchFamily="34" charset="0"/>
              </a:rPr>
              <a:t>rite, edit, revise, proof</a:t>
            </a:r>
          </a:p>
        </p:txBody>
      </p:sp>
    </p:spTree>
    <p:extLst>
      <p:ext uri="{BB962C8B-B14F-4D97-AF65-F5344CB8AC3E}">
        <p14:creationId xmlns:p14="http://schemas.microsoft.com/office/powerpoint/2010/main" val="3532503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Consult with “allies”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do research, take notes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THINK, develop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Evaluate your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Outline</a:t>
            </a:r>
            <a:endParaRPr lang="en-US" sz="3200" dirty="0">
              <a:solidFill>
                <a:schemeClr val="bg1">
                  <a:lumMod val="50000"/>
                </a:schemeClr>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a:solidFill>
                  <a:schemeClr val="bg1">
                    <a:lumMod val="50000"/>
                  </a:schemeClr>
                </a:solidFill>
                <a:latin typeface="Arial Black" panose="020B0A04020102020204" pitchFamily="34" charset="0"/>
                <a:cs typeface="Arial" panose="020B0604020202020204" pitchFamily="34" charset="0"/>
              </a:rPr>
              <a:t>W</a:t>
            </a:r>
            <a:r>
              <a:rPr lang="en-US" sz="3200" dirty="0" smtClean="0">
                <a:solidFill>
                  <a:schemeClr val="bg1">
                    <a:lumMod val="50000"/>
                  </a:schemeClr>
                </a:solidFill>
                <a:latin typeface="Arial Black" panose="020B0A04020102020204" pitchFamily="34" charset="0"/>
                <a:cs typeface="Arial" panose="020B0604020202020204" pitchFamily="34" charset="0"/>
              </a:rPr>
              <a:t>rite, edit, revise, proof</a:t>
            </a:r>
          </a:p>
        </p:txBody>
      </p:sp>
    </p:spTree>
    <p:extLst>
      <p:ext uri="{BB962C8B-B14F-4D97-AF65-F5344CB8AC3E}">
        <p14:creationId xmlns:p14="http://schemas.microsoft.com/office/powerpoint/2010/main" val="4064239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3539430"/>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Read the </a:t>
            </a:r>
            <a:r>
              <a:rPr lang="en-US" sz="3200" dirty="0" smtClean="0">
                <a:latin typeface="Arial Black" panose="020B0A04020102020204" pitchFamily="34" charset="0"/>
                <a:cs typeface="Arial" panose="020B0604020202020204" pitchFamily="34" charset="0"/>
              </a:rPr>
              <a:t>instructions</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What is the assignment?</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What is the scope of the assignment?</a:t>
            </a: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Why do this assignment?</a:t>
            </a:r>
          </a:p>
          <a:p>
            <a:pPr marL="800100" lvl="1" indent="-342900">
              <a:buFont typeface="Arial" panose="020B0604020202020204" pitchFamily="34" charset="0"/>
              <a:buChar char="•"/>
            </a:pPr>
            <a:endParaRPr lang="en-US" sz="3200" dirty="0">
              <a:latin typeface="Arial Black" panose="020B0A04020102020204" pitchFamily="34" charset="0"/>
              <a:cs typeface="Arial" panose="020B0604020202020204" pitchFamily="34" charset="0"/>
            </a:endParaRPr>
          </a:p>
          <a:p>
            <a:pPr marL="800100" lvl="1"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What is my job here?</a:t>
            </a:r>
          </a:p>
        </p:txBody>
      </p:sp>
    </p:spTree>
    <p:extLst>
      <p:ext uri="{BB962C8B-B14F-4D97-AF65-F5344CB8AC3E}">
        <p14:creationId xmlns:p14="http://schemas.microsoft.com/office/powerpoint/2010/main" val="223321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Make a plan</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Consult with “allies”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do research, take notes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THINK, develop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Evaluate your ideas</a:t>
            </a:r>
          </a:p>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Outline</a:t>
            </a:r>
            <a:endParaRPr lang="en-US" sz="3200" dirty="0">
              <a:solidFill>
                <a:schemeClr val="bg1">
                  <a:lumMod val="50000"/>
                </a:schemeClr>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a:solidFill>
                  <a:schemeClr val="bg1">
                    <a:lumMod val="50000"/>
                  </a:schemeClr>
                </a:solidFill>
                <a:latin typeface="Arial Black" panose="020B0A04020102020204" pitchFamily="34" charset="0"/>
                <a:cs typeface="Arial" panose="020B0604020202020204" pitchFamily="34" charset="0"/>
              </a:rPr>
              <a:t>W</a:t>
            </a:r>
            <a:r>
              <a:rPr lang="en-US" sz="3200" dirty="0" smtClean="0">
                <a:solidFill>
                  <a:schemeClr val="bg1">
                    <a:lumMod val="50000"/>
                  </a:schemeClr>
                </a:solidFill>
                <a:latin typeface="Arial Black" panose="020B0A04020102020204" pitchFamily="34" charset="0"/>
                <a:cs typeface="Arial" panose="020B0604020202020204" pitchFamily="34" charset="0"/>
              </a:rPr>
              <a:t>rite, edit, revise, proof</a:t>
            </a:r>
          </a:p>
        </p:txBody>
      </p:sp>
    </p:spTree>
    <p:extLst>
      <p:ext uri="{BB962C8B-B14F-4D97-AF65-F5344CB8AC3E}">
        <p14:creationId xmlns:p14="http://schemas.microsoft.com/office/powerpoint/2010/main" val="401528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How to start working on a paper</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lumMod val="50000"/>
                  </a:schemeClr>
                </a:solidFill>
                <a:latin typeface="Arial Black" panose="020B0A04020102020204" pitchFamily="34" charset="0"/>
                <a:cs typeface="Arial" panose="020B0604020202020204" pitchFamily="34" charset="0"/>
              </a:rPr>
              <a:t>Read the instructions</a:t>
            </a:r>
          </a:p>
          <a:p>
            <a:pPr marL="342900" indent="-342900">
              <a:buFont typeface="Arial" panose="020B0604020202020204" pitchFamily="34" charset="0"/>
              <a:buChar char="•"/>
            </a:pPr>
            <a:r>
              <a:rPr lang="en-US" sz="3200" dirty="0" smtClean="0">
                <a:latin typeface="Arial Black" panose="020B0A04020102020204" pitchFamily="34" charset="0"/>
                <a:cs typeface="Arial" panose="020B0604020202020204" pitchFamily="34" charset="0"/>
              </a:rPr>
              <a:t>Make a plan</a:t>
            </a:r>
          </a:p>
          <a:p>
            <a:pPr lvl="1"/>
            <a:r>
              <a:rPr lang="en-US" sz="3200" dirty="0" smtClean="0">
                <a:latin typeface="Arial Black" panose="020B0A04020102020204" pitchFamily="34" charset="0"/>
                <a:cs typeface="Arial" panose="020B0604020202020204" pitchFamily="34" charset="0"/>
              </a:rPr>
              <a:t>Ex: “Analyze a text”</a:t>
            </a:r>
          </a:p>
          <a:p>
            <a:pPr marL="1371600" lvl="2" indent="-457200">
              <a:buFont typeface="Wingdings" panose="05000000000000000000" pitchFamily="2" charset="2"/>
              <a:buChar char="Ø"/>
            </a:pPr>
            <a:r>
              <a:rPr lang="en-US" sz="3200" dirty="0" smtClean="0">
                <a:latin typeface="Arial Black" panose="020B0A04020102020204" pitchFamily="34" charset="0"/>
                <a:cs typeface="Arial" panose="020B0604020202020204" pitchFamily="34" charset="0"/>
              </a:rPr>
              <a:t>Read the text</a:t>
            </a:r>
          </a:p>
          <a:p>
            <a:pPr marL="1371600" lvl="2" indent="-457200">
              <a:buFont typeface="Wingdings" panose="05000000000000000000" pitchFamily="2" charset="2"/>
              <a:buChar char="Ø"/>
            </a:pPr>
            <a:r>
              <a:rPr lang="en-US" sz="3200" dirty="0" smtClean="0">
                <a:latin typeface="Arial Black" panose="020B0A04020102020204" pitchFamily="34" charset="0"/>
                <a:cs typeface="Arial" panose="020B0604020202020204" pitchFamily="34" charset="0"/>
              </a:rPr>
              <a:t>Know how to analyze</a:t>
            </a:r>
          </a:p>
          <a:p>
            <a:pPr marL="457200" lvl="2"/>
            <a:r>
              <a:rPr lang="en-US" sz="3200" dirty="0" smtClean="0">
                <a:latin typeface="Arial Black" panose="020B0A04020102020204" pitchFamily="34" charset="0"/>
                <a:cs typeface="Arial" panose="020B0604020202020204" pitchFamily="34" charset="0"/>
              </a:rPr>
              <a:t>Ex: “Literature Review”</a:t>
            </a:r>
          </a:p>
          <a:p>
            <a:pPr marL="1314450" lvl="2" indent="-457200">
              <a:buFont typeface="Wingdings" panose="05000000000000000000" pitchFamily="2" charset="2"/>
              <a:buChar char="Ø"/>
            </a:pPr>
            <a:r>
              <a:rPr lang="en-US" sz="3200" dirty="0" smtClean="0">
                <a:latin typeface="Arial Black" panose="020B0A04020102020204" pitchFamily="34" charset="0"/>
                <a:cs typeface="Arial" panose="020B0604020202020204" pitchFamily="34" charset="0"/>
              </a:rPr>
              <a:t>Research, read, evaluate</a:t>
            </a:r>
          </a:p>
          <a:p>
            <a:pPr marL="1314450" lvl="2" indent="-457200">
              <a:buFont typeface="Wingdings" panose="05000000000000000000" pitchFamily="2" charset="2"/>
              <a:buChar char="Ø"/>
            </a:pPr>
            <a:r>
              <a:rPr lang="en-US" sz="3200" dirty="0" smtClean="0">
                <a:latin typeface="Arial Black" panose="020B0A04020102020204" pitchFamily="34" charset="0"/>
                <a:cs typeface="Arial" panose="020B0604020202020204" pitchFamily="34" charset="0"/>
              </a:rPr>
              <a:t>Cite sources</a:t>
            </a:r>
          </a:p>
        </p:txBody>
      </p:sp>
    </p:spTree>
    <p:extLst>
      <p:ext uri="{BB962C8B-B14F-4D97-AF65-F5344CB8AC3E}">
        <p14:creationId xmlns:p14="http://schemas.microsoft.com/office/powerpoint/2010/main" val="142790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1524</TotalTime>
  <Words>4857</Words>
  <Application>Microsoft Office PowerPoint</Application>
  <PresentationFormat>On-screen Show (4:3)</PresentationFormat>
  <Paragraphs>475</Paragraphs>
  <Slides>30</Slides>
  <Notes>30</Notes>
  <HiddenSlides>0</HiddenSlides>
  <MMClips>0</MMClips>
  <ScaleCrop>false</ScaleCrop>
  <HeadingPairs>
    <vt:vector size="4" baseType="variant">
      <vt:variant>
        <vt:lpstr>Theme</vt:lpstr>
      </vt:variant>
      <vt:variant>
        <vt:i4>3</vt:i4>
      </vt:variant>
      <vt:variant>
        <vt:lpstr>Slide Titles</vt:lpstr>
      </vt:variant>
      <vt:variant>
        <vt:i4>30</vt:i4>
      </vt:variant>
    </vt:vector>
  </HeadingPairs>
  <TitlesOfParts>
    <vt:vector size="33" baseType="lpstr">
      <vt:lpstr>Office Theme</vt:lpstr>
      <vt:lpstr>3_Office Theme</vt:lpstr>
      <vt:lpstr>9_Office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vrtisvrtis</dc:creator>
  <cp:lastModifiedBy>stobuild</cp:lastModifiedBy>
  <cp:revision>127</cp:revision>
  <cp:lastPrinted>2016-02-11T17:05:19Z</cp:lastPrinted>
  <dcterms:created xsi:type="dcterms:W3CDTF">2016-01-07T04:04:20Z</dcterms:created>
  <dcterms:modified xsi:type="dcterms:W3CDTF">2016-04-05T18:04:34Z</dcterms:modified>
</cp:coreProperties>
</file>