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57" r:id="rId3"/>
    <p:sldId id="287" r:id="rId4"/>
    <p:sldId id="275" r:id="rId5"/>
    <p:sldId id="276" r:id="rId6"/>
    <p:sldId id="277" r:id="rId7"/>
    <p:sldId id="278" r:id="rId8"/>
    <p:sldId id="279" r:id="rId9"/>
    <p:sldId id="280" r:id="rId10"/>
    <p:sldId id="289" r:id="rId11"/>
    <p:sldId id="281" r:id="rId12"/>
    <p:sldId id="288" r:id="rId13"/>
    <p:sldId id="282" r:id="rId14"/>
    <p:sldId id="295" r:id="rId15"/>
    <p:sldId id="283" r:id="rId16"/>
    <p:sldId id="284" r:id="rId17"/>
    <p:sldId id="285" r:id="rId18"/>
    <p:sldId id="292" r:id="rId19"/>
    <p:sldId id="293" r:id="rId20"/>
    <p:sldId id="294" r:id="rId21"/>
    <p:sldId id="286" r:id="rId22"/>
    <p:sldId id="265" r:id="rId23"/>
    <p:sldId id="267" r:id="rId24"/>
    <p:sldId id="261" r:id="rId25"/>
    <p:sldId id="262" r:id="rId26"/>
    <p:sldId id="303" r:id="rId27"/>
    <p:sldId id="260" r:id="rId28"/>
    <p:sldId id="263" r:id="rId29"/>
    <p:sldId id="264" r:id="rId30"/>
    <p:sldId id="268" r:id="rId31"/>
    <p:sldId id="297" r:id="rId32"/>
    <p:sldId id="296" r:id="rId33"/>
    <p:sldId id="298" r:id="rId34"/>
    <p:sldId id="301" r:id="rId35"/>
    <p:sldId id="299" r:id="rId36"/>
    <p:sldId id="300" r:id="rId37"/>
    <p:sldId id="30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10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16C321-F911-E345-BB58-5631528A4E61}" type="datetimeFigureOut">
              <a:rPr lang="en-US" smtClean="0"/>
              <a:t>3/11/15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48BF1B-FB61-754B-A6B3-E7DA93272F5D}" type="slidenum">
              <a:rPr lang="en-US" smtClean="0"/>
              <a:t>‹#›</a:t>
            </a:fld>
            <a:endParaRPr lang="en-US"/>
          </a:p>
        </p:txBody>
      </p:sp>
    </p:spTree>
    <p:extLst>
      <p:ext uri="{BB962C8B-B14F-4D97-AF65-F5344CB8AC3E}">
        <p14:creationId xmlns:p14="http://schemas.microsoft.com/office/powerpoint/2010/main" val="3251742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7680A-6D5F-F043-9CAF-A69B94ED7E02}" type="datetimeFigureOut">
              <a:rPr lang="en-US" smtClean="0"/>
              <a:t>3/11/15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FF938-ED75-D749-AA46-904987A93E51}" type="slidenum">
              <a:rPr lang="en-US" smtClean="0"/>
              <a:t>‹#›</a:t>
            </a:fld>
            <a:endParaRPr lang="en-US"/>
          </a:p>
        </p:txBody>
      </p:sp>
    </p:spTree>
    <p:extLst>
      <p:ext uri="{BB962C8B-B14F-4D97-AF65-F5344CB8AC3E}">
        <p14:creationId xmlns:p14="http://schemas.microsoft.com/office/powerpoint/2010/main" val="6374654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1</a:t>
            </a:fld>
            <a:endParaRPr lang="en-US"/>
          </a:p>
        </p:txBody>
      </p:sp>
    </p:spTree>
    <p:extLst>
      <p:ext uri="{BB962C8B-B14F-4D97-AF65-F5344CB8AC3E}">
        <p14:creationId xmlns:p14="http://schemas.microsoft.com/office/powerpoint/2010/main" val="415740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“unpacking”</a:t>
            </a:r>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10</a:t>
            </a:fld>
            <a:endParaRPr lang="en-US"/>
          </a:p>
        </p:txBody>
      </p:sp>
    </p:spTree>
    <p:extLst>
      <p:ext uri="{BB962C8B-B14F-4D97-AF65-F5344CB8AC3E}">
        <p14:creationId xmlns:p14="http://schemas.microsoft.com/office/powerpoint/2010/main" val="372280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11</a:t>
            </a:fld>
            <a:endParaRPr lang="en-US"/>
          </a:p>
        </p:txBody>
      </p:sp>
    </p:spTree>
    <p:extLst>
      <p:ext uri="{BB962C8B-B14F-4D97-AF65-F5344CB8AC3E}">
        <p14:creationId xmlns:p14="http://schemas.microsoft.com/office/powerpoint/2010/main" val="109146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12</a:t>
            </a:fld>
            <a:endParaRPr lang="en-US"/>
          </a:p>
        </p:txBody>
      </p:sp>
    </p:spTree>
    <p:extLst>
      <p:ext uri="{BB962C8B-B14F-4D97-AF65-F5344CB8AC3E}">
        <p14:creationId xmlns:p14="http://schemas.microsoft.com/office/powerpoint/2010/main" val="3129474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a:t>
            </a:r>
            <a:r>
              <a:rPr lang="en-US" baseline="0" dirty="0" smtClean="0"/>
              <a:t> the elephant in the room</a:t>
            </a:r>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13</a:t>
            </a:fld>
            <a:endParaRPr lang="en-US"/>
          </a:p>
        </p:txBody>
      </p:sp>
    </p:spTree>
    <p:extLst>
      <p:ext uri="{BB962C8B-B14F-4D97-AF65-F5344CB8AC3E}">
        <p14:creationId xmlns:p14="http://schemas.microsoft.com/office/powerpoint/2010/main" val="3937067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14</a:t>
            </a:fld>
            <a:endParaRPr lang="en-US"/>
          </a:p>
        </p:txBody>
      </p:sp>
    </p:spTree>
    <p:extLst>
      <p:ext uri="{BB962C8B-B14F-4D97-AF65-F5344CB8AC3E}">
        <p14:creationId xmlns:p14="http://schemas.microsoft.com/office/powerpoint/2010/main" val="340750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15</a:t>
            </a:fld>
            <a:endParaRPr lang="en-US"/>
          </a:p>
        </p:txBody>
      </p:sp>
    </p:spTree>
    <p:extLst>
      <p:ext uri="{BB962C8B-B14F-4D97-AF65-F5344CB8AC3E}">
        <p14:creationId xmlns:p14="http://schemas.microsoft.com/office/powerpoint/2010/main" val="2067908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16</a:t>
            </a:fld>
            <a:endParaRPr lang="en-US"/>
          </a:p>
        </p:txBody>
      </p:sp>
    </p:spTree>
    <p:extLst>
      <p:ext uri="{BB962C8B-B14F-4D97-AF65-F5344CB8AC3E}">
        <p14:creationId xmlns:p14="http://schemas.microsoft.com/office/powerpoint/2010/main" val="3929706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17</a:t>
            </a:fld>
            <a:endParaRPr lang="en-US"/>
          </a:p>
        </p:txBody>
      </p:sp>
    </p:spTree>
    <p:extLst>
      <p:ext uri="{BB962C8B-B14F-4D97-AF65-F5344CB8AC3E}">
        <p14:creationId xmlns:p14="http://schemas.microsoft.com/office/powerpoint/2010/main" val="880410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18</a:t>
            </a:fld>
            <a:endParaRPr lang="en-US"/>
          </a:p>
        </p:txBody>
      </p:sp>
    </p:spTree>
    <p:extLst>
      <p:ext uri="{BB962C8B-B14F-4D97-AF65-F5344CB8AC3E}">
        <p14:creationId xmlns:p14="http://schemas.microsoft.com/office/powerpoint/2010/main" val="1688521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19</a:t>
            </a:fld>
            <a:endParaRPr lang="en-US"/>
          </a:p>
        </p:txBody>
      </p:sp>
    </p:spTree>
    <p:extLst>
      <p:ext uri="{BB962C8B-B14F-4D97-AF65-F5344CB8AC3E}">
        <p14:creationId xmlns:p14="http://schemas.microsoft.com/office/powerpoint/2010/main" val="336184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turn,</a:t>
            </a:r>
            <a:r>
              <a:rPr lang="en-US" baseline="0" dirty="0" smtClean="0"/>
              <a:t> these terms w</a:t>
            </a:r>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2</a:t>
            </a:fld>
            <a:endParaRPr lang="en-US"/>
          </a:p>
        </p:txBody>
      </p:sp>
    </p:spTree>
    <p:extLst>
      <p:ext uri="{BB962C8B-B14F-4D97-AF65-F5344CB8AC3E}">
        <p14:creationId xmlns:p14="http://schemas.microsoft.com/office/powerpoint/2010/main" val="3312777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20</a:t>
            </a:fld>
            <a:endParaRPr lang="en-US"/>
          </a:p>
        </p:txBody>
      </p:sp>
    </p:spTree>
    <p:extLst>
      <p:ext uri="{BB962C8B-B14F-4D97-AF65-F5344CB8AC3E}">
        <p14:creationId xmlns:p14="http://schemas.microsoft.com/office/powerpoint/2010/main" val="3505108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21</a:t>
            </a:fld>
            <a:endParaRPr lang="en-US"/>
          </a:p>
        </p:txBody>
      </p:sp>
    </p:spTree>
    <p:extLst>
      <p:ext uri="{BB962C8B-B14F-4D97-AF65-F5344CB8AC3E}">
        <p14:creationId xmlns:p14="http://schemas.microsoft.com/office/powerpoint/2010/main" val="3341790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22</a:t>
            </a:fld>
            <a:endParaRPr lang="en-US"/>
          </a:p>
        </p:txBody>
      </p:sp>
    </p:spTree>
    <p:extLst>
      <p:ext uri="{BB962C8B-B14F-4D97-AF65-F5344CB8AC3E}">
        <p14:creationId xmlns:p14="http://schemas.microsoft.com/office/powerpoint/2010/main" val="757529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23</a:t>
            </a:fld>
            <a:endParaRPr lang="en-US"/>
          </a:p>
        </p:txBody>
      </p:sp>
    </p:spTree>
    <p:extLst>
      <p:ext uri="{BB962C8B-B14F-4D97-AF65-F5344CB8AC3E}">
        <p14:creationId xmlns:p14="http://schemas.microsoft.com/office/powerpoint/2010/main" val="4138009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http://math4teaching.com/2012/01/19/what-is-cognitive-conflict-approach-to-teaching/</a:t>
            </a:r>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24</a:t>
            </a:fld>
            <a:endParaRPr lang="en-US"/>
          </a:p>
        </p:txBody>
      </p:sp>
    </p:spTree>
    <p:extLst>
      <p:ext uri="{BB962C8B-B14F-4D97-AF65-F5344CB8AC3E}">
        <p14:creationId xmlns:p14="http://schemas.microsoft.com/office/powerpoint/2010/main" val="3984864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25</a:t>
            </a:fld>
            <a:endParaRPr lang="en-US"/>
          </a:p>
        </p:txBody>
      </p:sp>
    </p:spTree>
    <p:extLst>
      <p:ext uri="{BB962C8B-B14F-4D97-AF65-F5344CB8AC3E}">
        <p14:creationId xmlns:p14="http://schemas.microsoft.com/office/powerpoint/2010/main" val="1793795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26</a:t>
            </a:fld>
            <a:endParaRPr lang="en-US"/>
          </a:p>
        </p:txBody>
      </p:sp>
    </p:spTree>
    <p:extLst>
      <p:ext uri="{BB962C8B-B14F-4D97-AF65-F5344CB8AC3E}">
        <p14:creationId xmlns:p14="http://schemas.microsoft.com/office/powerpoint/2010/main" val="1046480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27</a:t>
            </a:fld>
            <a:endParaRPr lang="en-US"/>
          </a:p>
        </p:txBody>
      </p:sp>
    </p:spTree>
    <p:extLst>
      <p:ext uri="{BB962C8B-B14F-4D97-AF65-F5344CB8AC3E}">
        <p14:creationId xmlns:p14="http://schemas.microsoft.com/office/powerpoint/2010/main" val="122912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28</a:t>
            </a:fld>
            <a:endParaRPr lang="en-US"/>
          </a:p>
        </p:txBody>
      </p:sp>
    </p:spTree>
    <p:extLst>
      <p:ext uri="{BB962C8B-B14F-4D97-AF65-F5344CB8AC3E}">
        <p14:creationId xmlns:p14="http://schemas.microsoft.com/office/powerpoint/2010/main" val="2945381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29</a:t>
            </a:fld>
            <a:endParaRPr lang="en-US"/>
          </a:p>
        </p:txBody>
      </p:sp>
    </p:spTree>
    <p:extLst>
      <p:ext uri="{BB962C8B-B14F-4D97-AF65-F5344CB8AC3E}">
        <p14:creationId xmlns:p14="http://schemas.microsoft.com/office/powerpoint/2010/main" val="82727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3</a:t>
            </a:fld>
            <a:endParaRPr lang="en-US"/>
          </a:p>
        </p:txBody>
      </p:sp>
    </p:spTree>
    <p:extLst>
      <p:ext uri="{BB962C8B-B14F-4D97-AF65-F5344CB8AC3E}">
        <p14:creationId xmlns:p14="http://schemas.microsoft.com/office/powerpoint/2010/main" val="4063045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30</a:t>
            </a:fld>
            <a:endParaRPr lang="en-US"/>
          </a:p>
        </p:txBody>
      </p:sp>
    </p:spTree>
    <p:extLst>
      <p:ext uri="{BB962C8B-B14F-4D97-AF65-F5344CB8AC3E}">
        <p14:creationId xmlns:p14="http://schemas.microsoft.com/office/powerpoint/2010/main" val="1538290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31</a:t>
            </a:fld>
            <a:endParaRPr lang="en-US"/>
          </a:p>
        </p:txBody>
      </p:sp>
    </p:spTree>
    <p:extLst>
      <p:ext uri="{BB962C8B-B14F-4D97-AF65-F5344CB8AC3E}">
        <p14:creationId xmlns:p14="http://schemas.microsoft.com/office/powerpoint/2010/main" val="3248238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32</a:t>
            </a:fld>
            <a:endParaRPr lang="en-US"/>
          </a:p>
        </p:txBody>
      </p:sp>
    </p:spTree>
    <p:extLst>
      <p:ext uri="{BB962C8B-B14F-4D97-AF65-F5344CB8AC3E}">
        <p14:creationId xmlns:p14="http://schemas.microsoft.com/office/powerpoint/2010/main" val="115811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33</a:t>
            </a:fld>
            <a:endParaRPr lang="en-US"/>
          </a:p>
        </p:txBody>
      </p:sp>
    </p:spTree>
    <p:extLst>
      <p:ext uri="{BB962C8B-B14F-4D97-AF65-F5344CB8AC3E}">
        <p14:creationId xmlns:p14="http://schemas.microsoft.com/office/powerpoint/2010/main" val="1218345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34</a:t>
            </a:fld>
            <a:endParaRPr lang="en-US"/>
          </a:p>
        </p:txBody>
      </p:sp>
    </p:spTree>
    <p:extLst>
      <p:ext uri="{BB962C8B-B14F-4D97-AF65-F5344CB8AC3E}">
        <p14:creationId xmlns:p14="http://schemas.microsoft.com/office/powerpoint/2010/main" val="3670807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35</a:t>
            </a:fld>
            <a:endParaRPr lang="en-US"/>
          </a:p>
        </p:txBody>
      </p:sp>
    </p:spTree>
    <p:extLst>
      <p:ext uri="{BB962C8B-B14F-4D97-AF65-F5344CB8AC3E}">
        <p14:creationId xmlns:p14="http://schemas.microsoft.com/office/powerpoint/2010/main" val="3622332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36</a:t>
            </a:fld>
            <a:endParaRPr lang="en-US"/>
          </a:p>
        </p:txBody>
      </p:sp>
    </p:spTree>
    <p:extLst>
      <p:ext uri="{BB962C8B-B14F-4D97-AF65-F5344CB8AC3E}">
        <p14:creationId xmlns:p14="http://schemas.microsoft.com/office/powerpoint/2010/main" val="1855292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Bibliography</a:t>
            </a:r>
            <a:r>
              <a:rPr lang="en-US" baseline="0" dirty="0" smtClean="0"/>
              <a:t> and additional resources available </a:t>
            </a:r>
            <a:r>
              <a:rPr lang="en-US" baseline="0" smtClean="0"/>
              <a:t>upon request.</a:t>
            </a:r>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37</a:t>
            </a:fld>
            <a:endParaRPr lang="en-US"/>
          </a:p>
        </p:txBody>
      </p:sp>
    </p:spTree>
    <p:extLst>
      <p:ext uri="{BB962C8B-B14F-4D97-AF65-F5344CB8AC3E}">
        <p14:creationId xmlns:p14="http://schemas.microsoft.com/office/powerpoint/2010/main" val="3949077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4</a:t>
            </a:fld>
            <a:endParaRPr lang="en-US"/>
          </a:p>
        </p:txBody>
      </p:sp>
    </p:spTree>
    <p:extLst>
      <p:ext uri="{BB962C8B-B14F-4D97-AF65-F5344CB8AC3E}">
        <p14:creationId xmlns:p14="http://schemas.microsoft.com/office/powerpoint/2010/main" val="169715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5</a:t>
            </a:fld>
            <a:endParaRPr lang="en-US"/>
          </a:p>
        </p:txBody>
      </p:sp>
    </p:spTree>
    <p:extLst>
      <p:ext uri="{BB962C8B-B14F-4D97-AF65-F5344CB8AC3E}">
        <p14:creationId xmlns:p14="http://schemas.microsoft.com/office/powerpoint/2010/main" val="206696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6</a:t>
            </a:fld>
            <a:endParaRPr lang="en-US"/>
          </a:p>
        </p:txBody>
      </p:sp>
    </p:spTree>
    <p:extLst>
      <p:ext uri="{BB962C8B-B14F-4D97-AF65-F5344CB8AC3E}">
        <p14:creationId xmlns:p14="http://schemas.microsoft.com/office/powerpoint/2010/main" val="237443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7</a:t>
            </a:fld>
            <a:endParaRPr lang="en-US"/>
          </a:p>
        </p:txBody>
      </p:sp>
    </p:spTree>
    <p:extLst>
      <p:ext uri="{BB962C8B-B14F-4D97-AF65-F5344CB8AC3E}">
        <p14:creationId xmlns:p14="http://schemas.microsoft.com/office/powerpoint/2010/main" val="46597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available at </a:t>
            </a:r>
            <a:r>
              <a:rPr lang="en-US" dirty="0" smtClean="0"/>
              <a:t>http://</a:t>
            </a:r>
            <a:r>
              <a:rPr lang="en-US" dirty="0" err="1" smtClean="0"/>
              <a:t>www.thedailyshow.com</a:t>
            </a:r>
            <a:r>
              <a:rPr lang="en-US" dirty="0" smtClean="0"/>
              <a:t>/watch/tue-august-6-2013/the-r-word</a:t>
            </a:r>
            <a:endParaRPr lang="en-US" dirty="0"/>
          </a:p>
        </p:txBody>
      </p:sp>
      <p:sp>
        <p:nvSpPr>
          <p:cNvPr id="4" name="Slide Number Placeholder 3"/>
          <p:cNvSpPr>
            <a:spLocks noGrp="1"/>
          </p:cNvSpPr>
          <p:nvPr>
            <p:ph type="sldNum" sz="quarter" idx="10"/>
          </p:nvPr>
        </p:nvSpPr>
        <p:spPr/>
        <p:txBody>
          <a:bodyPr/>
          <a:lstStyle/>
          <a:p>
            <a:fld id="{B6BFF938-ED75-D749-AA46-904987A93E51}" type="slidenum">
              <a:rPr lang="en-US" smtClean="0"/>
              <a:t>8</a:t>
            </a:fld>
            <a:endParaRPr lang="en-US"/>
          </a:p>
        </p:txBody>
      </p:sp>
    </p:spTree>
    <p:extLst>
      <p:ext uri="{BB962C8B-B14F-4D97-AF65-F5344CB8AC3E}">
        <p14:creationId xmlns:p14="http://schemas.microsoft.com/office/powerpoint/2010/main" val="120555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FF938-ED75-D749-AA46-904987A93E51}" type="slidenum">
              <a:rPr lang="en-US" smtClean="0"/>
              <a:t>9</a:t>
            </a:fld>
            <a:endParaRPr lang="en-US"/>
          </a:p>
        </p:txBody>
      </p:sp>
    </p:spTree>
    <p:extLst>
      <p:ext uri="{BB962C8B-B14F-4D97-AF65-F5344CB8AC3E}">
        <p14:creationId xmlns:p14="http://schemas.microsoft.com/office/powerpoint/2010/main" val="4204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C38705-D9E5-F249-9390-F26314679610}"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42805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38705-D9E5-F249-9390-F26314679610}"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98879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38705-D9E5-F249-9390-F26314679610}"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316629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38705-D9E5-F249-9390-F26314679610}"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223667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C38705-D9E5-F249-9390-F26314679610}"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171686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C38705-D9E5-F249-9390-F26314679610}"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328267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38705-D9E5-F249-9390-F26314679610}" type="datetimeFigureOut">
              <a:rPr lang="en-US" smtClean="0"/>
              <a:t>3/11/15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171204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C38705-D9E5-F249-9390-F26314679610}" type="datetimeFigureOut">
              <a:rPr lang="en-US" smtClean="0"/>
              <a:t>3/11/15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42884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38705-D9E5-F249-9390-F26314679610}" type="datetimeFigureOut">
              <a:rPr lang="en-US" smtClean="0"/>
              <a:t>3/11/15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231429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38705-D9E5-F249-9390-F26314679610}"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346405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38705-D9E5-F249-9390-F26314679610}"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64383-FD75-7044-88AF-AF5A12C9E313}" type="slidenum">
              <a:rPr lang="en-US" smtClean="0"/>
              <a:t>‹#›</a:t>
            </a:fld>
            <a:endParaRPr lang="en-US"/>
          </a:p>
        </p:txBody>
      </p:sp>
    </p:spTree>
    <p:extLst>
      <p:ext uri="{BB962C8B-B14F-4D97-AF65-F5344CB8AC3E}">
        <p14:creationId xmlns:p14="http://schemas.microsoft.com/office/powerpoint/2010/main" val="19761563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38705-D9E5-F249-9390-F26314679610}" type="datetimeFigureOut">
              <a:rPr lang="en-US" smtClean="0"/>
              <a:t>3/11/15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64383-FD75-7044-88AF-AF5A12C9E313}" type="slidenum">
              <a:rPr lang="en-US" smtClean="0"/>
              <a:t>‹#›</a:t>
            </a:fld>
            <a:endParaRPr lang="en-US"/>
          </a:p>
        </p:txBody>
      </p:sp>
    </p:spTree>
    <p:extLst>
      <p:ext uri="{BB962C8B-B14F-4D97-AF65-F5344CB8AC3E}">
        <p14:creationId xmlns:p14="http://schemas.microsoft.com/office/powerpoint/2010/main" val="23238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thestranger.com/seattle/deeply-embarrassed-white-people-talk-awkwardly-about-race/Content?oid=9747101%23http://www.thestranger.com/seattle/deeply-embarrassed-white-people-talk-awkwardly-about-race/Content?oid=9747101"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thedailyshow.com/watch/tue-august-6-2013/the-r-word%23http://www.thedailyshow.com/watch/tue-august-6-2013/the-r-word" TargetMode="External"/><Relationship Id="rId4" Type="http://schemas.openxmlformats.org/officeDocument/2006/relationships/image" Target="../media/image4.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2117"/>
            <a:ext cx="9144000" cy="2440603"/>
          </a:xfrm>
        </p:spPr>
        <p:txBody>
          <a:bodyPr>
            <a:normAutofit/>
          </a:bodyPr>
          <a:lstStyle/>
          <a:p>
            <a:r>
              <a:rPr lang="en-US" b="1" dirty="0" smtClean="0">
                <a:solidFill>
                  <a:srgbClr val="FF0000"/>
                </a:solidFill>
              </a:rPr>
              <a:t>Is it necessary to be uncomfortable?: Embracing </a:t>
            </a:r>
            <a:r>
              <a:rPr lang="en-US" b="1" i="1" dirty="0" smtClean="0">
                <a:solidFill>
                  <a:srgbClr val="FF0000"/>
                </a:solidFill>
              </a:rPr>
              <a:t>cognitive dissonance </a:t>
            </a:r>
            <a:br>
              <a:rPr lang="en-US" b="1" i="1" dirty="0" smtClean="0">
                <a:solidFill>
                  <a:srgbClr val="FF0000"/>
                </a:solidFill>
              </a:rPr>
            </a:br>
            <a:r>
              <a:rPr lang="en-US" b="1" dirty="0" smtClean="0">
                <a:solidFill>
                  <a:srgbClr val="FF0000"/>
                </a:solidFill>
              </a:rPr>
              <a:t>in the classroom</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chemeClr val="tx1"/>
                </a:solidFill>
              </a:rPr>
              <a:t>Kristina Medina-</a:t>
            </a:r>
            <a:r>
              <a:rPr lang="en-US" b="1" dirty="0" err="1" smtClean="0">
                <a:solidFill>
                  <a:schemeClr val="tx1"/>
                </a:solidFill>
              </a:rPr>
              <a:t>Vilariño</a:t>
            </a:r>
            <a:endParaRPr lang="en-US" b="1" dirty="0" smtClean="0">
              <a:solidFill>
                <a:schemeClr val="tx1"/>
              </a:solidFill>
            </a:endParaRPr>
          </a:p>
          <a:p>
            <a:r>
              <a:rPr lang="en-US" b="1" dirty="0" smtClean="0">
                <a:solidFill>
                  <a:schemeClr val="tx1"/>
                </a:solidFill>
              </a:rPr>
              <a:t>Department of Romance Languages</a:t>
            </a:r>
          </a:p>
          <a:p>
            <a:r>
              <a:rPr lang="en-US" sz="1600" b="1" dirty="0" smtClean="0">
                <a:solidFill>
                  <a:schemeClr val="tx1"/>
                </a:solidFill>
              </a:rPr>
              <a:t>March 11, 2015</a:t>
            </a:r>
            <a:endParaRPr lang="en-US" sz="1600" b="1" dirty="0">
              <a:solidFill>
                <a:schemeClr val="tx1"/>
              </a:solidFill>
            </a:endParaRPr>
          </a:p>
        </p:txBody>
      </p:sp>
    </p:spTree>
    <p:extLst>
      <p:ext uri="{BB962C8B-B14F-4D97-AF65-F5344CB8AC3E}">
        <p14:creationId xmlns:p14="http://schemas.microsoft.com/office/powerpoint/2010/main" val="26781539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0 at 11.21.53 PM.png"/>
          <p:cNvPicPr>
            <a:picLocks noGrp="1" noChangeAspect="1"/>
          </p:cNvPicPr>
          <p:nvPr>
            <p:ph idx="1"/>
          </p:nvPr>
        </p:nvPicPr>
        <p:blipFill>
          <a:blip r:embed="rId3">
            <a:extLst>
              <a:ext uri="{28A0092B-C50C-407E-A947-70E740481C1C}">
                <a14:useLocalDpi xmlns:a14="http://schemas.microsoft.com/office/drawing/2010/main" val="0"/>
              </a:ext>
            </a:extLst>
          </a:blip>
          <a:srcRect l="8896" r="8896"/>
          <a:stretch>
            <a:fillRect/>
          </a:stretch>
        </p:blipFill>
        <p:spPr/>
      </p:pic>
    </p:spTree>
    <p:extLst>
      <p:ext uri="{BB962C8B-B14F-4D97-AF65-F5344CB8AC3E}">
        <p14:creationId xmlns:p14="http://schemas.microsoft.com/office/powerpoint/2010/main" val="2209204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SCENARIOS</a:t>
            </a:r>
            <a:br>
              <a:rPr lang="en-US" dirty="0" smtClean="0"/>
            </a:br>
            <a:r>
              <a:rPr lang="en-US" dirty="0" smtClean="0"/>
              <a:t> </a:t>
            </a:r>
            <a:r>
              <a:rPr lang="en-US" dirty="0"/>
              <a:t>S</a:t>
            </a:r>
            <a:r>
              <a:rPr lang="en-US" dirty="0" smtClean="0"/>
              <a:t>it down, let’s talk about ______.</a:t>
            </a:r>
            <a:endParaRPr lang="en-US" dirty="0"/>
          </a:p>
        </p:txBody>
      </p:sp>
      <p:pic>
        <p:nvPicPr>
          <p:cNvPr id="4" name="Content Placeholder 3" descr="Screen Shot 2013-10-30 at 2.39.32 PM.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t="13570" b="13570"/>
          <a:stretch>
            <a:fillRect/>
          </a:stretch>
        </p:blipFill>
        <p:spPr>
          <a:xfrm>
            <a:off x="0" y="1703294"/>
            <a:ext cx="8994588" cy="4840941"/>
          </a:xfrm>
          <a:prstGeom prst="rect">
            <a:avLst/>
          </a:prstGeom>
          <a:ln>
            <a:noFill/>
          </a:ln>
          <a:effectLst>
            <a:softEdge rad="112500"/>
          </a:effectLst>
        </p:spPr>
      </p:pic>
    </p:spTree>
    <p:extLst>
      <p:ext uri="{BB962C8B-B14F-4D97-AF65-F5344CB8AC3E}">
        <p14:creationId xmlns:p14="http://schemas.microsoft.com/office/powerpoint/2010/main" val="19197618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0 at 11.21.29 PM.png"/>
          <p:cNvPicPr>
            <a:picLocks noGrp="1" noChangeAspect="1"/>
          </p:cNvPicPr>
          <p:nvPr>
            <p:ph idx="1"/>
          </p:nvPr>
        </p:nvPicPr>
        <p:blipFill>
          <a:blip r:embed="rId3">
            <a:extLst>
              <a:ext uri="{28A0092B-C50C-407E-A947-70E740481C1C}">
                <a14:useLocalDpi xmlns:a14="http://schemas.microsoft.com/office/drawing/2010/main" val="0"/>
              </a:ext>
            </a:extLst>
          </a:blip>
          <a:srcRect t="-6787" b="-6787"/>
          <a:stretch>
            <a:fillRect/>
          </a:stretch>
        </p:blipFill>
        <p:spPr>
          <a:xfrm>
            <a:off x="208173" y="-312319"/>
            <a:ext cx="8935827" cy="7578936"/>
          </a:xfrm>
        </p:spPr>
      </p:pic>
    </p:spTree>
    <p:extLst>
      <p:ext uri="{BB962C8B-B14F-4D97-AF65-F5344CB8AC3E}">
        <p14:creationId xmlns:p14="http://schemas.microsoft.com/office/powerpoint/2010/main" val="25110263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br>
              <a:rPr lang="en-US" dirty="0" smtClean="0"/>
            </a:br>
            <a:r>
              <a:rPr lang="en-US" dirty="0" smtClean="0"/>
              <a:t>CASE SCENARIOS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ANALYZE YOUR SCENARIO:</a:t>
            </a:r>
          </a:p>
          <a:p>
            <a:pPr marL="514350" indent="-514350">
              <a:buAutoNum type="alphaUcPeriod"/>
            </a:pPr>
            <a:r>
              <a:rPr lang="en-US" dirty="0" smtClean="0"/>
              <a:t>The uncomfortable topic was…</a:t>
            </a:r>
          </a:p>
          <a:p>
            <a:pPr marL="514350" indent="-514350">
              <a:buAutoNum type="alphaUcPeriod"/>
            </a:pPr>
            <a:r>
              <a:rPr lang="en-US" dirty="0" smtClean="0"/>
              <a:t>What went wrong?</a:t>
            </a:r>
          </a:p>
          <a:p>
            <a:pPr marL="514350" indent="-514350">
              <a:buAutoNum type="alphaUcPeriod"/>
            </a:pPr>
            <a:r>
              <a:rPr lang="en-US" dirty="0" smtClean="0"/>
              <a:t>Did the professor or staff member handle it well? Why?</a:t>
            </a:r>
          </a:p>
          <a:p>
            <a:pPr marL="514350" indent="-514350">
              <a:buAutoNum type="alphaUcPeriod"/>
            </a:pPr>
            <a:endParaRPr lang="en-US" dirty="0"/>
          </a:p>
        </p:txBody>
      </p:sp>
    </p:spTree>
    <p:extLst>
      <p:ext uri="{BB962C8B-B14F-4D97-AF65-F5344CB8AC3E}">
        <p14:creationId xmlns:p14="http://schemas.microsoft.com/office/powerpoint/2010/main" val="42565431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74638"/>
            <a:ext cx="9144000" cy="7470868"/>
          </a:xfrm>
        </p:spPr>
        <p:txBody>
          <a:bodyPr>
            <a:normAutofit fontScale="40000" lnSpcReduction="20000"/>
          </a:bodyPr>
          <a:lstStyle/>
          <a:p>
            <a:pPr marL="0" indent="0">
              <a:buNone/>
            </a:pPr>
            <a:r>
              <a:rPr lang="en-US" dirty="0"/>
              <a:t>1. A professor was teaching her students about different cultures by having them listen to different types of music and watching the accompanying music videos. She asked them to look for cultural differences that were obvious in each one. One group of students was watching a hip-hop with African-American artists and dancers. The students started to laugh at the fashion choices and the way the dancers were dancing.</a:t>
            </a:r>
          </a:p>
          <a:p>
            <a:pPr marL="0" indent="0">
              <a:buNone/>
            </a:pPr>
            <a:r>
              <a:rPr lang="en-US" dirty="0"/>
              <a:t> </a:t>
            </a:r>
          </a:p>
          <a:p>
            <a:pPr marL="0" indent="0">
              <a:buNone/>
            </a:pPr>
            <a:r>
              <a:rPr lang="en-US" dirty="0"/>
              <a:t> </a:t>
            </a:r>
          </a:p>
          <a:p>
            <a:pPr marL="0" indent="0">
              <a:buNone/>
            </a:pPr>
            <a:r>
              <a:rPr lang="en-US" dirty="0"/>
              <a:t>2. A professor was teaching a class and wanted his students to compare and contrast the differences between indigenous South American cultures and Native American cultures in the United States. He asked the students to discuss some things they already knew about indigenous populations. Many of the students generalized and said that all “Indians” that they knew about lived on reservations, were alcoholics, and owned casinos.</a:t>
            </a:r>
          </a:p>
          <a:p>
            <a:pPr marL="0" indent="0">
              <a:buNone/>
            </a:pPr>
            <a:r>
              <a:rPr lang="en-US" dirty="0"/>
              <a:t> </a:t>
            </a:r>
          </a:p>
          <a:p>
            <a:pPr marL="0" indent="0">
              <a:buNone/>
            </a:pPr>
            <a:r>
              <a:rPr lang="en-US" dirty="0"/>
              <a:t> </a:t>
            </a:r>
          </a:p>
          <a:p>
            <a:pPr marL="0" indent="0">
              <a:buNone/>
            </a:pPr>
            <a:r>
              <a:rPr lang="en-US" dirty="0"/>
              <a:t>3. A group of students was doing a project in class about the development of women’s rights in Spain over the past couple of decades. While talking about it in class, many of the students seemed uncomfortable and told the professor that they did not like the overly-provocative clothing choices for many of the young girls they had seen pictures of. </a:t>
            </a:r>
          </a:p>
          <a:p>
            <a:pPr marL="0" indent="0">
              <a:buNone/>
            </a:pPr>
            <a:r>
              <a:rPr lang="en-US" dirty="0"/>
              <a:t> </a:t>
            </a:r>
          </a:p>
          <a:p>
            <a:pPr marL="0" indent="0">
              <a:buNone/>
            </a:pPr>
            <a:r>
              <a:rPr lang="en-US" dirty="0"/>
              <a:t> </a:t>
            </a:r>
          </a:p>
          <a:p>
            <a:pPr marL="0" indent="0">
              <a:buNone/>
            </a:pPr>
            <a:r>
              <a:rPr lang="en-US" dirty="0"/>
              <a:t>4. A professor gave her students a survey asking them what they thought a variety of cultures were best-known for. Responses for most cultures varied, but almost unanimously on the surveys, the students responded that Chinese people were known for being smarter than all the other races. When the professor asked the students why they had all responded with this, they said it was a known fact. </a:t>
            </a:r>
          </a:p>
          <a:p>
            <a:pPr marL="0" indent="0">
              <a:buNone/>
            </a:pPr>
            <a:r>
              <a:rPr lang="en-US" dirty="0"/>
              <a:t> </a:t>
            </a:r>
          </a:p>
          <a:p>
            <a:pPr marL="0" indent="0">
              <a:buNone/>
            </a:pPr>
            <a:r>
              <a:rPr lang="en-US" dirty="0"/>
              <a:t> </a:t>
            </a:r>
          </a:p>
          <a:p>
            <a:pPr marL="0" indent="0">
              <a:buNone/>
            </a:pPr>
            <a:r>
              <a:rPr lang="en-US" dirty="0"/>
              <a:t>5. A staff member from the Study Abroad Office wanted his work-study students to interact with some of the Italian exchange students to have them learn more about the culture. Many of the female students in the class would not talk to the male exchange students. After the exchange, students left and their professor asked them why they had not talked to them. The girls told him that they had heard that Italian men were notorious for being creepy towards American girls. After a long pause, the professor could not fund a way to approach such a controversial topic with the students, and did not discuss it further.</a:t>
            </a:r>
          </a:p>
          <a:p>
            <a:pPr marL="0" indent="0">
              <a:buNone/>
            </a:pPr>
            <a:r>
              <a:rPr lang="en-US" dirty="0"/>
              <a:t> </a:t>
            </a:r>
          </a:p>
          <a:p>
            <a:pPr marL="0" indent="0">
              <a:buNone/>
            </a:pPr>
            <a:r>
              <a:rPr lang="en-US" dirty="0"/>
              <a:t> 6.  In a Spanish class, the professor asked students to discuss in groups pictures containing stereotyped images of Latinos. The professor is also Latino, and most students are Caucasian/White US Americans. The images portrayed pictures of maids, hyper sexualized and loud Latinas, and dormant Latinos with big hats and mustaches.  Many students remain quiet, as they failed to identify what according to the professor were stereotypes, while other students were very vocal and jumped to generalizations as they are simply trying to comply with the professor's instructions. At the end of the class, the professor thought that the conversation served more to reinforce these stereotypes, instead of problematizing them.</a:t>
            </a:r>
          </a:p>
          <a:p>
            <a:endParaRPr lang="en-US" dirty="0"/>
          </a:p>
        </p:txBody>
      </p:sp>
    </p:spTree>
    <p:extLst>
      <p:ext uri="{BB962C8B-B14F-4D97-AF65-F5344CB8AC3E}">
        <p14:creationId xmlns:p14="http://schemas.microsoft.com/office/powerpoint/2010/main" val="24148499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br>
              <a:rPr lang="en-US" dirty="0" smtClean="0"/>
            </a:br>
            <a:r>
              <a:rPr lang="en-US" dirty="0" smtClean="0"/>
              <a:t>CASE SCENARIOS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ANALYZE YOUR SCENARIO:</a:t>
            </a:r>
          </a:p>
          <a:p>
            <a:pPr marL="514350" indent="-514350">
              <a:buAutoNum type="alphaUcPeriod"/>
            </a:pPr>
            <a:r>
              <a:rPr lang="en-US" dirty="0" smtClean="0"/>
              <a:t>The uncomfortable topic was…</a:t>
            </a:r>
          </a:p>
          <a:p>
            <a:pPr marL="514350" indent="-514350">
              <a:buAutoNum type="alphaUcPeriod"/>
            </a:pPr>
            <a:r>
              <a:rPr lang="en-US" dirty="0" smtClean="0"/>
              <a:t>What went wrong?</a:t>
            </a:r>
          </a:p>
          <a:p>
            <a:pPr marL="514350" indent="-514350">
              <a:buAutoNum type="alphaUcPeriod"/>
            </a:pPr>
            <a:r>
              <a:rPr lang="en-US" dirty="0" smtClean="0"/>
              <a:t>Did the professor or staff member handle it well? Why?</a:t>
            </a:r>
          </a:p>
          <a:p>
            <a:pPr marL="514350" indent="-514350">
              <a:buAutoNum type="alphaUcPeriod"/>
            </a:pPr>
            <a:endParaRPr lang="en-US" dirty="0"/>
          </a:p>
        </p:txBody>
      </p:sp>
    </p:spTree>
    <p:extLst>
      <p:ext uri="{BB962C8B-B14F-4D97-AF65-F5344CB8AC3E}">
        <p14:creationId xmlns:p14="http://schemas.microsoft.com/office/powerpoint/2010/main" val="42104080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4525963"/>
          </a:xfrm>
        </p:spPr>
        <p:txBody>
          <a:bodyPr>
            <a:normAutofit/>
          </a:bodyPr>
          <a:lstStyle/>
          <a:p>
            <a:pPr marL="0" indent="0" algn="ctr">
              <a:buNone/>
            </a:pPr>
            <a:r>
              <a:rPr lang="en-US" sz="5400" dirty="0" smtClean="0"/>
              <a:t>CAN YOU RELATE TO THESE SCENARIOS?</a:t>
            </a:r>
          </a:p>
          <a:p>
            <a:pPr marL="0" indent="0" algn="ctr">
              <a:buNone/>
            </a:pPr>
            <a:r>
              <a:rPr lang="en-US" sz="5400" dirty="0" smtClean="0"/>
              <a:t>Have you had a similar experience?</a:t>
            </a:r>
            <a:endParaRPr lang="en-US" sz="5400" dirty="0"/>
          </a:p>
        </p:txBody>
      </p:sp>
    </p:spTree>
    <p:extLst>
      <p:ext uri="{BB962C8B-B14F-4D97-AF65-F5344CB8AC3E}">
        <p14:creationId xmlns:p14="http://schemas.microsoft.com/office/powerpoint/2010/main" val="42582033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728" y="274638"/>
            <a:ext cx="8776447" cy="5851525"/>
          </a:xfrm>
        </p:spPr>
        <p:txBody>
          <a:bodyPr>
            <a:noAutofit/>
          </a:bodyPr>
          <a:lstStyle/>
          <a:p>
            <a:pPr marL="0" indent="0" algn="ctr">
              <a:buNone/>
            </a:pPr>
            <a:r>
              <a:rPr lang="en-US" sz="4000" dirty="0" smtClean="0"/>
              <a:t>3</a:t>
            </a:r>
          </a:p>
          <a:p>
            <a:pPr marL="0" indent="0" algn="ctr">
              <a:buNone/>
            </a:pPr>
            <a:r>
              <a:rPr lang="en-US" sz="4000" dirty="0" smtClean="0"/>
              <a:t>Make a short  list of practical suggestions to:</a:t>
            </a:r>
          </a:p>
          <a:p>
            <a:pPr algn="ctr"/>
            <a:r>
              <a:rPr lang="en-US" sz="4000" dirty="0" smtClean="0"/>
              <a:t> improve the outcomes of similar scenarios, </a:t>
            </a:r>
          </a:p>
          <a:p>
            <a:pPr marL="0" indent="0" algn="ctr">
              <a:buNone/>
            </a:pPr>
            <a:r>
              <a:rPr lang="en-US" sz="4000" dirty="0" smtClean="0"/>
              <a:t>AND</a:t>
            </a:r>
          </a:p>
          <a:p>
            <a:pPr algn="ctr"/>
            <a:r>
              <a:rPr lang="en-US" sz="4000" dirty="0" smtClean="0"/>
              <a:t>facilitate the students’ approach and openness to this type of conversations.</a:t>
            </a:r>
            <a:endParaRPr lang="en-US" sz="4000" dirty="0"/>
          </a:p>
        </p:txBody>
      </p:sp>
    </p:spTree>
    <p:extLst>
      <p:ext uri="{BB962C8B-B14F-4D97-AF65-F5344CB8AC3E}">
        <p14:creationId xmlns:p14="http://schemas.microsoft.com/office/powerpoint/2010/main" val="30821372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0 at 11.21.43 PM.p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bright="-20000" contrast="40000"/>
                    </a14:imgEffect>
                  </a14:imgLayer>
                </a14:imgProps>
              </a:ext>
              <a:ext uri="{28A0092B-C50C-407E-A947-70E740481C1C}">
                <a14:useLocalDpi xmlns:a14="http://schemas.microsoft.com/office/drawing/2010/main" val="0"/>
              </a:ext>
            </a:extLst>
          </a:blip>
          <a:srcRect t="-11477" b="-11477"/>
          <a:stretch>
            <a:fillRect/>
          </a:stretch>
        </p:blipFill>
        <p:spPr>
          <a:xfrm>
            <a:off x="-207818" y="-808181"/>
            <a:ext cx="10229272" cy="8174181"/>
          </a:xfrm>
        </p:spPr>
      </p:pic>
    </p:spTree>
    <p:extLst>
      <p:ext uri="{BB962C8B-B14F-4D97-AF65-F5344CB8AC3E}">
        <p14:creationId xmlns:p14="http://schemas.microsoft.com/office/powerpoint/2010/main" val="579452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0 at 11.21.13 PM.png"/>
          <p:cNvPicPr>
            <a:picLocks noGrp="1" noChangeAspect="1"/>
          </p:cNvPicPr>
          <p:nvPr>
            <p:ph idx="1"/>
          </p:nvPr>
        </p:nvPicPr>
        <p:blipFill>
          <a:blip r:embed="rId3">
            <a:extLst>
              <a:ext uri="{28A0092B-C50C-407E-A947-70E740481C1C}">
                <a14:useLocalDpi xmlns:a14="http://schemas.microsoft.com/office/drawing/2010/main" val="0"/>
              </a:ext>
            </a:extLst>
          </a:blip>
          <a:srcRect t="-22128" b="-22128"/>
          <a:stretch>
            <a:fillRect/>
          </a:stretch>
        </p:blipFill>
        <p:spPr>
          <a:xfrm>
            <a:off x="0" y="0"/>
            <a:ext cx="9559636" cy="7620000"/>
          </a:xfrm>
        </p:spPr>
      </p:pic>
    </p:spTree>
    <p:extLst>
      <p:ext uri="{BB962C8B-B14F-4D97-AF65-F5344CB8AC3E}">
        <p14:creationId xmlns:p14="http://schemas.microsoft.com/office/powerpoint/2010/main" val="25157461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Understand students’ perspective on why is it uncomfortable to discuss certain topics and how to address these discussions in the classroom.</a:t>
            </a:r>
          </a:p>
          <a:p>
            <a:pPr marL="514350" indent="-514350">
              <a:buFont typeface="+mj-lt"/>
              <a:buAutoNum type="arabicPeriod"/>
            </a:pPr>
            <a:r>
              <a:rPr lang="en-US" dirty="0" smtClean="0"/>
              <a:t>Define some key concepts that shape the  learning process while discussing “uncomfortable” and/or “unfamiliar” topics.</a:t>
            </a:r>
          </a:p>
          <a:p>
            <a:pPr marL="514350" indent="-514350">
              <a:buFont typeface="+mj-lt"/>
              <a:buAutoNum type="arabicPeriod"/>
            </a:pPr>
            <a:r>
              <a:rPr lang="en-US" dirty="0" smtClean="0"/>
              <a:t>Explain some classroom activities to address controversial and sensitive topics. </a:t>
            </a:r>
            <a:endParaRPr lang="en-US" dirty="0">
              <a:solidFill>
                <a:srgbClr val="008000"/>
              </a:solidFill>
            </a:endParaRPr>
          </a:p>
        </p:txBody>
      </p:sp>
    </p:spTree>
    <p:extLst>
      <p:ext uri="{BB962C8B-B14F-4D97-AF65-F5344CB8AC3E}">
        <p14:creationId xmlns:p14="http://schemas.microsoft.com/office/powerpoint/2010/main" val="12679454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0 at 11.20.38 PM.p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6975" r="-36975"/>
          <a:stretch>
            <a:fillRect/>
          </a:stretch>
        </p:blipFill>
        <p:spPr>
          <a:xfrm>
            <a:off x="-1131453" y="274638"/>
            <a:ext cx="11776652" cy="6126162"/>
          </a:xfrm>
        </p:spPr>
      </p:pic>
    </p:spTree>
    <p:extLst>
      <p:ext uri="{BB962C8B-B14F-4D97-AF65-F5344CB8AC3E}">
        <p14:creationId xmlns:p14="http://schemas.microsoft.com/office/powerpoint/2010/main" val="2955705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72354"/>
            <a:ext cx="8229600" cy="5453810"/>
          </a:xfrm>
        </p:spPr>
        <p:txBody>
          <a:bodyPr>
            <a:normAutofit/>
          </a:bodyPr>
          <a:lstStyle/>
          <a:p>
            <a:pPr marL="0" indent="0" algn="ctr">
              <a:buNone/>
            </a:pPr>
            <a:r>
              <a:rPr lang="en-US" sz="5400" b="1" dirty="0"/>
              <a:t>Is it necessary to  to feel uncomfortable?</a:t>
            </a:r>
          </a:p>
        </p:txBody>
      </p:sp>
      <p:pic>
        <p:nvPicPr>
          <p:cNvPr id="4" name="Picture 3" descr="Screen Shot 2013-10-30 at 2.32.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71" y="2614707"/>
            <a:ext cx="7578164" cy="3848472"/>
          </a:xfrm>
          <a:prstGeom prst="rect">
            <a:avLst/>
          </a:prstGeom>
          <a:ln>
            <a:noFill/>
          </a:ln>
          <a:effectLst>
            <a:softEdge rad="112500"/>
          </a:effectLst>
        </p:spPr>
      </p:pic>
    </p:spTree>
    <p:extLst>
      <p:ext uri="{BB962C8B-B14F-4D97-AF65-F5344CB8AC3E}">
        <p14:creationId xmlns:p14="http://schemas.microsoft.com/office/powerpoint/2010/main" val="38305365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47044"/>
          </a:xfrm>
        </p:spPr>
        <p:txBody>
          <a:bodyPr>
            <a:normAutofit/>
          </a:bodyPr>
          <a:lstStyle/>
          <a:p>
            <a:pPr lvl="0"/>
            <a:r>
              <a:rPr lang="en-US" sz="6700" b="1" dirty="0" smtClean="0">
                <a:solidFill>
                  <a:srgbClr val="FF0000"/>
                </a:solidFill>
              </a:rPr>
              <a:t>2. Theoretical background</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208173" y="1207633"/>
            <a:ext cx="9103146" cy="4918530"/>
          </a:xfrm>
        </p:spPr>
        <p:txBody>
          <a:bodyPr>
            <a:normAutofit/>
          </a:bodyPr>
          <a:lstStyle/>
          <a:p>
            <a:endParaRPr lang="en-US" dirty="0" smtClean="0"/>
          </a:p>
          <a:p>
            <a:endParaRPr lang="en-US" dirty="0"/>
          </a:p>
          <a:p>
            <a:endParaRPr lang="en-US" dirty="0" smtClean="0"/>
          </a:p>
          <a:p>
            <a:endParaRPr lang="en-US" dirty="0"/>
          </a:p>
          <a:p>
            <a:r>
              <a:rPr lang="en-US" dirty="0" smtClean="0"/>
              <a:t>Define </a:t>
            </a:r>
            <a:r>
              <a:rPr lang="en-US" dirty="0"/>
              <a:t>some key concepts </a:t>
            </a:r>
            <a:r>
              <a:rPr lang="en-US" dirty="0" smtClean="0"/>
              <a:t>that can help us shape the  </a:t>
            </a:r>
            <a:r>
              <a:rPr lang="en-US" dirty="0"/>
              <a:t>learning process while discussing </a:t>
            </a:r>
            <a:r>
              <a:rPr lang="en-US" dirty="0" smtClean="0"/>
              <a:t>“uncomfortable</a:t>
            </a:r>
            <a:r>
              <a:rPr lang="en-US" dirty="0"/>
              <a:t>” and/or “unfamiliar” topics.</a:t>
            </a:r>
          </a:p>
          <a:p>
            <a:endParaRPr lang="en-US" dirty="0"/>
          </a:p>
        </p:txBody>
      </p:sp>
    </p:spTree>
    <p:extLst>
      <p:ext uri="{BB962C8B-B14F-4D97-AF65-F5344CB8AC3E}">
        <p14:creationId xmlns:p14="http://schemas.microsoft.com/office/powerpoint/2010/main" val="21503881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5-03-09 at 9.19.13 PM.png"/>
          <p:cNvPicPr>
            <a:picLocks noGrp="1" noChangeAspect="1"/>
          </p:cNvPicPr>
          <p:nvPr>
            <p:ph idx="1"/>
          </p:nvPr>
        </p:nvPicPr>
        <p:blipFill>
          <a:blip r:embed="rId3">
            <a:extLst>
              <a:ext uri="{28A0092B-C50C-407E-A947-70E740481C1C}">
                <a14:useLocalDpi xmlns:a14="http://schemas.microsoft.com/office/drawing/2010/main" val="0"/>
              </a:ext>
            </a:extLst>
          </a:blip>
          <a:srcRect t="-4644" b="-4644"/>
          <a:stretch>
            <a:fillRect/>
          </a:stretch>
        </p:blipFill>
        <p:spPr>
          <a:xfrm>
            <a:off x="0" y="274638"/>
            <a:ext cx="9144000" cy="5851525"/>
          </a:xfrm>
        </p:spPr>
      </p:pic>
      <p:sp>
        <p:nvSpPr>
          <p:cNvPr id="7" name="TextBox 6"/>
          <p:cNvSpPr txBox="1"/>
          <p:nvPr/>
        </p:nvSpPr>
        <p:spPr>
          <a:xfrm>
            <a:off x="0" y="6448752"/>
            <a:ext cx="13190103" cy="369332"/>
          </a:xfrm>
          <a:prstGeom prst="rect">
            <a:avLst/>
          </a:prstGeom>
          <a:noFill/>
        </p:spPr>
        <p:txBody>
          <a:bodyPr wrap="square" rtlCol="0">
            <a:spAutoFit/>
          </a:bodyPr>
          <a:lstStyle/>
          <a:p>
            <a:r>
              <a:rPr lang="en-US" dirty="0" smtClean="0"/>
              <a:t>http://</a:t>
            </a:r>
            <a:r>
              <a:rPr lang="en-US" dirty="0" err="1" smtClean="0"/>
              <a:t>aqabpsychology.co.uk</a:t>
            </a:r>
            <a:r>
              <a:rPr lang="en-US" dirty="0" smtClean="0"/>
              <a:t>/2010/07/attitude-change/</a:t>
            </a:r>
            <a:endParaRPr lang="en-US" dirty="0"/>
          </a:p>
        </p:txBody>
      </p:sp>
    </p:spTree>
    <p:extLst>
      <p:ext uri="{BB962C8B-B14F-4D97-AF65-F5344CB8AC3E}">
        <p14:creationId xmlns:p14="http://schemas.microsoft.com/office/powerpoint/2010/main" val="25776735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910811" cy="1143000"/>
          </a:xfrm>
        </p:spPr>
        <p:txBody>
          <a:bodyPr>
            <a:normAutofit fontScale="90000"/>
          </a:bodyPr>
          <a:lstStyle/>
          <a:p>
            <a:r>
              <a:rPr lang="en-US" b="1" dirty="0" smtClean="0"/>
              <a:t>Cognitive conflict approach to teaching</a:t>
            </a:r>
            <a:endParaRPr lang="en-US" b="1" dirty="0"/>
          </a:p>
        </p:txBody>
      </p:sp>
      <p:sp>
        <p:nvSpPr>
          <p:cNvPr id="3" name="Content Placeholder 2"/>
          <p:cNvSpPr>
            <a:spLocks noGrp="1"/>
          </p:cNvSpPr>
          <p:nvPr>
            <p:ph idx="1"/>
          </p:nvPr>
        </p:nvSpPr>
        <p:spPr/>
        <p:txBody>
          <a:bodyPr>
            <a:normAutofit/>
          </a:bodyPr>
          <a:lstStyle/>
          <a:p>
            <a:r>
              <a:rPr lang="en-US" dirty="0" smtClean="0"/>
              <a:t>According to Jean Piaget, “Knowledge is constructed when a learner encounters input from the environment and incorporates the new experience to his/her existing schemes and mental structures (assimilation).</a:t>
            </a:r>
            <a:r>
              <a:rPr lang="en-US" dirty="0"/>
              <a:t>” </a:t>
            </a:r>
            <a:endParaRPr lang="en-US" dirty="0" smtClean="0"/>
          </a:p>
          <a:p>
            <a:r>
              <a:rPr lang="en-US" i="1" dirty="0" smtClean="0"/>
              <a:t>Cognitive conflict </a:t>
            </a:r>
            <a:r>
              <a:rPr lang="en-US" dirty="0" smtClean="0"/>
              <a:t>---- metacognition (awareness). Relates to Piaget’s theory of </a:t>
            </a:r>
            <a:r>
              <a:rPr lang="en-US" i="1" dirty="0" smtClean="0"/>
              <a:t>Cognitive development</a:t>
            </a:r>
            <a:r>
              <a:rPr lang="en-US" dirty="0" smtClean="0"/>
              <a:t>.</a:t>
            </a:r>
          </a:p>
        </p:txBody>
      </p:sp>
    </p:spTree>
    <p:extLst>
      <p:ext uri="{BB962C8B-B14F-4D97-AF65-F5344CB8AC3E}">
        <p14:creationId xmlns:p14="http://schemas.microsoft.com/office/powerpoint/2010/main" val="10153630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Cognitive approach</a:t>
            </a:r>
            <a:endParaRPr lang="en-US" b="1" dirty="0"/>
          </a:p>
        </p:txBody>
      </p:sp>
      <p:sp>
        <p:nvSpPr>
          <p:cNvPr id="3" name="Content Placeholder 2"/>
          <p:cNvSpPr>
            <a:spLocks noGrp="1"/>
          </p:cNvSpPr>
          <p:nvPr>
            <p:ph idx="1"/>
          </p:nvPr>
        </p:nvSpPr>
        <p:spPr>
          <a:xfrm>
            <a:off x="457200" y="1249274"/>
            <a:ext cx="8229600" cy="5288599"/>
          </a:xfrm>
        </p:spPr>
        <p:txBody>
          <a:bodyPr>
            <a:normAutofit lnSpcReduction="10000"/>
          </a:bodyPr>
          <a:lstStyle/>
          <a:p>
            <a:pPr marL="0" indent="0" algn="ctr">
              <a:buNone/>
            </a:pPr>
            <a:r>
              <a:rPr lang="en-US" b="1" i="1" dirty="0" smtClean="0"/>
              <a:t>Cognitive strategies</a:t>
            </a:r>
          </a:p>
          <a:p>
            <a:pPr marL="0" indent="0">
              <a:buNone/>
            </a:pPr>
            <a:r>
              <a:rPr lang="en-US" dirty="0" smtClean="0"/>
              <a:t>“Cognition refers to mental activity including thinking, remembering, learning and using language. When we apply a cognitive approach to learning and teaching, we focus on the understating of information and concepts. If we were able to understand the connections between concepts, break down information and rebuild with logical connections, then our retention of material and understanding will increase.”  </a:t>
            </a:r>
            <a:r>
              <a:rPr lang="en-US" sz="2200" dirty="0" smtClean="0"/>
              <a:t>-</a:t>
            </a:r>
            <a:r>
              <a:rPr lang="en-US" sz="2200" dirty="0"/>
              <a:t>Kristin Raines, Michelle </a:t>
            </a:r>
            <a:r>
              <a:rPr lang="en-US" sz="2200" dirty="0" err="1"/>
              <a:t>Pronti</a:t>
            </a:r>
            <a:r>
              <a:rPr lang="en-US" sz="2200" dirty="0"/>
              <a:t>, and </a:t>
            </a:r>
            <a:r>
              <a:rPr lang="en-US" sz="2200" dirty="0" smtClean="0"/>
              <a:t>Dick Taylor </a:t>
            </a:r>
            <a:r>
              <a:rPr lang="en-US" sz="2200" dirty="0"/>
              <a:t>(</a:t>
            </a:r>
            <a:r>
              <a:rPr lang="en-US" sz="2200" dirty="0" smtClean="0"/>
              <a:t>1996)</a:t>
            </a:r>
          </a:p>
          <a:p>
            <a:pPr marL="0" indent="0">
              <a:buNone/>
            </a:pPr>
            <a:r>
              <a:rPr lang="en-US" sz="1300" dirty="0" smtClean="0"/>
              <a:t>-</a:t>
            </a:r>
            <a:r>
              <a:rPr lang="en-US" sz="1300" dirty="0"/>
              <a:t>http://</a:t>
            </a:r>
            <a:r>
              <a:rPr lang="en-US" sz="1300" dirty="0" err="1"/>
              <a:t>facultyweb.cortland.edu</a:t>
            </a:r>
            <a:r>
              <a:rPr lang="en-US" sz="1300" dirty="0"/>
              <a:t>/</a:t>
            </a:r>
            <a:r>
              <a:rPr lang="en-US" sz="1300" dirty="0" err="1"/>
              <a:t>andersmd</a:t>
            </a:r>
            <a:r>
              <a:rPr lang="en-US" sz="1300" dirty="0"/>
              <a:t>/COG/COG.HTML</a:t>
            </a:r>
          </a:p>
        </p:txBody>
      </p:sp>
    </p:spTree>
    <p:extLst>
      <p:ext uri="{BB962C8B-B14F-4D97-AF65-F5344CB8AC3E}">
        <p14:creationId xmlns:p14="http://schemas.microsoft.com/office/powerpoint/2010/main" val="41600905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smtClean="0"/>
              <a:t>Metacognition</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000" dirty="0" smtClean="0"/>
              <a:t>“When we are aware of these mental actions, monitor them and control our learning processes it is called </a:t>
            </a:r>
            <a:r>
              <a:rPr lang="en-US" sz="4000" b="1" i="1" dirty="0" smtClean="0"/>
              <a:t>metacognition</a:t>
            </a:r>
            <a:r>
              <a:rPr lang="en-US" sz="4000" dirty="0" smtClean="0"/>
              <a:t>” </a:t>
            </a:r>
            <a:r>
              <a:rPr lang="en-US" sz="4000" b="1" dirty="0" smtClean="0">
                <a:solidFill>
                  <a:srgbClr val="FF0000"/>
                </a:solidFill>
                <a:sym typeface="Wingdings"/>
              </a:rPr>
              <a:t></a:t>
            </a:r>
            <a:r>
              <a:rPr lang="en-US" sz="4000" dirty="0" smtClean="0"/>
              <a:t> “The zone of productive discomfort”</a:t>
            </a:r>
          </a:p>
          <a:p>
            <a:pPr marL="0" indent="0" algn="r">
              <a:buNone/>
            </a:pPr>
            <a:r>
              <a:rPr lang="en-US" dirty="0" smtClean="0"/>
              <a:t>-</a:t>
            </a:r>
            <a:r>
              <a:rPr lang="en-US" dirty="0" err="1" smtClean="0"/>
              <a:t>Shyam</a:t>
            </a:r>
            <a:r>
              <a:rPr lang="en-US" dirty="0" smtClean="0"/>
              <a:t> Sharma, </a:t>
            </a:r>
          </a:p>
          <a:p>
            <a:pPr marL="0" indent="0" algn="r">
              <a:buNone/>
            </a:pPr>
            <a:r>
              <a:rPr lang="en-US" dirty="0"/>
              <a:t>P</a:t>
            </a:r>
            <a:r>
              <a:rPr lang="en-US" dirty="0" smtClean="0"/>
              <a:t>rofessor of Writing and Rhetoric, </a:t>
            </a:r>
          </a:p>
          <a:p>
            <a:pPr marL="0" indent="0" algn="r">
              <a:buNone/>
            </a:pPr>
            <a:r>
              <a:rPr lang="en-US" dirty="0" smtClean="0"/>
              <a:t>State University of New York </a:t>
            </a:r>
          </a:p>
          <a:p>
            <a:pPr marL="0" indent="0" algn="r">
              <a:buNone/>
            </a:pPr>
            <a:endParaRPr lang="en-US" sz="4000" dirty="0"/>
          </a:p>
        </p:txBody>
      </p:sp>
    </p:spTree>
    <p:extLst>
      <p:ext uri="{BB962C8B-B14F-4D97-AF65-F5344CB8AC3E}">
        <p14:creationId xmlns:p14="http://schemas.microsoft.com/office/powerpoint/2010/main" val="28705627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676"/>
          </a:xfrm>
        </p:spPr>
        <p:txBody>
          <a:bodyPr>
            <a:normAutofit fontScale="90000"/>
          </a:bodyPr>
          <a:lstStyle/>
          <a:p>
            <a:r>
              <a:rPr lang="en-US" b="1" i="1" dirty="0" smtClean="0"/>
              <a:t>Facilitated conflict</a:t>
            </a:r>
            <a:endParaRPr lang="en-US" b="1" i="1" dirty="0"/>
          </a:p>
        </p:txBody>
      </p:sp>
      <p:sp>
        <p:nvSpPr>
          <p:cNvPr id="3" name="Content Placeholder 2"/>
          <p:cNvSpPr>
            <a:spLocks noGrp="1"/>
          </p:cNvSpPr>
          <p:nvPr>
            <p:ph idx="1"/>
          </p:nvPr>
        </p:nvSpPr>
        <p:spPr>
          <a:xfrm>
            <a:off x="166538" y="1041064"/>
            <a:ext cx="8701633" cy="5559274"/>
          </a:xfrm>
        </p:spPr>
        <p:txBody>
          <a:bodyPr>
            <a:normAutofit fontScale="92500" lnSpcReduction="20000"/>
          </a:bodyPr>
          <a:lstStyle/>
          <a:p>
            <a:r>
              <a:rPr lang="en-US" dirty="0" smtClean="0"/>
              <a:t>Attitudes and behaviors can not be changed or challenged without discomfort.</a:t>
            </a:r>
          </a:p>
          <a:p>
            <a:r>
              <a:rPr lang="en-US" dirty="0" smtClean="0"/>
              <a:t>Discomfort is part of the process of cognitive strategies to</a:t>
            </a:r>
            <a:r>
              <a:rPr lang="en-US" b="1" i="1" dirty="0" smtClean="0"/>
              <a:t> critically </a:t>
            </a:r>
            <a:r>
              <a:rPr lang="en-US" dirty="0" smtClean="0"/>
              <a:t>approach social values, conflicts and practices, and/or deconstruct cultural narratives (Ex. “Expansionism” versus “Imperialism” in a U.S. History class teaching the </a:t>
            </a:r>
            <a:r>
              <a:rPr lang="en-US" i="1" dirty="0" smtClean="0"/>
              <a:t>Treaty of Guadalupe Hidalgo</a:t>
            </a:r>
            <a:r>
              <a:rPr lang="en-US" dirty="0" smtClean="0"/>
              <a:t>.)</a:t>
            </a:r>
          </a:p>
          <a:p>
            <a:r>
              <a:rPr lang="en-US" dirty="0" smtClean="0"/>
              <a:t>Interactive dynamics in the classroom, </a:t>
            </a:r>
            <a:r>
              <a:rPr lang="en-US" dirty="0"/>
              <a:t>in small groups and </a:t>
            </a:r>
            <a:r>
              <a:rPr lang="en-US" dirty="0" smtClean="0"/>
              <a:t>controlled scenarios,  can provide us with the necessary context to embrace discomfort with a productive outcome.</a:t>
            </a:r>
          </a:p>
          <a:p>
            <a:r>
              <a:rPr lang="en-US" dirty="0" smtClean="0"/>
              <a:t>Set clear goals for yourself and for your students.</a:t>
            </a:r>
          </a:p>
        </p:txBody>
      </p:sp>
    </p:spTree>
    <p:extLst>
      <p:ext uri="{BB962C8B-B14F-4D97-AF65-F5344CB8AC3E}">
        <p14:creationId xmlns:p14="http://schemas.microsoft.com/office/powerpoint/2010/main" val="41968250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7778"/>
            <a:ext cx="8229600" cy="6771576"/>
          </a:xfrm>
        </p:spPr>
        <p:txBody>
          <a:bodyPr>
            <a:normAutofit/>
          </a:bodyPr>
          <a:lstStyle/>
          <a:p>
            <a:r>
              <a:rPr lang="en-US" sz="7200" b="1" dirty="0" smtClean="0">
                <a:solidFill>
                  <a:srgbClr val="FF0000"/>
                </a:solidFill>
              </a:rPr>
              <a:t>3. Sample activities</a:t>
            </a:r>
            <a:endParaRPr lang="en-US" sz="7200" b="1" dirty="0">
              <a:solidFill>
                <a:srgbClr val="FF0000"/>
              </a:solidFill>
            </a:endParaRPr>
          </a:p>
        </p:txBody>
      </p:sp>
      <p:sp>
        <p:nvSpPr>
          <p:cNvPr id="3" name="Content Placeholder 2"/>
          <p:cNvSpPr>
            <a:spLocks noGrp="1"/>
          </p:cNvSpPr>
          <p:nvPr>
            <p:ph idx="1"/>
          </p:nvPr>
        </p:nvSpPr>
        <p:spPr>
          <a:xfrm>
            <a:off x="457200" y="2561014"/>
            <a:ext cx="8229600" cy="3565150"/>
          </a:xfrm>
        </p:spPr>
        <p:txBody>
          <a:bodyPr>
            <a:normAutofit lnSpcReduction="10000"/>
          </a:bodyPr>
          <a:lstStyle/>
          <a:p>
            <a:endParaRPr lang="en-US" dirty="0" smtClean="0"/>
          </a:p>
          <a:p>
            <a:endParaRPr lang="en-US" dirty="0"/>
          </a:p>
          <a:p>
            <a:pPr marL="0" indent="0">
              <a:buNone/>
            </a:pPr>
            <a:r>
              <a:rPr lang="en-US" sz="4000" dirty="0" smtClean="0"/>
              <a:t>&amp; rubrics…</a:t>
            </a:r>
            <a:endParaRPr lang="en-US" sz="4000" dirty="0"/>
          </a:p>
          <a:p>
            <a:r>
              <a:rPr lang="en-US" sz="4000" dirty="0" smtClean="0"/>
              <a:t>Explain </a:t>
            </a:r>
            <a:r>
              <a:rPr lang="en-US" sz="4000" dirty="0"/>
              <a:t>some classroom activities to address controversial and sensitive topics.</a:t>
            </a:r>
          </a:p>
          <a:p>
            <a:endParaRPr lang="en-US" dirty="0"/>
          </a:p>
        </p:txBody>
      </p:sp>
    </p:spTree>
    <p:extLst>
      <p:ext uri="{BB962C8B-B14F-4D97-AF65-F5344CB8AC3E}">
        <p14:creationId xmlns:p14="http://schemas.microsoft.com/office/powerpoint/2010/main" val="32326857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4638"/>
            <a:ext cx="9144000" cy="1207632"/>
          </a:xfrm>
        </p:spPr>
        <p:txBody>
          <a:bodyPr>
            <a:noAutofit/>
          </a:bodyPr>
          <a:lstStyle/>
          <a:p>
            <a:r>
              <a:rPr lang="en-US" sz="3200" b="1" i="1" dirty="0" smtClean="0">
                <a:solidFill>
                  <a:srgbClr val="FF0000"/>
                </a:solidFill>
              </a:rPr>
              <a:t>Student-centered learning </a:t>
            </a:r>
            <a:r>
              <a:rPr lang="en-US" sz="3200" b="1" i="1" dirty="0">
                <a:solidFill>
                  <a:srgbClr val="FF0000"/>
                </a:solidFill>
              </a:rPr>
              <a:t>activities</a:t>
            </a:r>
            <a:br>
              <a:rPr lang="en-US" sz="3200" b="1" i="1" dirty="0">
                <a:solidFill>
                  <a:srgbClr val="FF0000"/>
                </a:solidFill>
              </a:rPr>
            </a:br>
            <a:r>
              <a:rPr lang="en-US" sz="3200" dirty="0" smtClean="0"/>
              <a:t>1</a:t>
            </a:r>
            <a:br>
              <a:rPr lang="en-US" sz="3200" dirty="0" smtClean="0"/>
            </a:br>
            <a:r>
              <a:rPr lang="en-US" sz="3200" b="1" i="1" dirty="0"/>
              <a:t>Design thinking </a:t>
            </a:r>
            <a:r>
              <a:rPr lang="en-US" sz="3200" dirty="0"/>
              <a:t>for cognitive awareness and conflict resolution.</a:t>
            </a:r>
            <a:br>
              <a:rPr lang="en-US" sz="3200" dirty="0"/>
            </a:br>
            <a:endParaRPr lang="en-US" sz="3200" dirty="0"/>
          </a:p>
        </p:txBody>
      </p:sp>
      <p:sp>
        <p:nvSpPr>
          <p:cNvPr id="3" name="Content Placeholder 2"/>
          <p:cNvSpPr>
            <a:spLocks noGrp="1"/>
          </p:cNvSpPr>
          <p:nvPr>
            <p:ph idx="1"/>
          </p:nvPr>
        </p:nvSpPr>
        <p:spPr>
          <a:xfrm>
            <a:off x="145721" y="2082125"/>
            <a:ext cx="8998279" cy="5288598"/>
          </a:xfrm>
        </p:spPr>
        <p:txBody>
          <a:bodyPr>
            <a:normAutofit fontScale="77500" lnSpcReduction="20000"/>
          </a:bodyPr>
          <a:lstStyle/>
          <a:p>
            <a:pPr marL="514350" indent="-514350">
              <a:buAutoNum type="alphaLcParenR"/>
            </a:pPr>
            <a:r>
              <a:rPr lang="en-US" sz="3600" dirty="0" smtClean="0"/>
              <a:t>What are the benefits of this activity?: How does it facilitate the learning process when students experience </a:t>
            </a:r>
            <a:r>
              <a:rPr lang="en-US" sz="3600" i="1" dirty="0" smtClean="0"/>
              <a:t>cognitive dissonance</a:t>
            </a:r>
            <a:r>
              <a:rPr lang="en-US" sz="3600" dirty="0" smtClean="0"/>
              <a:t>?</a:t>
            </a:r>
          </a:p>
          <a:p>
            <a:pPr marL="514350" indent="-514350">
              <a:buAutoNum type="alphaLcParenR"/>
            </a:pPr>
            <a:endParaRPr lang="en-US" sz="3600" dirty="0" smtClean="0"/>
          </a:p>
          <a:p>
            <a:pPr marL="514350" indent="-514350">
              <a:buAutoNum type="alphaLcParenR"/>
            </a:pPr>
            <a:r>
              <a:rPr lang="en-US" sz="3600" dirty="0" smtClean="0"/>
              <a:t>Brainstorm some variation of this activity that could be useful in your classroom: </a:t>
            </a:r>
          </a:p>
          <a:p>
            <a:pPr lvl="1"/>
            <a:r>
              <a:rPr lang="en-US" sz="3100" dirty="0" smtClean="0"/>
              <a:t>Define a topic to be discussed and context.</a:t>
            </a:r>
          </a:p>
          <a:p>
            <a:pPr marL="400050" lvl="1" indent="0">
              <a:buNone/>
            </a:pPr>
            <a:r>
              <a:rPr lang="en-US" sz="3100" dirty="0" smtClean="0"/>
              <a:t>       For example, discuss abortion in a sociology seminar entitled          	     “</a:t>
            </a:r>
            <a:r>
              <a:rPr lang="en-US" sz="3100" dirty="0"/>
              <a:t>F</a:t>
            </a:r>
            <a:r>
              <a:rPr lang="en-US" sz="3100" dirty="0" smtClean="0"/>
              <a:t>amily diversity in the U.S.”</a:t>
            </a:r>
          </a:p>
          <a:p>
            <a:pPr lvl="1"/>
            <a:r>
              <a:rPr lang="en-US" sz="3100" dirty="0" smtClean="0"/>
              <a:t>Identify 2 pedagogical objectives for your version of this activity.</a:t>
            </a:r>
          </a:p>
          <a:p>
            <a:pPr lvl="1"/>
            <a:r>
              <a:rPr lang="en-US" sz="3100" dirty="0" smtClean="0"/>
              <a:t>Rewrite 3 to 4 main steps of the process to match your objectives.</a:t>
            </a:r>
          </a:p>
          <a:p>
            <a:pPr marL="0" indent="0">
              <a:buNone/>
            </a:pPr>
            <a:endParaRPr lang="en-US" sz="3100" dirty="0" smtClean="0"/>
          </a:p>
          <a:p>
            <a:pPr marL="0" indent="0">
              <a:buNone/>
            </a:pPr>
            <a:r>
              <a:rPr lang="en-US" sz="3100" dirty="0" smtClean="0"/>
              <a:t> </a:t>
            </a:r>
            <a:endParaRPr lang="en-US" sz="3100" dirty="0"/>
          </a:p>
        </p:txBody>
      </p:sp>
    </p:spTree>
    <p:extLst>
      <p:ext uri="{BB962C8B-B14F-4D97-AF65-F5344CB8AC3E}">
        <p14:creationId xmlns:p14="http://schemas.microsoft.com/office/powerpoint/2010/main" val="27374726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8686800" cy="3140047"/>
          </a:xfrm>
        </p:spPr>
        <p:txBody>
          <a:bodyPr>
            <a:normAutofit/>
          </a:bodyPr>
          <a:lstStyle/>
          <a:p>
            <a:r>
              <a:rPr lang="en-US" sz="6000" b="1" dirty="0" smtClean="0">
                <a:solidFill>
                  <a:srgbClr val="FF0000"/>
                </a:solidFill>
              </a:rPr>
              <a:t>1. Cultural Conversations: discussion and workshop</a:t>
            </a:r>
            <a:endParaRPr lang="en-US" sz="6000" b="1" dirty="0">
              <a:solidFill>
                <a:srgbClr val="FF0000"/>
              </a:solidFill>
            </a:endParaRPr>
          </a:p>
        </p:txBody>
      </p:sp>
      <p:sp>
        <p:nvSpPr>
          <p:cNvPr id="3" name="Content Placeholder 2"/>
          <p:cNvSpPr>
            <a:spLocks noGrp="1"/>
          </p:cNvSpPr>
          <p:nvPr>
            <p:ph idx="1"/>
          </p:nvPr>
        </p:nvSpPr>
        <p:spPr/>
        <p:txBody>
          <a:bodyPr/>
          <a:lstStyle/>
          <a:p>
            <a:endParaRPr lang="en-US" dirty="0" smtClean="0"/>
          </a:p>
          <a:p>
            <a:endParaRPr lang="en-US" dirty="0"/>
          </a:p>
          <a:p>
            <a:pPr marL="0" indent="0">
              <a:buNone/>
            </a:pPr>
            <a:endParaRPr lang="en-US" dirty="0"/>
          </a:p>
          <a:p>
            <a:r>
              <a:rPr lang="en-US" dirty="0" smtClean="0"/>
              <a:t>Understanding students</a:t>
            </a:r>
            <a:r>
              <a:rPr lang="en-US" dirty="0"/>
              <a:t>’ </a:t>
            </a:r>
            <a:r>
              <a:rPr lang="en-US" dirty="0" smtClean="0"/>
              <a:t>ideas on why is it uncomfortable </a:t>
            </a:r>
            <a:r>
              <a:rPr lang="en-US" dirty="0"/>
              <a:t>to discuss certain topics and how to deal with </a:t>
            </a:r>
            <a:r>
              <a:rPr lang="en-US" b="1" u="sng" dirty="0" smtClean="0"/>
              <a:t>these feelings</a:t>
            </a:r>
            <a:r>
              <a:rPr lang="en-US" dirty="0" smtClean="0"/>
              <a:t>? </a:t>
            </a:r>
            <a:endParaRPr lang="en-US" b="1" dirty="0">
              <a:solidFill>
                <a:srgbClr val="008000"/>
              </a:solidFill>
            </a:endParaRPr>
          </a:p>
          <a:p>
            <a:endParaRPr lang="en-US" dirty="0"/>
          </a:p>
        </p:txBody>
      </p:sp>
    </p:spTree>
    <p:extLst>
      <p:ext uri="{BB962C8B-B14F-4D97-AF65-F5344CB8AC3E}">
        <p14:creationId xmlns:p14="http://schemas.microsoft.com/office/powerpoint/2010/main" val="5966582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8308"/>
          </a:xfrm>
        </p:spPr>
        <p:txBody>
          <a:bodyPr>
            <a:normAutofit fontScale="90000"/>
          </a:bodyPr>
          <a:lstStyle/>
          <a:p>
            <a:r>
              <a:rPr lang="en-US" dirty="0"/>
              <a:t>2</a:t>
            </a:r>
            <a:r>
              <a:rPr lang="en-US" dirty="0" smtClean="0"/>
              <a:t>.</a:t>
            </a:r>
            <a:br>
              <a:rPr lang="en-US" dirty="0" smtClean="0"/>
            </a:br>
            <a:r>
              <a:rPr lang="en-US" b="1" i="1" dirty="0"/>
              <a:t>Fishbowl </a:t>
            </a:r>
            <a:r>
              <a:rPr lang="en-US" dirty="0"/>
              <a:t> for developing listening skills and </a:t>
            </a:r>
            <a:r>
              <a:rPr lang="en-US" dirty="0" smtClean="0"/>
              <a:t>facilitate conflict. </a:t>
            </a:r>
            <a:r>
              <a:rPr lang="en-US" dirty="0"/>
              <a:t/>
            </a:r>
            <a:br>
              <a:rPr lang="en-US" dirty="0"/>
            </a:br>
            <a:r>
              <a:rPr lang="en-US" dirty="0" smtClean="0"/>
              <a:t>. </a:t>
            </a:r>
            <a:endParaRPr lang="en-US" dirty="0"/>
          </a:p>
        </p:txBody>
      </p:sp>
      <p:pic>
        <p:nvPicPr>
          <p:cNvPr id="4" name="Content Placeholder 3" descr="Screen Shot 2015-03-11 at 8.23.55 AM.png"/>
          <p:cNvPicPr>
            <a:picLocks noGrp="1" noChangeAspect="1"/>
          </p:cNvPicPr>
          <p:nvPr>
            <p:ph idx="1"/>
          </p:nvPr>
        </p:nvPicPr>
        <p:blipFill>
          <a:blip r:embed="rId3">
            <a:extLst>
              <a:ext uri="{28A0092B-C50C-407E-A947-70E740481C1C}">
                <a14:useLocalDpi xmlns:a14="http://schemas.microsoft.com/office/drawing/2010/main" val="0"/>
              </a:ext>
            </a:extLst>
          </a:blip>
          <a:srcRect l="-33501" r="-33501"/>
          <a:stretch>
            <a:fillRect/>
          </a:stretch>
        </p:blipFill>
        <p:spPr>
          <a:xfrm>
            <a:off x="686970" y="2102946"/>
            <a:ext cx="7999829" cy="4205893"/>
          </a:xfrm>
        </p:spPr>
      </p:pic>
    </p:spTree>
    <p:extLst>
      <p:ext uri="{BB962C8B-B14F-4D97-AF65-F5344CB8AC3E}">
        <p14:creationId xmlns:p14="http://schemas.microsoft.com/office/powerpoint/2010/main" val="22865999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8890"/>
            <a:ext cx="8229600" cy="5647274"/>
          </a:xfrm>
        </p:spPr>
        <p:txBody>
          <a:bodyPr>
            <a:normAutofit fontScale="25000" lnSpcReduction="20000"/>
          </a:bodyPr>
          <a:lstStyle/>
          <a:p>
            <a:pPr marL="0" indent="0" algn="ctr">
              <a:buNone/>
            </a:pPr>
            <a:r>
              <a:rPr lang="en-US" sz="12300" b="1" dirty="0" smtClean="0"/>
              <a:t>“THE </a:t>
            </a:r>
            <a:r>
              <a:rPr lang="en-US" sz="12300" b="1" dirty="0"/>
              <a:t>FISHBOWL”</a:t>
            </a:r>
          </a:p>
          <a:p>
            <a:pPr marL="0" indent="0" algn="ctr">
              <a:buNone/>
            </a:pPr>
            <a:r>
              <a:rPr lang="en-US" sz="12300" b="1" dirty="0"/>
              <a:t>CLASS DISCUSSION TECHNIQUE </a:t>
            </a:r>
          </a:p>
          <a:p>
            <a:pPr marL="0" indent="0">
              <a:buNone/>
            </a:pPr>
            <a:r>
              <a:rPr lang="en-US" sz="12300" b="1" dirty="0"/>
              <a:t> </a:t>
            </a:r>
          </a:p>
          <a:p>
            <a:pPr marL="0" lvl="0" indent="0" fontAlgn="base">
              <a:buNone/>
            </a:pPr>
            <a:r>
              <a:rPr lang="en-US" sz="12300" dirty="0" smtClean="0"/>
              <a:t>1. Five </a:t>
            </a:r>
            <a:r>
              <a:rPr lang="en-US" sz="12300" dirty="0"/>
              <a:t>seats are placed, in a circle, in the center of the room</a:t>
            </a:r>
            <a:r>
              <a:rPr lang="en-US" sz="12300" dirty="0" smtClean="0"/>
              <a:t>.</a:t>
            </a:r>
            <a:r>
              <a:rPr lang="en-US" sz="12300" dirty="0"/>
              <a:t> </a:t>
            </a:r>
          </a:p>
          <a:p>
            <a:pPr marL="0" lvl="0" indent="0" fontAlgn="base">
              <a:buNone/>
            </a:pPr>
            <a:endParaRPr lang="en-US" sz="12300" dirty="0" smtClean="0"/>
          </a:p>
          <a:p>
            <a:pPr marL="0" lvl="0" indent="0" fontAlgn="base">
              <a:buNone/>
            </a:pPr>
            <a:r>
              <a:rPr lang="en-US" sz="12300" dirty="0" smtClean="0"/>
              <a:t>2. All </a:t>
            </a:r>
            <a:r>
              <a:rPr lang="en-US" sz="12300" dirty="0"/>
              <a:t>other seats a pushed to the walls for seating for non-participants.</a:t>
            </a:r>
          </a:p>
          <a:p>
            <a:pPr marL="0" lvl="0" indent="0" fontAlgn="base">
              <a:buNone/>
            </a:pPr>
            <a:endParaRPr lang="en-US" sz="12300" dirty="0" smtClean="0"/>
          </a:p>
          <a:p>
            <a:pPr marL="0" lvl="0" indent="0" fontAlgn="base">
              <a:buNone/>
            </a:pPr>
            <a:r>
              <a:rPr lang="en-US" sz="12300" dirty="0" smtClean="0"/>
              <a:t>3.The </a:t>
            </a:r>
            <a:r>
              <a:rPr lang="en-US" sz="12300" dirty="0"/>
              <a:t>five students in the circle, the fishbowl, are the </a:t>
            </a:r>
            <a:r>
              <a:rPr lang="en-US" sz="12300" u="sng" dirty="0"/>
              <a:t>only</a:t>
            </a:r>
            <a:r>
              <a:rPr lang="en-US" sz="12300" dirty="0"/>
              <a:t> ones allowed to speak in the room. There is to be </a:t>
            </a:r>
            <a:r>
              <a:rPr lang="en-US" sz="12300" u="sng" dirty="0"/>
              <a:t>no conversation</a:t>
            </a:r>
            <a:r>
              <a:rPr lang="en-US" sz="12300" dirty="0"/>
              <a:t> outside of the circle. The teacher chooses the first students in the circle, at random.</a:t>
            </a:r>
          </a:p>
          <a:p>
            <a:pPr marL="0" indent="0">
              <a:buNone/>
            </a:pPr>
            <a:r>
              <a:rPr lang="en-US" sz="12300" b="1" dirty="0"/>
              <a:t> </a:t>
            </a:r>
          </a:p>
          <a:p>
            <a:pPr marL="0" lvl="0" indent="0" fontAlgn="base">
              <a:buNone/>
            </a:pPr>
            <a:endParaRPr lang="en-US" sz="12300" b="1" dirty="0"/>
          </a:p>
          <a:p>
            <a:pPr marL="0" indent="0">
              <a:buNone/>
            </a:pPr>
            <a:r>
              <a:rPr lang="en-US" sz="12300" b="1" dirty="0"/>
              <a:t> </a:t>
            </a:r>
          </a:p>
          <a:p>
            <a:pPr marL="0" indent="0">
              <a:buNone/>
            </a:pPr>
            <a:r>
              <a:rPr lang="en-US" sz="12300" b="1" dirty="0"/>
              <a:t> </a:t>
            </a:r>
          </a:p>
          <a:p>
            <a:pPr marL="0" indent="0">
              <a:buNone/>
            </a:pPr>
            <a:r>
              <a:rPr lang="en-US" sz="12300" b="1" dirty="0"/>
              <a:t> </a:t>
            </a:r>
          </a:p>
          <a:p>
            <a:pPr marL="0" indent="0">
              <a:buNone/>
            </a:pPr>
            <a:r>
              <a:rPr lang="en-US" sz="12300" b="1" dirty="0"/>
              <a:t> </a:t>
            </a:r>
          </a:p>
          <a:p>
            <a:pPr marL="0" indent="0">
              <a:buNone/>
            </a:pPr>
            <a:r>
              <a:rPr lang="en-US" sz="12300" b="1" dirty="0"/>
              <a:t> </a:t>
            </a:r>
          </a:p>
          <a:p>
            <a:endParaRPr lang="en-US" dirty="0"/>
          </a:p>
        </p:txBody>
      </p:sp>
    </p:spTree>
    <p:extLst>
      <p:ext uri="{BB962C8B-B14F-4D97-AF65-F5344CB8AC3E}">
        <p14:creationId xmlns:p14="http://schemas.microsoft.com/office/powerpoint/2010/main" val="8730739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Autofit/>
          </a:bodyPr>
          <a:lstStyle/>
          <a:p>
            <a:pPr marL="0" lvl="0" indent="0" fontAlgn="base">
              <a:buNone/>
            </a:pPr>
            <a:r>
              <a:rPr lang="en-US" dirty="0" smtClean="0"/>
              <a:t>4. The </a:t>
            </a:r>
            <a:r>
              <a:rPr lang="en-US" dirty="0"/>
              <a:t>students engage in debate on an issue presented, as an open-ended question, by the teacher.</a:t>
            </a:r>
          </a:p>
          <a:p>
            <a:pPr marL="0" indent="0">
              <a:buNone/>
            </a:pPr>
            <a:r>
              <a:rPr lang="en-US" dirty="0"/>
              <a:t> </a:t>
            </a:r>
          </a:p>
          <a:p>
            <a:pPr marL="0" lvl="0" indent="0" fontAlgn="base">
              <a:buNone/>
            </a:pPr>
            <a:r>
              <a:rPr lang="en-US" dirty="0" smtClean="0"/>
              <a:t>5. All </a:t>
            </a:r>
            <a:r>
              <a:rPr lang="en-US" dirty="0"/>
              <a:t>participants must abide by the rules of civic discussion. These rules are provided in the discussion rubric.</a:t>
            </a:r>
          </a:p>
          <a:p>
            <a:pPr marL="0" indent="0">
              <a:buNone/>
            </a:pPr>
            <a:r>
              <a:rPr lang="en-US" dirty="0"/>
              <a:t> </a:t>
            </a:r>
          </a:p>
          <a:p>
            <a:pPr marL="0" lvl="0" indent="0" fontAlgn="base">
              <a:buNone/>
            </a:pPr>
            <a:r>
              <a:rPr lang="en-US" dirty="0" smtClean="0"/>
              <a:t>6. The </a:t>
            </a:r>
            <a:r>
              <a:rPr lang="en-US" dirty="0"/>
              <a:t>participants must also operate under the standards of common courtesy. (No yelling, no interrupting, no name-calling, etc.)</a:t>
            </a:r>
          </a:p>
          <a:p>
            <a:pPr marL="0" indent="0">
              <a:buNone/>
            </a:pPr>
            <a:r>
              <a:rPr lang="en-US" b="1" dirty="0"/>
              <a:t> </a:t>
            </a:r>
          </a:p>
        </p:txBody>
      </p:sp>
    </p:spTree>
    <p:extLst>
      <p:ext uri="{BB962C8B-B14F-4D97-AF65-F5344CB8AC3E}">
        <p14:creationId xmlns:p14="http://schemas.microsoft.com/office/powerpoint/2010/main" val="31837119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990" y="0"/>
            <a:ext cx="8457810" cy="6858000"/>
          </a:xfrm>
        </p:spPr>
        <p:txBody>
          <a:bodyPr>
            <a:normAutofit fontScale="25000" lnSpcReduction="20000"/>
          </a:bodyPr>
          <a:lstStyle/>
          <a:p>
            <a:pPr marL="0" indent="0">
              <a:buNone/>
            </a:pPr>
            <a:endParaRPr lang="en-US" sz="11600" dirty="0"/>
          </a:p>
          <a:p>
            <a:pPr marL="0" lvl="0" indent="0" fontAlgn="base">
              <a:buNone/>
            </a:pPr>
            <a:r>
              <a:rPr lang="en-US" sz="11600" dirty="0" smtClean="0"/>
              <a:t>7. Once </a:t>
            </a:r>
            <a:r>
              <a:rPr lang="en-US" sz="11600" dirty="0"/>
              <a:t>a student in the circle has spoken, a student from outside the circle may come and tap that student. The student in the circle </a:t>
            </a:r>
            <a:r>
              <a:rPr lang="en-US" sz="11600" u="sng" dirty="0"/>
              <a:t>must</a:t>
            </a:r>
            <a:r>
              <a:rPr lang="en-US" sz="11600" dirty="0"/>
              <a:t> then give the one who tapped them their seat and return to the outside observation seats. The new entrant may not be tapped until he or she has spoken at least once</a:t>
            </a:r>
            <a:r>
              <a:rPr lang="en-US" sz="11600" dirty="0" smtClean="0"/>
              <a:t>.</a:t>
            </a:r>
          </a:p>
          <a:p>
            <a:pPr marL="0" lvl="0" indent="0" fontAlgn="base">
              <a:buNone/>
            </a:pPr>
            <a:endParaRPr lang="en-US" sz="11600" dirty="0" smtClean="0"/>
          </a:p>
          <a:p>
            <a:pPr marL="0" lvl="0" indent="0" fontAlgn="base">
              <a:buNone/>
            </a:pPr>
            <a:r>
              <a:rPr lang="en-US" sz="11600" dirty="0" smtClean="0"/>
              <a:t>8. Students</a:t>
            </a:r>
            <a:r>
              <a:rPr lang="en-US" sz="11600" dirty="0"/>
              <a:t>, once removed from the circle, may return at any time. (They may not be tapped until they have spoken again) The teacher may grant preferential seating to students who have not yet participated in the debate.</a:t>
            </a:r>
          </a:p>
          <a:p>
            <a:pPr marL="0" indent="0">
              <a:buNone/>
            </a:pPr>
            <a:endParaRPr lang="en-US" sz="11600" dirty="0"/>
          </a:p>
          <a:p>
            <a:pPr marL="0" lvl="0" indent="0" fontAlgn="base">
              <a:buNone/>
            </a:pPr>
            <a:r>
              <a:rPr lang="en-US" sz="11600" dirty="0" smtClean="0"/>
              <a:t>9. The </a:t>
            </a:r>
            <a:r>
              <a:rPr lang="en-US" sz="11600" dirty="0"/>
              <a:t>teacher does not participate in the discussion except to provide a new question or to terminate an irrelevant, or inappropriate, line of discussion</a:t>
            </a:r>
            <a:r>
              <a:rPr lang="en-US" sz="11600" dirty="0" smtClean="0"/>
              <a:t>.</a:t>
            </a:r>
          </a:p>
          <a:p>
            <a:pPr marL="0" lvl="0" indent="0" fontAlgn="base">
              <a:buNone/>
            </a:pPr>
            <a:endParaRPr lang="en-US" sz="5100" dirty="0"/>
          </a:p>
          <a:p>
            <a:pPr marL="0" lvl="0" indent="0" fontAlgn="base">
              <a:buNone/>
            </a:pPr>
            <a:endParaRPr lang="en-US" dirty="0"/>
          </a:p>
          <a:p>
            <a:pPr marL="0" indent="0">
              <a:buNone/>
            </a:pPr>
            <a:r>
              <a:rPr lang="en-US" b="1" dirty="0"/>
              <a:t> </a:t>
            </a:r>
            <a:endParaRPr lang="en-US" dirty="0"/>
          </a:p>
        </p:txBody>
      </p:sp>
    </p:spTree>
    <p:extLst>
      <p:ext uri="{BB962C8B-B14F-4D97-AF65-F5344CB8AC3E}">
        <p14:creationId xmlns:p14="http://schemas.microsoft.com/office/powerpoint/2010/main" val="34210335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fontAlgn="base">
              <a:buNone/>
            </a:pPr>
            <a:endParaRPr lang="en-US" b="1" dirty="0"/>
          </a:p>
          <a:p>
            <a:pPr marL="0" indent="0" fontAlgn="base">
              <a:buNone/>
            </a:pPr>
            <a:r>
              <a:rPr lang="en-US" dirty="0"/>
              <a:t>10. Any student not participating in the debate must turn in a one-page description of the debate, complete with significant arguments raised, on the next day of class.</a:t>
            </a:r>
          </a:p>
          <a:p>
            <a:endParaRPr lang="en-US" dirty="0"/>
          </a:p>
        </p:txBody>
      </p:sp>
    </p:spTree>
    <p:extLst>
      <p:ext uri="{BB962C8B-B14F-4D97-AF65-F5344CB8AC3E}">
        <p14:creationId xmlns:p14="http://schemas.microsoft.com/office/powerpoint/2010/main" val="34850114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1 at 8.57.57 AM.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4173" b="1"/>
          <a:stretch/>
        </p:blipFill>
        <p:spPr>
          <a:xfrm>
            <a:off x="-291442" y="0"/>
            <a:ext cx="9435442" cy="6858000"/>
          </a:xfrm>
        </p:spPr>
      </p:pic>
    </p:spTree>
    <p:extLst>
      <p:ext uri="{BB962C8B-B14F-4D97-AF65-F5344CB8AC3E}">
        <p14:creationId xmlns:p14="http://schemas.microsoft.com/office/powerpoint/2010/main" val="320843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1 at 9.04.33 AM.p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577" r="-34577"/>
          <a:stretch>
            <a:fillRect/>
          </a:stretch>
        </p:blipFill>
        <p:spPr>
          <a:xfrm>
            <a:off x="-2452459" y="0"/>
            <a:ext cx="14484859" cy="7766327"/>
          </a:xfrm>
        </p:spPr>
      </p:pic>
    </p:spTree>
    <p:extLst>
      <p:ext uri="{BB962C8B-B14F-4D97-AF65-F5344CB8AC3E}">
        <p14:creationId xmlns:p14="http://schemas.microsoft.com/office/powerpoint/2010/main" val="1186141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7200" b="1" i="1" dirty="0" smtClean="0"/>
              <a:t>Thanks!</a:t>
            </a:r>
            <a:endParaRPr lang="en-US" sz="7200" b="1" i="1" dirty="0"/>
          </a:p>
        </p:txBody>
      </p:sp>
    </p:spTree>
    <p:extLst>
      <p:ext uri="{BB962C8B-B14F-4D97-AF65-F5344CB8AC3E}">
        <p14:creationId xmlns:p14="http://schemas.microsoft.com/office/powerpoint/2010/main" val="12063506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585" y="1733176"/>
            <a:ext cx="8989785" cy="2808941"/>
          </a:xfrm>
        </p:spPr>
        <p:txBody>
          <a:bodyPr/>
          <a:lstStyle/>
          <a:p>
            <a:r>
              <a:rPr lang="en-US" b="1" dirty="0"/>
              <a:t>D</a:t>
            </a:r>
            <a:r>
              <a:rPr lang="en-US" b="1" dirty="0" smtClean="0"/>
              <a:t>iscussion and Workshop</a:t>
            </a:r>
            <a:endParaRPr lang="en-US" b="1" dirty="0"/>
          </a:p>
        </p:txBody>
      </p:sp>
      <p:sp>
        <p:nvSpPr>
          <p:cNvPr id="3" name="Subtitle 2"/>
          <p:cNvSpPr>
            <a:spLocks noGrp="1"/>
          </p:cNvSpPr>
          <p:nvPr>
            <p:ph type="subTitle" idx="1"/>
          </p:nvPr>
        </p:nvSpPr>
        <p:spPr>
          <a:xfrm>
            <a:off x="1" y="3886200"/>
            <a:ext cx="8830234" cy="1752600"/>
          </a:xfrm>
        </p:spPr>
        <p:txBody>
          <a:bodyPr/>
          <a:lstStyle/>
          <a:p>
            <a:r>
              <a:rPr lang="en-US" dirty="0" smtClean="0"/>
              <a:t>Prof. Kristina Medina </a:t>
            </a:r>
            <a:r>
              <a:rPr lang="en-US" dirty="0" err="1" smtClean="0"/>
              <a:t>Vilariño</a:t>
            </a:r>
            <a:r>
              <a:rPr lang="en-US" dirty="0" smtClean="0"/>
              <a:t>, Ph.D.</a:t>
            </a:r>
          </a:p>
          <a:p>
            <a:r>
              <a:rPr lang="en-US" dirty="0" smtClean="0"/>
              <a:t>(Spanish, Race Studies, Latin American Studies)</a:t>
            </a:r>
            <a:endParaRPr lang="en-US" dirty="0"/>
          </a:p>
        </p:txBody>
      </p:sp>
      <p:pic>
        <p:nvPicPr>
          <p:cNvPr id="4" name="Picture 3" descr="Screen Shot 2013-10-30 at 2.53.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3998" cy="2884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6290235" y="6006353"/>
            <a:ext cx="1814694" cy="646331"/>
          </a:xfrm>
          <a:prstGeom prst="rect">
            <a:avLst/>
          </a:prstGeom>
          <a:noFill/>
        </p:spPr>
        <p:txBody>
          <a:bodyPr wrap="none" rtlCol="0">
            <a:spAutoFit/>
          </a:bodyPr>
          <a:lstStyle/>
          <a:p>
            <a:r>
              <a:rPr lang="en-US" dirty="0" smtClean="0"/>
              <a:t>October 30, 2013</a:t>
            </a:r>
          </a:p>
          <a:p>
            <a:endParaRPr lang="en-US" dirty="0"/>
          </a:p>
        </p:txBody>
      </p:sp>
    </p:spTree>
    <p:extLst>
      <p:ext uri="{BB962C8B-B14F-4D97-AF65-F5344CB8AC3E}">
        <p14:creationId xmlns:p14="http://schemas.microsoft.com/office/powerpoint/2010/main" val="2312183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72354"/>
            <a:ext cx="8229600" cy="5453810"/>
          </a:xfrm>
        </p:spPr>
        <p:txBody>
          <a:bodyPr>
            <a:normAutofit/>
          </a:bodyPr>
          <a:lstStyle/>
          <a:p>
            <a:pPr marL="0" indent="0" algn="ctr">
              <a:buNone/>
            </a:pPr>
            <a:r>
              <a:rPr lang="en-US" sz="5400" b="1" dirty="0"/>
              <a:t>Is it necessary to  to feel uncomfortable?</a:t>
            </a:r>
          </a:p>
        </p:txBody>
      </p:sp>
      <p:pic>
        <p:nvPicPr>
          <p:cNvPr id="4" name="Picture 3" descr="Screen Shot 2013-10-30 at 2.32.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71" y="2614707"/>
            <a:ext cx="7578164" cy="3848472"/>
          </a:xfrm>
          <a:prstGeom prst="rect">
            <a:avLst/>
          </a:prstGeom>
          <a:ln>
            <a:noFill/>
          </a:ln>
          <a:effectLst>
            <a:softEdge rad="112500"/>
          </a:effectLst>
        </p:spPr>
      </p:pic>
    </p:spTree>
    <p:extLst>
      <p:ext uri="{BB962C8B-B14F-4D97-AF65-F5344CB8AC3E}">
        <p14:creationId xmlns:p14="http://schemas.microsoft.com/office/powerpoint/2010/main" val="27752033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0"/>
            <a:ext cx="9144000" cy="7007411"/>
          </a:xfrm>
          <a:prstGeom prst="mathEqual">
            <a:avLst/>
          </a:prstGeom>
        </p:spPr>
        <p:txBody>
          <a:bodyPr>
            <a:normAutofit fontScale="90000"/>
          </a:bodyPr>
          <a:lstStyle/>
          <a:p>
            <a:r>
              <a:rPr lang="en-US" dirty="0" smtClean="0"/>
              <a:t>“You must get </a:t>
            </a:r>
            <a:r>
              <a:rPr lang="en-US" dirty="0"/>
              <a:t>confortable with being </a:t>
            </a:r>
            <a:r>
              <a:rPr lang="en-US" dirty="0" smtClean="0"/>
              <a:t>uncomfortable in order to change things…”</a:t>
            </a:r>
            <a:br>
              <a:rPr lang="en-US" dirty="0" smtClean="0"/>
            </a:br>
            <a:r>
              <a:rPr lang="en-US" sz="6000" b="1" dirty="0" smtClean="0">
                <a:solidFill>
                  <a:srgbClr val="FF0000"/>
                </a:solidFill>
              </a:rPr>
              <a:t>=</a:t>
            </a:r>
            <a:r>
              <a:rPr lang="en-US" sz="6000" b="1" dirty="0">
                <a:solidFill>
                  <a:srgbClr val="FF0000"/>
                </a:solidFill>
              </a:rPr>
              <a:t/>
            </a:r>
            <a:br>
              <a:rPr lang="en-US" sz="6000" b="1" dirty="0">
                <a:solidFill>
                  <a:srgbClr val="FF0000"/>
                </a:solidFill>
              </a:rPr>
            </a:br>
            <a:r>
              <a:rPr lang="en-US" dirty="0"/>
              <a:t/>
            </a:r>
            <a:br>
              <a:rPr lang="en-US" dirty="0"/>
            </a:br>
            <a:endParaRPr lang="en-US" dirty="0"/>
          </a:p>
        </p:txBody>
      </p:sp>
      <p:pic>
        <p:nvPicPr>
          <p:cNvPr id="6" name="Picture 5" descr="Screen Shot 2013-10-30 at 2.44.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709" y="4153647"/>
            <a:ext cx="4584700" cy="2559797"/>
          </a:xfrm>
          <a:prstGeom prst="rect">
            <a:avLst/>
          </a:prstGeom>
          <a:ln>
            <a:noFill/>
          </a:ln>
          <a:effectLst>
            <a:softEdge rad="112500"/>
          </a:effectLst>
        </p:spPr>
      </p:pic>
    </p:spTree>
    <p:extLst>
      <p:ext uri="{BB962C8B-B14F-4D97-AF65-F5344CB8AC3E}">
        <p14:creationId xmlns:p14="http://schemas.microsoft.com/office/powerpoint/2010/main" val="1816621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303"/>
          </a:xfrm>
        </p:spPr>
        <p:txBody>
          <a:bodyPr>
            <a:normAutofit fontScale="90000"/>
          </a:bodyPr>
          <a:lstStyle/>
          <a:p>
            <a:r>
              <a:rPr lang="en-US" b="1" dirty="0" smtClean="0"/>
              <a:t>OBJECTIVES</a:t>
            </a:r>
            <a:endParaRPr lang="en-US" b="1" dirty="0"/>
          </a:p>
        </p:txBody>
      </p:sp>
      <p:sp>
        <p:nvSpPr>
          <p:cNvPr id="3" name="Content Placeholder 2"/>
          <p:cNvSpPr>
            <a:spLocks noGrp="1"/>
          </p:cNvSpPr>
          <p:nvPr>
            <p:ph idx="1"/>
          </p:nvPr>
        </p:nvSpPr>
        <p:spPr>
          <a:xfrm>
            <a:off x="457200" y="1210236"/>
            <a:ext cx="8229600" cy="5543176"/>
          </a:xfrm>
        </p:spPr>
        <p:txBody>
          <a:bodyPr>
            <a:normAutofit/>
          </a:bodyPr>
          <a:lstStyle/>
          <a:p>
            <a:r>
              <a:rPr lang="en-US" dirty="0" smtClean="0"/>
              <a:t>Identify “uncomfortable topics.”</a:t>
            </a:r>
          </a:p>
          <a:p>
            <a:r>
              <a:rPr lang="en-US" dirty="0" smtClean="0"/>
              <a:t>Define what makes these topics uncomfortable.</a:t>
            </a:r>
          </a:p>
          <a:p>
            <a:r>
              <a:rPr lang="en-US" dirty="0" smtClean="0"/>
              <a:t>Analyze different case scenarios in our educational context.</a:t>
            </a:r>
          </a:p>
          <a:p>
            <a:r>
              <a:rPr lang="en-US" dirty="0" smtClean="0"/>
              <a:t>Offer alternatives on how to discuss these topics in more productive and “natural” ways.</a:t>
            </a:r>
          </a:p>
          <a:p>
            <a:r>
              <a:rPr lang="en-US" dirty="0" smtClean="0"/>
              <a:t>Conclude: Is it really necessary to feel uncomfortable when discussing these topics?</a:t>
            </a:r>
          </a:p>
          <a:p>
            <a:r>
              <a:rPr lang="en-US" dirty="0" smtClean="0"/>
              <a:t> What can </a:t>
            </a:r>
            <a:r>
              <a:rPr lang="en-US" b="1" dirty="0" smtClean="0">
                <a:solidFill>
                  <a:srgbClr val="FF0000"/>
                </a:solidFill>
              </a:rPr>
              <a:t>WE</a:t>
            </a:r>
            <a:r>
              <a:rPr lang="en-US" dirty="0" smtClean="0"/>
              <a:t> do about it?</a:t>
            </a:r>
          </a:p>
          <a:p>
            <a:endParaRPr lang="en-US" dirty="0"/>
          </a:p>
        </p:txBody>
      </p:sp>
    </p:spTree>
    <p:extLst>
      <p:ext uri="{BB962C8B-B14F-4D97-AF65-F5344CB8AC3E}">
        <p14:creationId xmlns:p14="http://schemas.microsoft.com/office/powerpoint/2010/main" val="15079706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8229600" cy="1143000"/>
          </a:xfrm>
        </p:spPr>
        <p:txBody>
          <a:bodyPr/>
          <a:lstStyle/>
          <a:p>
            <a:endParaRPr lang="en-US"/>
          </a:p>
        </p:txBody>
      </p:sp>
      <p:pic>
        <p:nvPicPr>
          <p:cNvPr id="4" name="Content Placeholder 3" descr="Screen Shot 2013-10-30 at 2.11.11 PM.png">
            <a:hlinkClick r:id="rId3"/>
          </p:cNvPr>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7838" b="-7838"/>
          <a:stretch>
            <a:fillRect/>
          </a:stretch>
        </p:blipFill>
        <p:spPr>
          <a:xfrm>
            <a:off x="0" y="-283883"/>
            <a:ext cx="9144000" cy="6678987"/>
          </a:xfrm>
        </p:spPr>
      </p:pic>
    </p:spTree>
    <p:extLst>
      <p:ext uri="{BB962C8B-B14F-4D97-AF65-F5344CB8AC3E}">
        <p14:creationId xmlns:p14="http://schemas.microsoft.com/office/powerpoint/2010/main" val="35974930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6940"/>
            <a:ext cx="8229600" cy="926353"/>
          </a:xfrm>
        </p:spPr>
        <p:txBody>
          <a:bodyPr>
            <a:normAutofit fontScale="90000"/>
          </a:bodyPr>
          <a:lstStyle/>
          <a:p>
            <a:r>
              <a:rPr lang="en-US" dirty="0" smtClean="0"/>
              <a:t>1</a:t>
            </a:r>
            <a:br>
              <a:rPr lang="en-US" dirty="0" smtClean="0"/>
            </a:br>
            <a:r>
              <a:rPr lang="en-US" dirty="0"/>
              <a:t/>
            </a:r>
            <a:br>
              <a:rPr lang="en-US" dirty="0"/>
            </a:br>
            <a:endParaRPr lang="en-US" dirty="0"/>
          </a:p>
        </p:txBody>
      </p:sp>
      <p:sp>
        <p:nvSpPr>
          <p:cNvPr id="3" name="Content Placeholder 2"/>
          <p:cNvSpPr>
            <a:spLocks noGrp="1"/>
          </p:cNvSpPr>
          <p:nvPr>
            <p:ph idx="1"/>
          </p:nvPr>
        </p:nvSpPr>
        <p:spPr>
          <a:xfrm>
            <a:off x="457200" y="1105648"/>
            <a:ext cx="8229600" cy="5752352"/>
          </a:xfrm>
        </p:spPr>
        <p:txBody>
          <a:bodyPr/>
          <a:lstStyle/>
          <a:p>
            <a:pPr marL="514350" indent="-514350">
              <a:buAutoNum type="alphaUcPeriod"/>
            </a:pPr>
            <a:r>
              <a:rPr lang="en-US" dirty="0" smtClean="0"/>
              <a:t>These topics are often associated with uncomfortable conversations, arguments or situations:</a:t>
            </a:r>
          </a:p>
          <a:p>
            <a:pPr marL="514350" indent="-514350">
              <a:buAutoNum type="alphaUcPeriod"/>
            </a:pPr>
            <a:endParaRPr lang="en-US" dirty="0" smtClean="0"/>
          </a:p>
          <a:p>
            <a:pPr marL="514350" indent="-514350">
              <a:buAutoNum type="alphaUcPeriod" startAt="2"/>
            </a:pPr>
            <a:r>
              <a:rPr lang="en-US" dirty="0" smtClean="0"/>
              <a:t>Use other words to describe this feeling.</a:t>
            </a:r>
          </a:p>
          <a:p>
            <a:pPr marL="514350" indent="-514350">
              <a:buAutoNum type="alphaUcPeriod" startAt="2"/>
            </a:pPr>
            <a:endParaRPr lang="en-US" dirty="0"/>
          </a:p>
          <a:p>
            <a:pPr marL="514350" indent="-514350">
              <a:buFont typeface="Arial" pitchFamily="34" charset="0"/>
              <a:buAutoNum type="alphaUcPeriod" startAt="2"/>
            </a:pPr>
            <a:r>
              <a:rPr lang="en-US" dirty="0" smtClean="0"/>
              <a:t>Where does </a:t>
            </a:r>
            <a:r>
              <a:rPr lang="en-US" dirty="0"/>
              <a:t>this feeling </a:t>
            </a:r>
            <a:r>
              <a:rPr lang="en-US" dirty="0" smtClean="0"/>
              <a:t>come </a:t>
            </a:r>
            <a:r>
              <a:rPr lang="en-US" dirty="0"/>
              <a:t>from?</a:t>
            </a:r>
          </a:p>
          <a:p>
            <a:pPr marL="514350" indent="-514350">
              <a:buAutoNum type="alphaUcPeriod" startAt="2"/>
            </a:pPr>
            <a:endParaRPr lang="en-US" dirty="0"/>
          </a:p>
        </p:txBody>
      </p:sp>
    </p:spTree>
    <p:extLst>
      <p:ext uri="{BB962C8B-B14F-4D97-AF65-F5344CB8AC3E}">
        <p14:creationId xmlns:p14="http://schemas.microsoft.com/office/powerpoint/2010/main" val="29899280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1031</TotalTime>
  <Words>1177</Words>
  <Application>Microsoft Macintosh PowerPoint</Application>
  <PresentationFormat>On-screen Show (4:3)</PresentationFormat>
  <Paragraphs>183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Is it necessary to be uncomfortable?: Embracing cognitive dissonance  in the classroom</vt:lpstr>
      <vt:lpstr>Objectives</vt:lpstr>
      <vt:lpstr>1. Cultural Conversations: discussion and workshop</vt:lpstr>
      <vt:lpstr>Discussion and Workshop</vt:lpstr>
      <vt:lpstr>PowerPoint Presentation</vt:lpstr>
      <vt:lpstr>“You must get confortable with being uncomfortable in order to change things…” =  </vt:lpstr>
      <vt:lpstr>OBJECTIVES</vt:lpstr>
      <vt:lpstr>PowerPoint Presentation</vt:lpstr>
      <vt:lpstr>1  </vt:lpstr>
      <vt:lpstr>PowerPoint Presentation</vt:lpstr>
      <vt:lpstr>SCENARIOS  Sit down, let’s talk about ______.</vt:lpstr>
      <vt:lpstr>PowerPoint Presentation</vt:lpstr>
      <vt:lpstr>2 CASE SCENARIOS</vt:lpstr>
      <vt:lpstr>PowerPoint Presentation</vt:lpstr>
      <vt:lpstr>2 CASE SCENARIOS</vt:lpstr>
      <vt:lpstr>PowerPoint Presentation</vt:lpstr>
      <vt:lpstr>PowerPoint Presentation</vt:lpstr>
      <vt:lpstr>PowerPoint Presentation</vt:lpstr>
      <vt:lpstr>PowerPoint Presentation</vt:lpstr>
      <vt:lpstr>PowerPoint Presentation</vt:lpstr>
      <vt:lpstr>PowerPoint Presentation</vt:lpstr>
      <vt:lpstr>2. Theoretical background </vt:lpstr>
      <vt:lpstr>PowerPoint Presentation</vt:lpstr>
      <vt:lpstr>Cognitive conflict approach to teaching</vt:lpstr>
      <vt:lpstr>Cognitive approach</vt:lpstr>
      <vt:lpstr> Metacognition</vt:lpstr>
      <vt:lpstr>Facilitated conflict</vt:lpstr>
      <vt:lpstr>3. Sample activities</vt:lpstr>
      <vt:lpstr>Student-centered learning activities 1 Design thinking for cognitive awareness and conflict resolution. </vt:lpstr>
      <vt:lpstr>2. Fishbowl  for developing listening skills and facilitate conflict.  .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Medina</dc:creator>
  <cp:lastModifiedBy>St. Olaf User</cp:lastModifiedBy>
  <cp:revision>81</cp:revision>
  <cp:lastPrinted>2015-03-11T15:55:58Z</cp:lastPrinted>
  <dcterms:created xsi:type="dcterms:W3CDTF">2015-03-10T00:42:04Z</dcterms:created>
  <dcterms:modified xsi:type="dcterms:W3CDTF">2015-03-11T18:55:28Z</dcterms:modified>
</cp:coreProperties>
</file>