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</p:sldMasterIdLst>
  <p:notesMasterIdLst>
    <p:notesMasterId r:id="rId45"/>
  </p:notesMasterIdLst>
  <p:handoutMasterIdLst>
    <p:handoutMasterId r:id="rId46"/>
  </p:handoutMasterIdLst>
  <p:sldIdLst>
    <p:sldId id="256" r:id="rId2"/>
    <p:sldId id="529" r:id="rId3"/>
    <p:sldId id="336" r:id="rId4"/>
    <p:sldId id="621" r:id="rId5"/>
    <p:sldId id="617" r:id="rId6"/>
    <p:sldId id="618" r:id="rId7"/>
    <p:sldId id="619" r:id="rId8"/>
    <p:sldId id="620" r:id="rId9"/>
    <p:sldId id="470" r:id="rId10"/>
    <p:sldId id="340" r:id="rId11"/>
    <p:sldId id="476" r:id="rId12"/>
    <p:sldId id="478" r:id="rId13"/>
    <p:sldId id="260" r:id="rId14"/>
    <p:sldId id="342" r:id="rId15"/>
    <p:sldId id="593" r:id="rId16"/>
    <p:sldId id="257" r:id="rId17"/>
    <p:sldId id="572" r:id="rId18"/>
    <p:sldId id="472" r:id="rId19"/>
    <p:sldId id="473" r:id="rId20"/>
    <p:sldId id="474" r:id="rId21"/>
    <p:sldId id="475" r:id="rId22"/>
    <p:sldId id="604" r:id="rId23"/>
    <p:sldId id="606" r:id="rId24"/>
    <p:sldId id="610" r:id="rId25"/>
    <p:sldId id="607" r:id="rId26"/>
    <p:sldId id="608" r:id="rId27"/>
    <p:sldId id="609" r:id="rId28"/>
    <p:sldId id="611" r:id="rId29"/>
    <p:sldId id="612" r:id="rId30"/>
    <p:sldId id="622" r:id="rId31"/>
    <p:sldId id="613" r:id="rId32"/>
    <p:sldId id="614" r:id="rId33"/>
    <p:sldId id="615" r:id="rId34"/>
    <p:sldId id="623" r:id="rId35"/>
    <p:sldId id="616" r:id="rId36"/>
    <p:sldId id="597" r:id="rId37"/>
    <p:sldId id="600" r:id="rId38"/>
    <p:sldId id="603" r:id="rId39"/>
    <p:sldId id="601" r:id="rId40"/>
    <p:sldId id="602" r:id="rId41"/>
    <p:sldId id="544" r:id="rId42"/>
    <p:sldId id="579" r:id="rId43"/>
    <p:sldId id="585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00"/>
    <a:srgbClr val="FF00FF"/>
    <a:srgbClr val="FF0000"/>
    <a:srgbClr val="66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60" autoAdjust="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32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86E1D-7DF6-4444-80D0-18E19BB962AA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C63623EB-ECBC-454C-95F3-19E1A895890E}">
      <dgm:prSet phldrT="[Text]"/>
      <dgm:spPr/>
      <dgm:t>
        <a:bodyPr/>
        <a:lstStyle/>
        <a:p>
          <a:r>
            <a:rPr lang="en-US" dirty="0" smtClean="0"/>
            <a:t>social</a:t>
          </a:r>
          <a:endParaRPr lang="en-US" dirty="0"/>
        </a:p>
      </dgm:t>
    </dgm:pt>
    <dgm:pt modelId="{2D0CE77D-E75A-41D2-9DA3-A8311948A69F}" type="parTrans" cxnId="{1F908A21-9A61-46DC-9C30-88A32E9D1B9C}">
      <dgm:prSet/>
      <dgm:spPr/>
      <dgm:t>
        <a:bodyPr/>
        <a:lstStyle/>
        <a:p>
          <a:endParaRPr lang="en-US"/>
        </a:p>
      </dgm:t>
    </dgm:pt>
    <dgm:pt modelId="{C9E62B4A-0CED-427A-A78A-20FF4B77CFC7}" type="sibTrans" cxnId="{1F908A21-9A61-46DC-9C30-88A32E9D1B9C}">
      <dgm:prSet/>
      <dgm:spPr/>
      <dgm:t>
        <a:bodyPr/>
        <a:lstStyle/>
        <a:p>
          <a:endParaRPr lang="en-US"/>
        </a:p>
      </dgm:t>
    </dgm:pt>
    <dgm:pt modelId="{FE72A9EC-AE5C-499C-BA75-B728809F2A8F}">
      <dgm:prSet phldrT="[Text]"/>
      <dgm:spPr/>
      <dgm:t>
        <a:bodyPr/>
        <a:lstStyle/>
        <a:p>
          <a:r>
            <a:rPr lang="en-US" dirty="0" smtClean="0"/>
            <a:t>interests</a:t>
          </a:r>
          <a:endParaRPr lang="en-US" dirty="0"/>
        </a:p>
      </dgm:t>
    </dgm:pt>
    <dgm:pt modelId="{2EAF0C74-C737-4B89-9141-7F10BF4D3C41}" type="parTrans" cxnId="{FC528206-CBA4-4C80-B76B-C58885712021}">
      <dgm:prSet/>
      <dgm:spPr/>
      <dgm:t>
        <a:bodyPr/>
        <a:lstStyle/>
        <a:p>
          <a:endParaRPr lang="en-US"/>
        </a:p>
      </dgm:t>
    </dgm:pt>
    <dgm:pt modelId="{E27ED169-68A5-49B9-A0B0-5570A11E157B}" type="sibTrans" cxnId="{FC528206-CBA4-4C80-B76B-C58885712021}">
      <dgm:prSet/>
      <dgm:spPr/>
      <dgm:t>
        <a:bodyPr/>
        <a:lstStyle/>
        <a:p>
          <a:endParaRPr lang="en-US"/>
        </a:p>
      </dgm:t>
    </dgm:pt>
    <dgm:pt modelId="{44B9D93B-244F-46EC-924A-DB3D858997F2}">
      <dgm:prSet phldrT="[Text]"/>
      <dgm:spPr/>
      <dgm:t>
        <a:bodyPr/>
        <a:lstStyle/>
        <a:p>
          <a:r>
            <a:rPr lang="en-US" dirty="0" smtClean="0"/>
            <a:t>language</a:t>
          </a:r>
          <a:endParaRPr lang="en-US" dirty="0"/>
        </a:p>
      </dgm:t>
    </dgm:pt>
    <dgm:pt modelId="{5887CFCD-BC19-4799-9E38-53C60F63430C}" type="parTrans" cxnId="{5D39782B-6F07-4B54-997D-66F06402367C}">
      <dgm:prSet/>
      <dgm:spPr/>
      <dgm:t>
        <a:bodyPr/>
        <a:lstStyle/>
        <a:p>
          <a:endParaRPr lang="en-US"/>
        </a:p>
      </dgm:t>
    </dgm:pt>
    <dgm:pt modelId="{121A9B7B-90DD-4BFC-B0F1-89845FF05EB5}" type="sibTrans" cxnId="{5D39782B-6F07-4B54-997D-66F06402367C}">
      <dgm:prSet/>
      <dgm:spPr/>
      <dgm:t>
        <a:bodyPr/>
        <a:lstStyle/>
        <a:p>
          <a:endParaRPr lang="en-US"/>
        </a:p>
      </dgm:t>
    </dgm:pt>
    <dgm:pt modelId="{D21BCBE7-EB58-4DAE-BF89-31DBBB152D12}" type="pres">
      <dgm:prSet presAssocID="{11586E1D-7DF6-4444-80D0-18E19BB962AA}" presName="compositeShape" presStyleCnt="0">
        <dgm:presLayoutVars>
          <dgm:chMax val="7"/>
          <dgm:dir/>
          <dgm:resizeHandles val="exact"/>
        </dgm:presLayoutVars>
      </dgm:prSet>
      <dgm:spPr/>
    </dgm:pt>
    <dgm:pt modelId="{8451CD0D-A2E3-4394-B0B5-D1DB1EFF10F2}" type="pres">
      <dgm:prSet presAssocID="{C63623EB-ECBC-454C-95F3-19E1A895890E}" presName="circ1" presStyleLbl="vennNode1" presStyleIdx="0" presStyleCnt="3" custLinFactNeighborX="3800" custLinFactNeighborY="1067"/>
      <dgm:spPr/>
      <dgm:t>
        <a:bodyPr/>
        <a:lstStyle/>
        <a:p>
          <a:endParaRPr lang="en-US"/>
        </a:p>
      </dgm:t>
    </dgm:pt>
    <dgm:pt modelId="{55A90364-66F1-41D9-AAC7-663BCBF52E1B}" type="pres">
      <dgm:prSet presAssocID="{C63623EB-ECBC-454C-95F3-19E1A895890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3433C-D0FF-48A0-900D-81CCD62BAFCB}" type="pres">
      <dgm:prSet presAssocID="{FE72A9EC-AE5C-499C-BA75-B728809F2A8F}" presName="circ2" presStyleLbl="vennNode1" presStyleIdx="1" presStyleCnt="3"/>
      <dgm:spPr/>
      <dgm:t>
        <a:bodyPr/>
        <a:lstStyle/>
        <a:p>
          <a:endParaRPr lang="en-US"/>
        </a:p>
      </dgm:t>
    </dgm:pt>
    <dgm:pt modelId="{A0498A8F-6FD5-49C5-8EB6-9190702CF24A}" type="pres">
      <dgm:prSet presAssocID="{FE72A9EC-AE5C-499C-BA75-B728809F2A8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124BB-EB62-416C-926B-3AE8ECDA8219}" type="pres">
      <dgm:prSet presAssocID="{44B9D93B-244F-46EC-924A-DB3D858997F2}" presName="circ3" presStyleLbl="vennNode1" presStyleIdx="2" presStyleCnt="3"/>
      <dgm:spPr/>
      <dgm:t>
        <a:bodyPr/>
        <a:lstStyle/>
        <a:p>
          <a:endParaRPr lang="en-US"/>
        </a:p>
      </dgm:t>
    </dgm:pt>
    <dgm:pt modelId="{93A027F6-F99A-4150-BE67-F1E4131589C2}" type="pres">
      <dgm:prSet presAssocID="{44B9D93B-244F-46EC-924A-DB3D858997F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0476FD-05E2-E34C-A814-27762E175998}" type="presOf" srcId="{44B9D93B-244F-46EC-924A-DB3D858997F2}" destId="{15B124BB-EB62-416C-926B-3AE8ECDA8219}" srcOrd="0" destOrd="0" presId="urn:microsoft.com/office/officeart/2005/8/layout/venn1"/>
    <dgm:cxn modelId="{5D39782B-6F07-4B54-997D-66F06402367C}" srcId="{11586E1D-7DF6-4444-80D0-18E19BB962AA}" destId="{44B9D93B-244F-46EC-924A-DB3D858997F2}" srcOrd="2" destOrd="0" parTransId="{5887CFCD-BC19-4799-9E38-53C60F63430C}" sibTransId="{121A9B7B-90DD-4BFC-B0F1-89845FF05EB5}"/>
    <dgm:cxn modelId="{DAD577A7-504A-3940-A678-7DA606D13883}" type="presOf" srcId="{FE72A9EC-AE5C-499C-BA75-B728809F2A8F}" destId="{A0498A8F-6FD5-49C5-8EB6-9190702CF24A}" srcOrd="1" destOrd="0" presId="urn:microsoft.com/office/officeart/2005/8/layout/venn1"/>
    <dgm:cxn modelId="{A6096424-E307-E944-B1D5-8FF43E04BAEB}" type="presOf" srcId="{C63623EB-ECBC-454C-95F3-19E1A895890E}" destId="{55A90364-66F1-41D9-AAC7-663BCBF52E1B}" srcOrd="1" destOrd="0" presId="urn:microsoft.com/office/officeart/2005/8/layout/venn1"/>
    <dgm:cxn modelId="{FC528206-CBA4-4C80-B76B-C58885712021}" srcId="{11586E1D-7DF6-4444-80D0-18E19BB962AA}" destId="{FE72A9EC-AE5C-499C-BA75-B728809F2A8F}" srcOrd="1" destOrd="0" parTransId="{2EAF0C74-C737-4B89-9141-7F10BF4D3C41}" sibTransId="{E27ED169-68A5-49B9-A0B0-5570A11E157B}"/>
    <dgm:cxn modelId="{3CDA74EA-8548-D644-8CC6-D85CA9E43129}" type="presOf" srcId="{44B9D93B-244F-46EC-924A-DB3D858997F2}" destId="{93A027F6-F99A-4150-BE67-F1E4131589C2}" srcOrd="1" destOrd="0" presId="urn:microsoft.com/office/officeart/2005/8/layout/venn1"/>
    <dgm:cxn modelId="{0ABBEF2F-B77D-9B4E-B253-DF1CEDB72752}" type="presOf" srcId="{FE72A9EC-AE5C-499C-BA75-B728809F2A8F}" destId="{E473433C-D0FF-48A0-900D-81CCD62BAFCB}" srcOrd="0" destOrd="0" presId="urn:microsoft.com/office/officeart/2005/8/layout/venn1"/>
    <dgm:cxn modelId="{0677C608-F7D1-B64C-A850-6BE793558C33}" type="presOf" srcId="{11586E1D-7DF6-4444-80D0-18E19BB962AA}" destId="{D21BCBE7-EB58-4DAE-BF89-31DBBB152D12}" srcOrd="0" destOrd="0" presId="urn:microsoft.com/office/officeart/2005/8/layout/venn1"/>
    <dgm:cxn modelId="{9DCE2358-CC82-8F49-B5C3-9EEFBE955DF2}" type="presOf" srcId="{C63623EB-ECBC-454C-95F3-19E1A895890E}" destId="{8451CD0D-A2E3-4394-B0B5-D1DB1EFF10F2}" srcOrd="0" destOrd="0" presId="urn:microsoft.com/office/officeart/2005/8/layout/venn1"/>
    <dgm:cxn modelId="{1F908A21-9A61-46DC-9C30-88A32E9D1B9C}" srcId="{11586E1D-7DF6-4444-80D0-18E19BB962AA}" destId="{C63623EB-ECBC-454C-95F3-19E1A895890E}" srcOrd="0" destOrd="0" parTransId="{2D0CE77D-E75A-41D2-9DA3-A8311948A69F}" sibTransId="{C9E62B4A-0CED-427A-A78A-20FF4B77CFC7}"/>
    <dgm:cxn modelId="{D2DFA787-A1B3-3242-9FD0-FE14C764DFA7}" type="presParOf" srcId="{D21BCBE7-EB58-4DAE-BF89-31DBBB152D12}" destId="{8451CD0D-A2E3-4394-B0B5-D1DB1EFF10F2}" srcOrd="0" destOrd="0" presId="urn:microsoft.com/office/officeart/2005/8/layout/venn1"/>
    <dgm:cxn modelId="{BE0CB50C-7F3F-BE43-9FFE-A42E0ECB30DC}" type="presParOf" srcId="{D21BCBE7-EB58-4DAE-BF89-31DBBB152D12}" destId="{55A90364-66F1-41D9-AAC7-663BCBF52E1B}" srcOrd="1" destOrd="0" presId="urn:microsoft.com/office/officeart/2005/8/layout/venn1"/>
    <dgm:cxn modelId="{CC4B5D07-0AE1-EF40-BFF9-4DCF12BD8E2D}" type="presParOf" srcId="{D21BCBE7-EB58-4DAE-BF89-31DBBB152D12}" destId="{E473433C-D0FF-48A0-900D-81CCD62BAFCB}" srcOrd="2" destOrd="0" presId="urn:microsoft.com/office/officeart/2005/8/layout/venn1"/>
    <dgm:cxn modelId="{2A08D78C-9BC2-B34D-ACA6-9ECA0181A31A}" type="presParOf" srcId="{D21BCBE7-EB58-4DAE-BF89-31DBBB152D12}" destId="{A0498A8F-6FD5-49C5-8EB6-9190702CF24A}" srcOrd="3" destOrd="0" presId="urn:microsoft.com/office/officeart/2005/8/layout/venn1"/>
    <dgm:cxn modelId="{D5D5915A-9A30-3741-8ECE-D2C119F864FD}" type="presParOf" srcId="{D21BCBE7-EB58-4DAE-BF89-31DBBB152D12}" destId="{15B124BB-EB62-416C-926B-3AE8ECDA8219}" srcOrd="4" destOrd="0" presId="urn:microsoft.com/office/officeart/2005/8/layout/venn1"/>
    <dgm:cxn modelId="{0F46A538-3F7B-4743-8292-FEB8397B8370}" type="presParOf" srcId="{D21BCBE7-EB58-4DAE-BF89-31DBBB152D12}" destId="{93A027F6-F99A-4150-BE67-F1E4131589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1CD0D-A2E3-4394-B0B5-D1DB1EFF10F2}">
      <dsp:nvSpPr>
        <dsp:cNvPr id="0" name=""/>
        <dsp:cNvSpPr/>
      </dsp:nvSpPr>
      <dsp:spPr>
        <a:xfrm>
          <a:off x="2516183" y="77777"/>
          <a:ext cx="2468880" cy="24688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social</a:t>
          </a:r>
          <a:endParaRPr lang="en-US" sz="2500" kern="1200" dirty="0"/>
        </a:p>
      </dsp:txBody>
      <dsp:txXfrm>
        <a:off x="2845367" y="509831"/>
        <a:ext cx="1810512" cy="1110996"/>
      </dsp:txXfrm>
    </dsp:sp>
    <dsp:sp modelId="{E473433C-D0FF-48A0-900D-81CCD62BAFCB}">
      <dsp:nvSpPr>
        <dsp:cNvPr id="0" name=""/>
        <dsp:cNvSpPr/>
      </dsp:nvSpPr>
      <dsp:spPr>
        <a:xfrm>
          <a:off x="3313220" y="1594485"/>
          <a:ext cx="2468880" cy="24688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interests</a:t>
          </a:r>
          <a:endParaRPr lang="en-US" sz="2500" kern="1200" dirty="0"/>
        </a:p>
      </dsp:txBody>
      <dsp:txXfrm>
        <a:off x="4068286" y="2232278"/>
        <a:ext cx="1481328" cy="1357884"/>
      </dsp:txXfrm>
    </dsp:sp>
    <dsp:sp modelId="{15B124BB-EB62-416C-926B-3AE8ECDA8219}">
      <dsp:nvSpPr>
        <dsp:cNvPr id="0" name=""/>
        <dsp:cNvSpPr/>
      </dsp:nvSpPr>
      <dsp:spPr>
        <a:xfrm>
          <a:off x="1531511" y="1594485"/>
          <a:ext cx="2468880" cy="24688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language</a:t>
          </a:r>
          <a:endParaRPr lang="en-US" sz="2500" kern="1200" dirty="0"/>
        </a:p>
      </dsp:txBody>
      <dsp:txXfrm>
        <a:off x="1763998" y="2232278"/>
        <a:ext cx="1481328" cy="1357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F228B-BA96-0648-BECF-EEFC5BAE753E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16BB9-162D-6C43-85FB-73F0ED64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41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 Black" charset="0"/>
              </a:defRPr>
            </a:lvl1pPr>
          </a:lstStyle>
          <a:p>
            <a:fld id="{5CDCF163-D0E9-344D-8067-4AECB9D6882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56848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fld id="{3D9D71D7-ECED-5B4E-817A-B697AF21F52F}" type="slidenum">
              <a:rPr lang="en-US" altLang="en-US">
                <a:solidFill>
                  <a:schemeClr val="accent2"/>
                </a:solidFill>
                <a:latin typeface="Arial Black" charset="0"/>
              </a:rPr>
              <a:pPr/>
              <a:t>1</a:t>
            </a:fld>
            <a:endParaRPr lang="en-US" altLang="en-US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fld id="{855807D4-CE68-1D41-907E-97646636F507}" type="slidenum">
              <a:rPr lang="en-US" altLang="en-US">
                <a:solidFill>
                  <a:schemeClr val="accent2"/>
                </a:solidFill>
                <a:latin typeface="Arial Black" charset="0"/>
              </a:rPr>
              <a:pPr/>
              <a:t>21</a:t>
            </a:fld>
            <a:endParaRPr lang="en-US" altLang="en-US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fld id="{4F859F64-74FF-B748-9666-3D2143220DD8}" type="slidenum">
              <a:rPr lang="en-US" altLang="en-US">
                <a:solidFill>
                  <a:schemeClr val="accent2"/>
                </a:solidFill>
                <a:latin typeface="Arial Black" charset="0"/>
              </a:rPr>
              <a:pPr/>
              <a:t>3</a:t>
            </a:fld>
            <a:endParaRPr lang="en-US" altLang="en-US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fld id="{BB0551EF-9511-D14C-8A0F-9EE5A51A3701}" type="slidenum">
              <a:rPr lang="en-US" altLang="en-US">
                <a:solidFill>
                  <a:schemeClr val="accent2"/>
                </a:solidFill>
                <a:latin typeface="Arial Black" charset="0"/>
              </a:rPr>
              <a:pPr/>
              <a:t>10</a:t>
            </a:fld>
            <a:endParaRPr lang="en-US" altLang="en-US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fld id="{05CF0691-91CA-7541-827B-BEBDB1C3B814}" type="slidenum">
              <a:rPr lang="en-US" altLang="en-US">
                <a:solidFill>
                  <a:schemeClr val="accent2"/>
                </a:solidFill>
                <a:latin typeface="Arial Black" charset="0"/>
              </a:rPr>
              <a:pPr/>
              <a:t>13</a:t>
            </a:fld>
            <a:endParaRPr lang="en-US" altLang="en-US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fld id="{771096F8-11F1-FF4D-AB49-C8AFB361E07A}" type="slidenum">
              <a:rPr lang="en-US" altLang="en-US">
                <a:solidFill>
                  <a:schemeClr val="accent2"/>
                </a:solidFill>
                <a:latin typeface="Arial Black" charset="0"/>
              </a:rPr>
              <a:pPr/>
              <a:t>14</a:t>
            </a:fld>
            <a:endParaRPr lang="en-US" altLang="en-US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fld id="{EE3E2553-54DB-4148-9B95-581D5C05DC23}" type="slidenum">
              <a:rPr lang="en-US" altLang="en-US">
                <a:solidFill>
                  <a:schemeClr val="accent2"/>
                </a:solidFill>
                <a:latin typeface="Arial Black" charset="0"/>
              </a:rPr>
              <a:pPr/>
              <a:t>16</a:t>
            </a:fld>
            <a:endParaRPr lang="en-US" altLang="en-US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fld id="{E9D7F2E7-DD97-3F45-A6FF-A203A68F0046}" type="slidenum">
              <a:rPr lang="en-US" altLang="en-US">
                <a:solidFill>
                  <a:schemeClr val="accent2"/>
                </a:solidFill>
                <a:latin typeface="Arial Black" charset="0"/>
              </a:rPr>
              <a:pPr/>
              <a:t>18</a:t>
            </a:fld>
            <a:endParaRPr lang="en-US" altLang="en-US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fld id="{2725930F-7E64-9E48-A93C-8853649AFEDC}" type="slidenum">
              <a:rPr lang="en-US" altLang="en-US">
                <a:solidFill>
                  <a:schemeClr val="accent2"/>
                </a:solidFill>
                <a:latin typeface="Arial Black" charset="0"/>
              </a:rPr>
              <a:pPr/>
              <a:t>19</a:t>
            </a:fld>
            <a:endParaRPr lang="en-US" altLang="en-US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fld id="{7A19846B-9256-7140-9A8F-7D30DC23F99C}" type="slidenum">
              <a:rPr lang="en-US" altLang="en-US">
                <a:solidFill>
                  <a:schemeClr val="accent2"/>
                </a:solidFill>
                <a:latin typeface="Arial Black" charset="0"/>
              </a:rPr>
              <a:pPr/>
              <a:t>20</a:t>
            </a:fld>
            <a:endParaRPr lang="en-US" altLang="en-US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 Black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2 w 64000"/>
                <a:gd name="T1" fmla="*/ -1 h 64000"/>
                <a:gd name="T2" fmla="*/ 3 w 64000"/>
                <a:gd name="T3" fmla="*/ 0 h 64000"/>
                <a:gd name="T4" fmla="*/ 2 w 64000"/>
                <a:gd name="T5" fmla="*/ 1 h 64000"/>
                <a:gd name="T6" fmla="*/ 2 w 64000"/>
                <a:gd name="T7" fmla="*/ 1 h 64000"/>
                <a:gd name="T8" fmla="*/ 2 w 64000"/>
                <a:gd name="T9" fmla="*/ 1 h 64000"/>
                <a:gd name="T10" fmla="*/ 2 w 64000"/>
                <a:gd name="T11" fmla="*/ 1 h 64000"/>
                <a:gd name="T12" fmla="*/ 2 w 64000"/>
                <a:gd name="T13" fmla="*/ -1 h 64000"/>
                <a:gd name="T14" fmla="*/ 2 w 64000"/>
                <a:gd name="T15" fmla="*/ -1 h 64000"/>
                <a:gd name="T16" fmla="*/ 2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3 w 64000"/>
                <a:gd name="T1" fmla="*/ -2 h 64000"/>
                <a:gd name="T2" fmla="*/ 4 w 64000"/>
                <a:gd name="T3" fmla="*/ 0 h 64000"/>
                <a:gd name="T4" fmla="*/ 3 w 64000"/>
                <a:gd name="T5" fmla="*/ 2 h 64000"/>
                <a:gd name="T6" fmla="*/ 3 w 64000"/>
                <a:gd name="T7" fmla="*/ 2 h 64000"/>
                <a:gd name="T8" fmla="*/ 3 w 64000"/>
                <a:gd name="T9" fmla="*/ 2 h 64000"/>
                <a:gd name="T10" fmla="*/ 3 w 64000"/>
                <a:gd name="T11" fmla="*/ 2 h 64000"/>
                <a:gd name="T12" fmla="*/ 3 w 64000"/>
                <a:gd name="T13" fmla="*/ -2 h 64000"/>
                <a:gd name="T14" fmla="*/ 3 w 64000"/>
                <a:gd name="T15" fmla="*/ -2 h 64000"/>
                <a:gd name="T16" fmla="*/ 3 w 64000"/>
                <a:gd name="T17" fmla="*/ -2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06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406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32893-C2A4-2E47-9B75-C42F4088B65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686111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CCC36-BEF5-1847-932F-78AD56E1014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500748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7EFF2-2F1E-6B4D-B312-E847BAF0283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855992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6B661-2149-C24E-8EA7-8A2FF9794D2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797516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F1246-8884-DB40-B110-3C303B4B33B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1787423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B89B8-8799-4F46-9327-7E6C12157A9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4213418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98881-9D42-2242-8884-96187A14327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909484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59F2E-8687-DB4D-B857-07F7FD5FD71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5268422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6549A-84BD-5148-AC73-388B4E41CAA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8154442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7FC02-E95A-F247-A6E9-2020CD49697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8457310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CA731-BB1B-8347-A286-617877919FB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9404562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3 w 64000"/>
                <a:gd name="T1" fmla="*/ -1 h 64000"/>
                <a:gd name="T2" fmla="*/ 4 w 64000"/>
                <a:gd name="T3" fmla="*/ 0 h 64000"/>
                <a:gd name="T4" fmla="*/ 3 w 64000"/>
                <a:gd name="T5" fmla="*/ 1 h 64000"/>
                <a:gd name="T6" fmla="*/ 3 w 64000"/>
                <a:gd name="T7" fmla="*/ 1 h 64000"/>
                <a:gd name="T8" fmla="*/ 3 w 64000"/>
                <a:gd name="T9" fmla="*/ 1 h 64000"/>
                <a:gd name="T10" fmla="*/ 3 w 64000"/>
                <a:gd name="T11" fmla="*/ 1 h 64000"/>
                <a:gd name="T12" fmla="*/ 3 w 64000"/>
                <a:gd name="T13" fmla="*/ -1 h 64000"/>
                <a:gd name="T14" fmla="*/ 3 w 64000"/>
                <a:gd name="T15" fmla="*/ -1 h 64000"/>
                <a:gd name="T16" fmla="*/ 3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 w 64000"/>
                <a:gd name="T1" fmla="*/ -1 h 64000"/>
                <a:gd name="T2" fmla="*/ 2 w 64000"/>
                <a:gd name="T3" fmla="*/ 0 h 64000"/>
                <a:gd name="T4" fmla="*/ 1 w 64000"/>
                <a:gd name="T5" fmla="*/ 1 h 64000"/>
                <a:gd name="T6" fmla="*/ 1 w 64000"/>
                <a:gd name="T7" fmla="*/ 1 h 64000"/>
                <a:gd name="T8" fmla="*/ 1 w 64000"/>
                <a:gd name="T9" fmla="*/ 1 h 64000"/>
                <a:gd name="T10" fmla="*/ 1 w 64000"/>
                <a:gd name="T11" fmla="*/ 1 h 64000"/>
                <a:gd name="T12" fmla="*/ 1 w 64000"/>
                <a:gd name="T13" fmla="*/ -1 h 64000"/>
                <a:gd name="T14" fmla="*/ 1 w 64000"/>
                <a:gd name="T15" fmla="*/ -1 h 64000"/>
                <a:gd name="T16" fmla="*/ 1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396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96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96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8C7D08-0586-654A-B0F7-4F5F7FEED4AF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lizabeth.A.Reeve@Healthpartn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/>
              <a:t>Elizabeth Reeve MD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/>
              <a:t>HealthPartners Medical Group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/>
              <a:t>Regions Hospital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Autism Goes to College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Autism			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Originally described by Kanner in 1943</a:t>
            </a:r>
          </a:p>
          <a:p>
            <a:pPr lvl="1" eaLnBrk="1" hangingPunct="1"/>
            <a:r>
              <a:rPr lang="en-US" altLang="en-US"/>
              <a:t>Report of 11 cases</a:t>
            </a:r>
          </a:p>
          <a:p>
            <a:pPr lvl="1" eaLnBrk="1" hangingPunct="1"/>
            <a:r>
              <a:rPr lang="en-US" altLang="en-US"/>
              <a:t>“Autistic disturbances of affective contact”</a:t>
            </a:r>
          </a:p>
          <a:p>
            <a:pPr lvl="1" eaLnBrk="1" hangingPunct="1"/>
            <a:r>
              <a:rPr lang="en-US" altLang="en-US"/>
              <a:t>Believed children were born with the inability to produce “enzymes” for psychologically processing social cues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Causes Autism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 one knows</a:t>
            </a:r>
          </a:p>
          <a:p>
            <a:pPr eaLnBrk="1" hangingPunct="1"/>
            <a:r>
              <a:rPr lang="en-US" altLang="en-US"/>
              <a:t>Autism “runs in families”</a:t>
            </a:r>
          </a:p>
          <a:p>
            <a:pPr lvl="1" eaLnBrk="1" hangingPunct="1"/>
            <a:r>
              <a:rPr lang="en-US" altLang="en-US"/>
              <a:t>It is “genetic”</a:t>
            </a:r>
          </a:p>
          <a:p>
            <a:pPr lvl="1" eaLnBrk="1" hangingPunct="1"/>
            <a:r>
              <a:rPr lang="en-US" altLang="en-US"/>
              <a:t>No specific gene has been located</a:t>
            </a:r>
          </a:p>
          <a:p>
            <a:pPr eaLnBrk="1" hangingPunct="1"/>
            <a:r>
              <a:rPr lang="en-US" altLang="en-US"/>
              <a:t>About 20% of cases are related to specific disorders</a:t>
            </a:r>
          </a:p>
          <a:p>
            <a:pPr lvl="1" eaLnBrk="1" hangingPunct="1"/>
            <a:r>
              <a:rPr lang="en-US" altLang="en-US"/>
              <a:t>Fragile X syndrome, Tuberous Sclerosis, other genetic abnormalities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Causes Autism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Most common theory involves inheriting a genetic risk of some level which is then “turned on” by some type of environmental stress</a:t>
            </a:r>
          </a:p>
          <a:p>
            <a:pPr lvl="1" eaLnBrk="1" hangingPunct="1"/>
            <a:r>
              <a:rPr lang="en-US" altLang="en-US"/>
              <a:t>Toxins, birth trauma, viral illness</a:t>
            </a:r>
          </a:p>
          <a:p>
            <a:pPr eaLnBrk="1" hangingPunct="1"/>
            <a:r>
              <a:rPr lang="en-US" altLang="en-US"/>
              <a:t>If your genetic risk is very high, the environmental stress needed may be minor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Epidemiology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Lack of diagnostic consistency makes it difficult to determine how many people have autism</a:t>
            </a:r>
          </a:p>
          <a:p>
            <a:pPr eaLnBrk="1" hangingPunct="1"/>
            <a:r>
              <a:rPr lang="en-US" altLang="en-US" dirty="0"/>
              <a:t>Recent estimates are about 1 in a 68 persons are “on the spectrum”</a:t>
            </a:r>
          </a:p>
          <a:p>
            <a:pPr eaLnBrk="1" hangingPunct="1"/>
            <a:r>
              <a:rPr lang="en-US" altLang="en-US" dirty="0"/>
              <a:t>It is </a:t>
            </a:r>
            <a:r>
              <a:rPr lang="en-US" altLang="en-US" dirty="0" smtClean="0"/>
              <a:t>now </a:t>
            </a:r>
            <a:r>
              <a:rPr lang="en-US" altLang="en-US" dirty="0"/>
              <a:t>considered a “common” disorder by the CDC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Epidemiology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Male/female ratio</a:t>
            </a:r>
          </a:p>
          <a:p>
            <a:pPr lvl="1" eaLnBrk="1" hangingPunct="1"/>
            <a:r>
              <a:rPr lang="en-US" altLang="en-US" dirty="0"/>
              <a:t>More males then females</a:t>
            </a:r>
          </a:p>
          <a:p>
            <a:pPr eaLnBrk="1" hangingPunct="1"/>
            <a:r>
              <a:rPr lang="en-US" altLang="en-US" dirty="0"/>
              <a:t>Many persons who have an autism spectrum disorder do not have intellectual impairment</a:t>
            </a:r>
          </a:p>
          <a:p>
            <a:pPr lvl="1" eaLnBrk="1" hangingPunct="1"/>
            <a:r>
              <a:rPr lang="en-US" altLang="en-US" dirty="0"/>
              <a:t>Old estimates were that 70% were cognitively disabled</a:t>
            </a:r>
          </a:p>
          <a:p>
            <a:pPr lvl="1" eaLnBrk="1" hangingPunct="1"/>
            <a:r>
              <a:rPr lang="en-US" altLang="en-US" dirty="0"/>
              <a:t>New estimates are that 70% are NOT cognitively disabled</a:t>
            </a:r>
          </a:p>
          <a:p>
            <a:pPr eaLnBrk="1" hangingPunct="1">
              <a:buFont typeface="Wingdings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Cognitively Disabled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Refers to your “IQ” score on standardized tests</a:t>
            </a:r>
          </a:p>
          <a:p>
            <a:r>
              <a:rPr lang="en-US" altLang="x-none"/>
              <a:t>You can have a “normal” IQ and still have serious day to day functional impairments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Autism Spectrum Disorders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¡"/>
              <a:defRPr/>
            </a:pPr>
            <a:r>
              <a:rPr lang="en-US" altLang="en-US" dirty="0" smtClean="0"/>
              <a:t>An ASD is characterized by abnormalities in: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altLang="en-US" dirty="0" smtClean="0"/>
              <a:t>Reciprocal social interactions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altLang="en-US" dirty="0" smtClean="0"/>
              <a:t>Communication skills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altLang="en-US" dirty="0" smtClean="0"/>
              <a:t>Stereotypic behavior, interests, activities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Triad of Impairments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905000"/>
          <a:ext cx="731361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Autism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Social Interactions</a:t>
            </a:r>
          </a:p>
          <a:p>
            <a:pPr lvl="1" eaLnBrk="1" hangingPunct="1"/>
            <a:r>
              <a:rPr lang="en-US" altLang="en-US"/>
              <a:t>Marked impairment in the use of nonverbal behavior</a:t>
            </a:r>
          </a:p>
          <a:p>
            <a:pPr lvl="2" eaLnBrk="1" hangingPunct="1"/>
            <a:r>
              <a:rPr lang="en-US" altLang="en-US"/>
              <a:t>eye contact, facial expression</a:t>
            </a:r>
          </a:p>
          <a:p>
            <a:pPr lvl="2" eaLnBrk="1" hangingPunct="1"/>
            <a:r>
              <a:rPr lang="en-US" altLang="en-US"/>
              <a:t>body posture</a:t>
            </a:r>
          </a:p>
          <a:p>
            <a:pPr lvl="2" eaLnBrk="1" hangingPunct="1"/>
            <a:r>
              <a:rPr lang="en-US" altLang="en-US"/>
              <a:t>social regulation</a:t>
            </a:r>
          </a:p>
          <a:p>
            <a:pPr lvl="1" eaLnBrk="1" hangingPunct="1"/>
            <a:r>
              <a:rPr lang="en-US" altLang="en-US"/>
              <a:t>Lack of age appropriate peers</a:t>
            </a:r>
          </a:p>
          <a:p>
            <a:pPr lvl="1" eaLnBrk="1" hangingPunct="1"/>
            <a:r>
              <a:rPr lang="en-US" altLang="en-US"/>
              <a:t>Lack of spontaneous (age appropriate) seeking to share enjoyments or interests</a:t>
            </a:r>
          </a:p>
          <a:p>
            <a:pPr lvl="1" eaLnBrk="1" hangingPunct="1"/>
            <a:r>
              <a:rPr lang="en-US" altLang="en-US"/>
              <a:t>Lack of (appropriate) social or emotional reciprocity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Autism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371600"/>
            <a:ext cx="7313612" cy="4570413"/>
          </a:xfrm>
        </p:spPr>
        <p:txBody>
          <a:bodyPr/>
          <a:lstStyle/>
          <a:p>
            <a:pPr eaLnBrk="1" hangingPunct="1"/>
            <a:r>
              <a:rPr lang="en-US" altLang="en-US"/>
              <a:t>Communications</a:t>
            </a:r>
          </a:p>
          <a:p>
            <a:pPr lvl="1" eaLnBrk="1" hangingPunct="1"/>
            <a:r>
              <a:rPr lang="en-US" altLang="en-US"/>
              <a:t>Delay or lack of development of language</a:t>
            </a:r>
          </a:p>
          <a:p>
            <a:pPr lvl="1" eaLnBrk="1" hangingPunct="1"/>
            <a:r>
              <a:rPr lang="en-US" altLang="en-US"/>
              <a:t>Impairment in the ability to sustain or initiate (appropriate) conversation</a:t>
            </a:r>
          </a:p>
          <a:p>
            <a:pPr lvl="1" eaLnBrk="1" hangingPunct="1"/>
            <a:r>
              <a:rPr lang="en-US" altLang="en-US"/>
              <a:t>Stereotypic or repetitive use of language</a:t>
            </a:r>
          </a:p>
          <a:p>
            <a:pPr lvl="2" eaLnBrk="1" hangingPunct="1"/>
            <a:r>
              <a:rPr lang="en-US" altLang="en-US"/>
              <a:t>example: inability to use pronouns</a:t>
            </a:r>
          </a:p>
          <a:p>
            <a:pPr lvl="2" eaLnBrk="1" hangingPunct="1"/>
            <a:r>
              <a:rPr lang="en-US" altLang="en-US"/>
              <a:t>“canned” or overly intelligent sounding speech</a:t>
            </a:r>
          </a:p>
          <a:p>
            <a:pPr lvl="2" eaLnBrk="1" hangingPunct="1"/>
            <a:r>
              <a:rPr lang="en-US" altLang="en-US"/>
              <a:t>echolalia, delayed or immediate</a:t>
            </a:r>
          </a:p>
          <a:p>
            <a:pPr lvl="1" eaLnBrk="1" hangingPunct="1"/>
            <a:r>
              <a:rPr lang="en-US" altLang="en-US"/>
              <a:t>Lack of varied or spontaneous make believe or imitative play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IamMoreThanAutis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44005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Autism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Repetitive behaviors</a:t>
            </a:r>
          </a:p>
          <a:p>
            <a:pPr lvl="1" eaLnBrk="1" hangingPunct="1"/>
            <a:r>
              <a:rPr lang="en-US" altLang="en-US"/>
              <a:t>Preoccupation with one or more stereotyped  and restricted patterns of interest that is abnormal in intensity or focus</a:t>
            </a:r>
          </a:p>
          <a:p>
            <a:pPr lvl="1" eaLnBrk="1" hangingPunct="1"/>
            <a:r>
              <a:rPr lang="en-US" altLang="en-US"/>
              <a:t>Inflexible adherence to nonfunctional routines or rituals</a:t>
            </a:r>
          </a:p>
          <a:p>
            <a:pPr lvl="1" eaLnBrk="1" hangingPunct="1"/>
            <a:r>
              <a:rPr lang="en-US" altLang="en-US"/>
              <a:t>Repetitive motor mannerisms</a:t>
            </a:r>
          </a:p>
          <a:p>
            <a:pPr lvl="1" eaLnBrk="1" hangingPunct="1"/>
            <a:r>
              <a:rPr lang="en-US" altLang="en-US"/>
              <a:t>Preoccupation with parts of objects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Autism Does Not Mean….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Nonverbal</a:t>
            </a:r>
          </a:p>
          <a:p>
            <a:pPr eaLnBrk="1" hangingPunct="1"/>
            <a:r>
              <a:rPr lang="en-US" altLang="en-US"/>
              <a:t>Unemotional</a:t>
            </a:r>
          </a:p>
          <a:p>
            <a:pPr eaLnBrk="1" hangingPunct="1"/>
            <a:r>
              <a:rPr lang="en-US" altLang="en-US"/>
              <a:t>Intellectually impaired</a:t>
            </a:r>
          </a:p>
          <a:p>
            <a:pPr eaLnBrk="1" hangingPunct="1"/>
            <a:r>
              <a:rPr lang="en-US" altLang="en-US"/>
              <a:t>Unattached</a:t>
            </a:r>
          </a:p>
          <a:p>
            <a:pPr eaLnBrk="1" hangingPunct="1"/>
            <a:r>
              <a:rPr lang="en-US" altLang="en-US"/>
              <a:t>“Savant” or genius</a:t>
            </a:r>
          </a:p>
          <a:p>
            <a:pPr eaLnBrk="1" hangingPunct="1"/>
            <a:r>
              <a:rPr lang="en-US" altLang="en-US"/>
              <a:t>Unsocial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70" y="2592633"/>
            <a:ext cx="5034700" cy="27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444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Autism Impact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11091"/>
            <a:ext cx="7313612" cy="3575519"/>
          </a:xfrm>
        </p:spPr>
        <p:txBody>
          <a:bodyPr/>
          <a:lstStyle/>
          <a:p>
            <a:r>
              <a:rPr lang="en-US" dirty="0" smtClean="0"/>
              <a:t>Neuropsychological deficits</a:t>
            </a:r>
          </a:p>
          <a:p>
            <a:pPr lvl="1"/>
            <a:r>
              <a:rPr lang="en-US" dirty="0" smtClean="0"/>
              <a:t>Attention span</a:t>
            </a:r>
          </a:p>
          <a:p>
            <a:pPr lvl="1"/>
            <a:r>
              <a:rPr lang="en-US" dirty="0" smtClean="0"/>
              <a:t>Processing</a:t>
            </a:r>
          </a:p>
          <a:p>
            <a:pPr lvl="1"/>
            <a:r>
              <a:rPr lang="en-US" dirty="0" smtClean="0"/>
              <a:t>Filtering</a:t>
            </a:r>
          </a:p>
          <a:p>
            <a:r>
              <a:rPr lang="en-US" dirty="0" smtClean="0"/>
              <a:t>Social reciprocity</a:t>
            </a:r>
          </a:p>
          <a:p>
            <a:pPr lvl="1"/>
            <a:r>
              <a:rPr lang="en-US" dirty="0" smtClean="0"/>
              <a:t>Eye contact</a:t>
            </a:r>
          </a:p>
          <a:p>
            <a:pPr lvl="1"/>
            <a:r>
              <a:rPr lang="en-US" dirty="0" smtClean="0"/>
              <a:t>Use of language</a:t>
            </a:r>
          </a:p>
          <a:p>
            <a:pPr lvl="1"/>
            <a:r>
              <a:rPr lang="en-US" dirty="0" smtClean="0"/>
              <a:t>Body language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620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Autism Impact the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Anxiety, rigidity and repetitive behaviors</a:t>
            </a:r>
          </a:p>
          <a:p>
            <a:r>
              <a:rPr lang="en-US" dirty="0"/>
              <a:t>Life skills</a:t>
            </a:r>
          </a:p>
          <a:p>
            <a:pPr lvl="1"/>
            <a:r>
              <a:rPr lang="en-US" dirty="0" smtClean="0"/>
              <a:t>Sleeping and eating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ime management</a:t>
            </a:r>
          </a:p>
          <a:p>
            <a:pPr lvl="1"/>
            <a:r>
              <a:rPr lang="en-US" dirty="0" smtClean="0"/>
              <a:t>Hygiene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8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478710"/>
            <a:ext cx="7313612" cy="1143000"/>
          </a:xfrm>
        </p:spPr>
        <p:txBody>
          <a:bodyPr/>
          <a:lstStyle/>
          <a:p>
            <a:r>
              <a:rPr lang="en-US" dirty="0" smtClean="0"/>
              <a:t>Neuropsychological Deficits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83558"/>
            <a:ext cx="7313612" cy="4114800"/>
          </a:xfrm>
        </p:spPr>
        <p:txBody>
          <a:bodyPr/>
          <a:lstStyle/>
          <a:p>
            <a:r>
              <a:rPr lang="en-US" dirty="0" smtClean="0"/>
              <a:t>Attention span</a:t>
            </a:r>
          </a:p>
          <a:p>
            <a:pPr lvl="1"/>
            <a:r>
              <a:rPr lang="en-US" dirty="0" smtClean="0"/>
              <a:t>Not due to a lack of attention but rather a mismatch between the task and the correct amount of attention </a:t>
            </a:r>
          </a:p>
          <a:p>
            <a:pPr lvl="2"/>
            <a:r>
              <a:rPr lang="en-US" dirty="0" smtClean="0"/>
              <a:t>Can result in over focus on some things and under focus on others</a:t>
            </a:r>
          </a:p>
          <a:p>
            <a:r>
              <a:rPr lang="en-US" dirty="0" smtClean="0"/>
              <a:t>Processing speed</a:t>
            </a:r>
          </a:p>
          <a:p>
            <a:pPr lvl="1"/>
            <a:r>
              <a:rPr lang="en-US" dirty="0" smtClean="0"/>
              <a:t>Think of it as band width or modem speed</a:t>
            </a:r>
          </a:p>
          <a:p>
            <a:pPr lvl="1"/>
            <a:r>
              <a:rPr lang="en-US" dirty="0" smtClean="0"/>
              <a:t>It is the limiting step in learning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556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Neuropsychological Deficits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All stimuli have equal value</a:t>
            </a:r>
          </a:p>
          <a:p>
            <a:pPr lvl="2"/>
            <a:r>
              <a:rPr lang="en-US" dirty="0" smtClean="0"/>
              <a:t>Inability to filter extraneous  noise, light, movement causes significant problems focusing</a:t>
            </a:r>
          </a:p>
          <a:p>
            <a:pPr lvl="1"/>
            <a:r>
              <a:rPr lang="en-US" dirty="0" smtClean="0"/>
              <a:t>All tasks are equally important</a:t>
            </a:r>
          </a:p>
          <a:p>
            <a:pPr lvl="2"/>
            <a:r>
              <a:rPr lang="en-US" dirty="0" smtClean="0"/>
              <a:t>The 10 point quiz in chemistry is just as important as the 20 page English paper</a:t>
            </a:r>
          </a:p>
          <a:p>
            <a:pPr lvl="3"/>
            <a:r>
              <a:rPr lang="en-US" dirty="0" smtClean="0"/>
              <a:t>Prioritizing and time allotment are often very difficult</a:t>
            </a:r>
            <a:endParaRPr lang="en-US" dirty="0"/>
          </a:p>
          <a:p>
            <a:pPr lvl="1"/>
            <a:r>
              <a:rPr lang="en-US" dirty="0" smtClean="0"/>
              <a:t>No ability to "turn off or tune out" the input leads to exhaustion</a:t>
            </a:r>
          </a:p>
        </p:txBody>
      </p:sp>
    </p:spTree>
    <p:extLst>
      <p:ext uri="{BB962C8B-B14F-4D97-AF65-F5344CB8AC3E}">
        <p14:creationId xmlns:p14="http://schemas.microsoft.com/office/powerpoint/2010/main" val="11266556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372" y="277477"/>
            <a:ext cx="7313612" cy="1143000"/>
          </a:xfrm>
        </p:spPr>
        <p:txBody>
          <a:bodyPr/>
          <a:lstStyle/>
          <a:p>
            <a:r>
              <a:rPr lang="en-US" dirty="0" smtClean="0"/>
              <a:t>Deficits in Social Reciprocity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Eye contact</a:t>
            </a:r>
          </a:p>
          <a:p>
            <a:pPr lvl="1"/>
            <a:r>
              <a:rPr lang="en-US" dirty="0" smtClean="0"/>
              <a:t>Decreased eye contact makes it difficult to know if the student is listening/engaged </a:t>
            </a:r>
          </a:p>
          <a:p>
            <a:pPr lvl="1"/>
            <a:r>
              <a:rPr lang="en-US" dirty="0" smtClean="0"/>
              <a:t>Eye contact tends to be better when the student with autism is the speaker and worse when they are listening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426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Deficits in Social Reciprocity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language </a:t>
            </a:r>
          </a:p>
          <a:p>
            <a:pPr lvl="1"/>
            <a:r>
              <a:rPr lang="en-US" dirty="0" smtClean="0"/>
              <a:t>Often may be verbally intrusive or overly quiet</a:t>
            </a:r>
          </a:p>
          <a:p>
            <a:pPr lvl="1"/>
            <a:r>
              <a:rPr lang="en-US" dirty="0" smtClean="0"/>
              <a:t>Does not pick up on cues to be quiet or change topics </a:t>
            </a:r>
          </a:p>
          <a:p>
            <a:pPr lvl="1"/>
            <a:r>
              <a:rPr lang="en-US" dirty="0" smtClean="0"/>
              <a:t>May over estimate understanding of concepts</a:t>
            </a:r>
          </a:p>
          <a:p>
            <a:pPr lvl="2"/>
            <a:r>
              <a:rPr lang="en-US" dirty="0" smtClean="0"/>
              <a:t>"I know"</a:t>
            </a:r>
          </a:p>
          <a:p>
            <a:pPr lvl="2"/>
            <a:r>
              <a:rPr lang="en-US" dirty="0" smtClean="0"/>
              <a:t>Always ask the student to repeat the problem/solution or demonstrate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50087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language</a:t>
            </a:r>
          </a:p>
          <a:p>
            <a:pPr lvl="1"/>
            <a:r>
              <a:rPr lang="en-US" dirty="0" smtClean="0"/>
              <a:t> </a:t>
            </a:r>
            <a:r>
              <a:rPr lang="en-US" altLang="en-US" dirty="0"/>
              <a:t>Persons with ASD are literal and concrete </a:t>
            </a:r>
            <a:r>
              <a:rPr lang="en-US" altLang="en-US" dirty="0" smtClean="0"/>
              <a:t>thinkers</a:t>
            </a:r>
          </a:p>
          <a:p>
            <a:pPr lvl="2"/>
            <a:r>
              <a:rPr lang="en-US" altLang="en-US" dirty="0" smtClean="0"/>
              <a:t>"The paper is due on Friday"</a:t>
            </a:r>
          </a:p>
          <a:p>
            <a:pPr lvl="2"/>
            <a:r>
              <a:rPr lang="en-US" altLang="en-US" dirty="0" smtClean="0"/>
              <a:t>"Class is cancelled"</a:t>
            </a:r>
            <a:endParaRPr lang="en-US" alt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0013" y="390525"/>
            <a:ext cx="7313612" cy="1143000"/>
          </a:xfrm>
        </p:spPr>
        <p:txBody>
          <a:bodyPr/>
          <a:lstStyle/>
          <a:p>
            <a:r>
              <a:rPr lang="en-US" dirty="0"/>
              <a:t>Deficits in Social Reciprocity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225" y="4563951"/>
            <a:ext cx="42418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52858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E-mail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370013" y="1819164"/>
            <a:ext cx="7313612" cy="4114800"/>
          </a:xfrm>
        </p:spPr>
        <p:txBody>
          <a:bodyPr/>
          <a:lstStyle/>
          <a:p>
            <a:pPr eaLnBrk="1" hangingPunct="1"/>
            <a:r>
              <a:rPr lang="en-US" altLang="en-US" sz="2400">
                <a:hlinkClick r:id="rId3"/>
              </a:rPr>
              <a:t>Elizabeth.A.Reeve@Healthpartners</a:t>
            </a:r>
            <a:r>
              <a:rPr lang="en-US" altLang="en-US" sz="2400">
                <a:solidFill>
                  <a:schemeClr val="hlink"/>
                </a:solidFill>
              </a:rPr>
              <a:t>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451" y="3018486"/>
            <a:ext cx="3289300" cy="2463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Language</a:t>
            </a:r>
          </a:p>
          <a:p>
            <a:pPr lvl="1"/>
            <a:r>
              <a:rPr lang="en-US" dirty="0" smtClean="0"/>
              <a:t>May sit too close</a:t>
            </a:r>
          </a:p>
          <a:p>
            <a:pPr lvl="1"/>
            <a:r>
              <a:rPr lang="en-US" dirty="0" smtClean="0"/>
              <a:t>May have exaggerated or diminished gestures</a:t>
            </a:r>
          </a:p>
          <a:p>
            <a:pPr lvl="1"/>
            <a:r>
              <a:rPr lang="en-US" dirty="0" smtClean="0"/>
              <a:t>May not understand your body language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Deficits in Social Reciprocity</a:t>
            </a:r>
          </a:p>
        </p:txBody>
      </p:sp>
    </p:spTree>
    <p:extLst>
      <p:ext uri="{BB962C8B-B14F-4D97-AF65-F5344CB8AC3E}">
        <p14:creationId xmlns:p14="http://schemas.microsoft.com/office/powerpoint/2010/main" val="2002058457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9676"/>
            <a:ext cx="7313612" cy="1143000"/>
          </a:xfrm>
        </p:spPr>
        <p:txBody>
          <a:bodyPr/>
          <a:lstStyle/>
          <a:p>
            <a:r>
              <a:rPr lang="en-US" dirty="0" smtClean="0"/>
              <a:t>Anxiety, Rigidity, and Repetitive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Routine is important and may be both a blessing and a curse</a:t>
            </a:r>
          </a:p>
          <a:p>
            <a:pPr lvl="1"/>
            <a:r>
              <a:rPr lang="en-US" dirty="0" smtClean="0"/>
              <a:t>Once a routine is learned the student does well</a:t>
            </a:r>
          </a:p>
          <a:p>
            <a:pPr lvl="1"/>
            <a:r>
              <a:rPr lang="en-US" dirty="0" smtClean="0"/>
              <a:t>Change in routine can cause significant anxiety</a:t>
            </a:r>
          </a:p>
          <a:p>
            <a:pPr lvl="2"/>
            <a:r>
              <a:rPr lang="en-US" dirty="0" smtClean="0"/>
              <a:t>Change is class venue, change in due date</a:t>
            </a:r>
          </a:p>
          <a:p>
            <a:pPr lvl="3"/>
            <a:r>
              <a:rPr lang="en-US" dirty="0" smtClean="0"/>
              <a:t>Provide advance notice, use multiple modes of communication </a:t>
            </a:r>
          </a:p>
          <a:p>
            <a:pPr lvl="4"/>
            <a:r>
              <a:rPr lang="en-US" dirty="0" smtClean="0"/>
              <a:t>Email, text, verbal</a:t>
            </a:r>
          </a:p>
        </p:txBody>
      </p:sp>
    </p:spTree>
    <p:extLst>
      <p:ext uri="{BB962C8B-B14F-4D97-AF65-F5344CB8AC3E}">
        <p14:creationId xmlns:p14="http://schemas.microsoft.com/office/powerpoint/2010/main" val="508375650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management</a:t>
            </a:r>
          </a:p>
          <a:p>
            <a:pPr lvl="1"/>
            <a:r>
              <a:rPr lang="en-US" dirty="0" smtClean="0"/>
              <a:t>Often there are deficits in understanding how much time to allocate to a task</a:t>
            </a:r>
          </a:p>
          <a:p>
            <a:pPr lvl="1"/>
            <a:r>
              <a:rPr lang="en-US" dirty="0" smtClean="0"/>
              <a:t>Mismatch between time needed and time available</a:t>
            </a:r>
          </a:p>
          <a:p>
            <a:pPr lvl="2"/>
            <a:r>
              <a:rPr lang="en-US" dirty="0" smtClean="0"/>
              <a:t>Leads to unintended procrastination</a:t>
            </a:r>
          </a:p>
          <a:p>
            <a:pPr lvl="3"/>
            <a:r>
              <a:rPr lang="en-US" dirty="0" smtClean="0"/>
              <a:t>If a paper is due in 2 weeks there is no need to start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01784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66019"/>
            <a:ext cx="7313612" cy="1143000"/>
          </a:xfrm>
        </p:spPr>
        <p:txBody>
          <a:bodyPr/>
          <a:lstStyle/>
          <a:p>
            <a:r>
              <a:rPr lang="en-US" dirty="0" smtClean="0"/>
              <a:t>Life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Eating</a:t>
            </a:r>
          </a:p>
          <a:p>
            <a:pPr lvl="1"/>
            <a:r>
              <a:rPr lang="en-US" dirty="0" smtClean="0"/>
              <a:t>May have limited food choices</a:t>
            </a:r>
          </a:p>
          <a:p>
            <a:pPr lvl="1"/>
            <a:r>
              <a:rPr lang="en-US" dirty="0" smtClean="0"/>
              <a:t>May forget to eat</a:t>
            </a:r>
          </a:p>
          <a:p>
            <a:pPr lvl="1"/>
            <a:r>
              <a:rPr lang="en-US" dirty="0" smtClean="0"/>
              <a:t>Eating may be the most social contact they get</a:t>
            </a:r>
          </a:p>
          <a:p>
            <a:r>
              <a:rPr lang="en-US" dirty="0" smtClean="0"/>
              <a:t>Sleeping</a:t>
            </a:r>
          </a:p>
          <a:p>
            <a:pPr lvl="1"/>
            <a:r>
              <a:rPr lang="en-US" dirty="0" smtClean="0"/>
              <a:t>Very poor self regulation </a:t>
            </a:r>
          </a:p>
          <a:p>
            <a:pPr lvl="2"/>
            <a:r>
              <a:rPr lang="en-US" dirty="0" smtClean="0"/>
              <a:t>Easily falls into a habit of day/night confusion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39474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Hygiene</a:t>
            </a:r>
          </a:p>
          <a:p>
            <a:pPr lvl="1"/>
            <a:r>
              <a:rPr lang="en-US" dirty="0" smtClean="0"/>
              <a:t>Poor hygiene can impact the classroom</a:t>
            </a:r>
          </a:p>
          <a:p>
            <a:pPr lvl="2"/>
            <a:r>
              <a:rPr lang="en-US" dirty="0" smtClean="0"/>
              <a:t>Alienates students from their peers</a:t>
            </a:r>
          </a:p>
          <a:p>
            <a:pPr lvl="1"/>
            <a:r>
              <a:rPr lang="en-US" dirty="0" smtClean="0"/>
              <a:t>Can be a distraction to other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301" y="4113190"/>
            <a:ext cx="2185831" cy="236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05603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students are aware of disability services</a:t>
            </a:r>
          </a:p>
          <a:p>
            <a:pPr lvl="1"/>
            <a:r>
              <a:rPr lang="en-US" dirty="0" smtClean="0"/>
              <a:t>Be aware though that many students may not need the academic support of disability services</a:t>
            </a:r>
          </a:p>
          <a:p>
            <a:r>
              <a:rPr lang="en-US" dirty="0" smtClean="0"/>
              <a:t>Be willing to communicate with the </a:t>
            </a:r>
            <a:r>
              <a:rPr lang="en-US" dirty="0" smtClean="0"/>
              <a:t>student’s </a:t>
            </a:r>
            <a:r>
              <a:rPr lang="en-US" dirty="0" smtClean="0"/>
              <a:t>parents/caregivers if the student or family requests</a:t>
            </a:r>
          </a:p>
          <a:p>
            <a:r>
              <a:rPr lang="en-US" dirty="0" smtClean="0"/>
              <a:t>Be proactive in letting the </a:t>
            </a:r>
            <a:r>
              <a:rPr lang="en-US" dirty="0" smtClean="0"/>
              <a:t>student/advisor/family/Dean </a:t>
            </a:r>
            <a:r>
              <a:rPr lang="en-US" dirty="0" smtClean="0"/>
              <a:t>know if the student is struggling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23588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How to Help</a:t>
            </a:r>
            <a:endParaRPr lang="en-US" altLang="x-none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Students with ASD are often lonely</a:t>
            </a:r>
          </a:p>
          <a:p>
            <a:pPr lvl="1"/>
            <a:r>
              <a:rPr lang="en-US" altLang="x-none" dirty="0"/>
              <a:t>Tell them about yourself</a:t>
            </a:r>
          </a:p>
          <a:p>
            <a:pPr lvl="1"/>
            <a:r>
              <a:rPr lang="en-US" altLang="x-none" dirty="0"/>
              <a:t>Ask questions about activities outside of school</a:t>
            </a:r>
          </a:p>
          <a:p>
            <a:pPr lvl="1"/>
            <a:r>
              <a:rPr lang="en-US" altLang="x-none" dirty="0"/>
              <a:t>Encourage them to join club/organization</a:t>
            </a:r>
          </a:p>
          <a:p>
            <a:pPr lvl="1"/>
            <a:r>
              <a:rPr lang="en-US" altLang="x-none" dirty="0"/>
              <a:t>Suggest </a:t>
            </a:r>
            <a:r>
              <a:rPr lang="en-US" altLang="x-none" i="1" dirty="0"/>
              <a:t>specific </a:t>
            </a:r>
            <a:r>
              <a:rPr lang="en-US" altLang="x-none" dirty="0" smtClean="0"/>
              <a:t>events/ideas</a:t>
            </a:r>
          </a:p>
          <a:p>
            <a:pPr lvl="1"/>
            <a:r>
              <a:rPr lang="en-US" altLang="x-none" dirty="0" smtClean="0"/>
              <a:t>Follow-up with them after suggestions are made</a:t>
            </a:r>
            <a:endParaRPr lang="en-US" altLang="x-none" dirty="0"/>
          </a:p>
          <a:p>
            <a:pPr lvl="1"/>
            <a:endParaRPr lang="en-US" altLang="x-none" dirty="0"/>
          </a:p>
        </p:txBody>
      </p:sp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Autism and Looking For A Job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Despite academic success finding a job is a great hurdle</a:t>
            </a:r>
          </a:p>
          <a:p>
            <a:r>
              <a:rPr lang="en-US" altLang="x-none"/>
              <a:t>Many employers cannot look beyond the “autism”</a:t>
            </a:r>
          </a:p>
          <a:p>
            <a:pPr lvl="1"/>
            <a:r>
              <a:rPr lang="en-US" altLang="x-none"/>
              <a:t>Phone interviews</a:t>
            </a:r>
          </a:p>
          <a:p>
            <a:pPr lvl="1"/>
            <a:r>
              <a:rPr lang="en-US" altLang="x-none"/>
              <a:t>Face to face interviews</a:t>
            </a:r>
          </a:p>
          <a:p>
            <a:r>
              <a:rPr lang="en-US" altLang="x-none"/>
              <a:t>Students may struggle with the decision to “disclose” their disability to a potential employer</a:t>
            </a:r>
          </a:p>
          <a:p>
            <a:pPr lvl="1"/>
            <a:endParaRPr lang="en-US" altLang="x-none"/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Autism and Looking For a Job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Emails</a:t>
            </a:r>
          </a:p>
          <a:p>
            <a:pPr lvl="1"/>
            <a:r>
              <a:rPr lang="en-US" altLang="x-none"/>
              <a:t>Offers a chance for the person with ASD to think and process at their own speed</a:t>
            </a:r>
          </a:p>
          <a:p>
            <a:pPr lvl="1"/>
            <a:r>
              <a:rPr lang="en-US" altLang="x-none"/>
              <a:t>May provide too much or too little information, hard to interpret the boundaries</a:t>
            </a:r>
          </a:p>
          <a:p>
            <a:r>
              <a:rPr lang="en-US" altLang="x-none"/>
              <a:t>Transportation</a:t>
            </a:r>
          </a:p>
          <a:p>
            <a:pPr lvl="1"/>
            <a:r>
              <a:rPr lang="en-US" altLang="x-none"/>
              <a:t>May not drive</a:t>
            </a:r>
          </a:p>
        </p:txBody>
      </p:sp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Why Hire Someone With Autism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Very conscientious about rules</a:t>
            </a:r>
          </a:p>
          <a:p>
            <a:pPr lvl="1"/>
            <a:r>
              <a:rPr lang="en-US" altLang="x-none"/>
              <a:t>On time to work</a:t>
            </a:r>
          </a:p>
          <a:p>
            <a:pPr lvl="1"/>
            <a:r>
              <a:rPr lang="en-US" altLang="x-none"/>
              <a:t>Low absenteeism</a:t>
            </a:r>
          </a:p>
          <a:p>
            <a:r>
              <a:rPr lang="en-US" altLang="x-none"/>
              <a:t>Uniquely suited for jobs that require detail or repetition</a:t>
            </a:r>
          </a:p>
          <a:p>
            <a:r>
              <a:rPr lang="en-US" altLang="x-none"/>
              <a:t>Thrive on consistency</a:t>
            </a:r>
          </a:p>
          <a:p>
            <a:r>
              <a:rPr lang="en-US" altLang="x-none"/>
              <a:t>May have fewer “social” issues</a:t>
            </a:r>
          </a:p>
          <a:p>
            <a:pPr lvl="1"/>
            <a:r>
              <a:rPr lang="en-US" altLang="x-none"/>
              <a:t>Drugs and alcohol</a:t>
            </a:r>
          </a:p>
          <a:p>
            <a:r>
              <a:rPr lang="en-US" altLang="x-none"/>
              <a:t>Loyal employees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There </a:t>
            </a:r>
            <a:r>
              <a:rPr lang="en-US" dirty="0" smtClean="0"/>
              <a:t>is a Lack of Literature.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Gelbar</a:t>
            </a:r>
            <a:r>
              <a:rPr lang="en-US" dirty="0" smtClean="0"/>
              <a:t> et al May 2014 J of Autism Dev Disorders</a:t>
            </a:r>
          </a:p>
          <a:p>
            <a:pPr lvl="1"/>
            <a:r>
              <a:rPr lang="en-US" dirty="0" smtClean="0"/>
              <a:t>Only 20 published articles in peer reviewed journals describing collegiate experiences and/or supports for adults with ASD</a:t>
            </a:r>
          </a:p>
          <a:p>
            <a:pPr lvl="1"/>
            <a:r>
              <a:rPr lang="en-US" dirty="0" smtClean="0"/>
              <a:t>Collectively only 69 participants in those 20 articles</a:t>
            </a:r>
          </a:p>
          <a:p>
            <a:pPr lvl="1"/>
            <a:r>
              <a:rPr lang="en-US" dirty="0" smtClean="0"/>
              <a:t>Anxiety, </a:t>
            </a:r>
            <a:r>
              <a:rPr lang="en-US" dirty="0" smtClean="0"/>
              <a:t>loneliness, </a:t>
            </a:r>
            <a:r>
              <a:rPr lang="en-US" dirty="0" smtClean="0"/>
              <a:t>and </a:t>
            </a:r>
            <a:r>
              <a:rPr lang="en-US" smtClean="0"/>
              <a:t>depression </a:t>
            </a:r>
            <a:r>
              <a:rPr lang="en-US" smtClean="0"/>
              <a:t>were </a:t>
            </a:r>
            <a:r>
              <a:rPr lang="en-US" dirty="0" smtClean="0"/>
              <a:t>the most common first hand experiences reported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725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How Can You </a:t>
            </a:r>
            <a:r>
              <a:rPr lang="en-US" altLang="x-none" dirty="0" smtClean="0"/>
              <a:t>Help With Employment?</a:t>
            </a:r>
            <a:endParaRPr lang="en-US" altLang="x-none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Use your personal connections</a:t>
            </a:r>
          </a:p>
          <a:p>
            <a:pPr lvl="1"/>
            <a:r>
              <a:rPr lang="en-US" altLang="x-none"/>
              <a:t>Let potential employers know that the student performed well at school despite the autism </a:t>
            </a:r>
          </a:p>
          <a:p>
            <a:pPr lvl="2"/>
            <a:r>
              <a:rPr lang="en-US" altLang="x-none"/>
              <a:t>Appropriate consent needed</a:t>
            </a:r>
          </a:p>
          <a:p>
            <a:r>
              <a:rPr lang="en-US" altLang="x-none"/>
              <a:t>Work cooperatively with other resources the student may be using such as vocational rehab</a:t>
            </a:r>
          </a:p>
        </p:txBody>
      </p:sp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What Does a Student With ASD Give to This Community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Unending enthusiasm</a:t>
            </a:r>
          </a:p>
          <a:p>
            <a:pPr eaLnBrk="1" hangingPunct="1"/>
            <a:r>
              <a:rPr lang="en-US" altLang="en-US"/>
              <a:t>A unique and unbiased perspective </a:t>
            </a:r>
          </a:p>
          <a:p>
            <a:pPr eaLnBrk="1" hangingPunct="1"/>
            <a:r>
              <a:rPr lang="en-US" altLang="en-US"/>
              <a:t>An openness to accept others and try new things that other students may not have</a:t>
            </a:r>
          </a:p>
          <a:p>
            <a:pPr eaLnBrk="1" hangingPunct="1">
              <a:buFont typeface="Wingdings" charset="2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</a:t>
            </a:r>
          </a:p>
        </p:txBody>
      </p:sp>
      <p:pic>
        <p:nvPicPr>
          <p:cNvPr id="58371" name="Picture 2" descr="C:\Documents and Settings\elizabeth\Local Settings\Temporary Internet Files\Content.IE5\OFAMBEXI\MC90044207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59422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End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830" y="2108916"/>
            <a:ext cx="3356556" cy="4475408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49921"/>
            <a:ext cx="7313612" cy="1143000"/>
          </a:xfrm>
        </p:spPr>
        <p:txBody>
          <a:bodyPr/>
          <a:lstStyle/>
          <a:p>
            <a:r>
              <a:rPr lang="en-US" dirty="0" smtClean="0"/>
              <a:t>Autism Goes to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estimates suggest that 0.7 to 1.8% of college students have an autism spectrum disorder </a:t>
            </a:r>
          </a:p>
          <a:p>
            <a:r>
              <a:rPr lang="en-US" dirty="0" smtClean="0"/>
              <a:t>About a third of ASD students choose a STEM major (science, technology, engineering or math)</a:t>
            </a:r>
          </a:p>
          <a:p>
            <a:r>
              <a:rPr lang="en-US" dirty="0" smtClean="0"/>
              <a:t>Only a third of the high school students identified as ASD ever attend a 2 or 4 year college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48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Autism Goes to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80% of students with ASD who go from high school directly to a four year college do not complete college</a:t>
            </a:r>
          </a:p>
          <a:p>
            <a:r>
              <a:rPr lang="en-US" dirty="0" smtClean="0"/>
              <a:t>Attending a two year college and then transitioning to a four year school markedly increases the chances of graduating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478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001" y="2084767"/>
            <a:ext cx="7226635" cy="4058478"/>
          </a:xfrm>
        </p:spPr>
        <p:txBody>
          <a:bodyPr/>
          <a:lstStyle/>
          <a:p>
            <a:r>
              <a:rPr lang="en-US" dirty="0" err="1" smtClean="0"/>
              <a:t>Gelbar</a:t>
            </a:r>
            <a:r>
              <a:rPr lang="en-US" dirty="0" smtClean="0"/>
              <a:t> et al;Yale J of Biology and Medicine 2015 Mar</a:t>
            </a:r>
          </a:p>
          <a:p>
            <a:pPr lvl="1"/>
            <a:r>
              <a:rPr lang="en-US" dirty="0" smtClean="0"/>
              <a:t>35 individuals surveyed online</a:t>
            </a:r>
          </a:p>
          <a:p>
            <a:pPr lvl="1"/>
            <a:r>
              <a:rPr lang="en-US" dirty="0" smtClean="0"/>
              <a:t>82% reported academic success but only 41% felt they had the social skills to be successful</a:t>
            </a:r>
          </a:p>
          <a:p>
            <a:pPr lvl="1"/>
            <a:r>
              <a:rPr lang="en-US" dirty="0" smtClean="0"/>
              <a:t>71% were satisfied with disability services but only 21% happy with career services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3790" y="265627"/>
            <a:ext cx="7315177" cy="1754746"/>
          </a:xfrm>
        </p:spPr>
        <p:txBody>
          <a:bodyPr/>
          <a:lstStyle/>
          <a:p>
            <a:r>
              <a:rPr lang="en-US" dirty="0" smtClean="0"/>
              <a:t>A Comprehensive Survey of Current and Former College Students with ASD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07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2326245"/>
            <a:ext cx="7313612" cy="3615767"/>
          </a:xfrm>
        </p:spPr>
        <p:txBody>
          <a:bodyPr/>
          <a:lstStyle/>
          <a:p>
            <a:pPr lvl="1"/>
            <a:r>
              <a:rPr lang="en-US" dirty="0"/>
              <a:t>Anxiety, depression, and </a:t>
            </a:r>
            <a:r>
              <a:rPr lang="en-US" dirty="0" smtClean="0"/>
              <a:t>loneliness were </a:t>
            </a:r>
            <a:r>
              <a:rPr lang="en-US" dirty="0"/>
              <a:t>the most common challenges at 71%, 53% and 47%</a:t>
            </a:r>
          </a:p>
          <a:p>
            <a:pPr lvl="1"/>
            <a:r>
              <a:rPr lang="en-US" dirty="0"/>
              <a:t>60% received formal academic support and 45% received non-academic supports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370013" y="494809"/>
            <a:ext cx="7313612" cy="1638254"/>
          </a:xfrm>
        </p:spPr>
        <p:txBody>
          <a:bodyPr/>
          <a:lstStyle/>
          <a:p>
            <a:r>
              <a:rPr lang="en-US" dirty="0" smtClean="0"/>
              <a:t>A Comprehensive Survey of Current and Former College Students with ASD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485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Autism?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Autism</a:t>
            </a:r>
            <a:r>
              <a:rPr lang="en-US" altLang="en-US"/>
              <a:t> is a </a:t>
            </a:r>
            <a:r>
              <a:rPr lang="en-US" altLang="en-US" i="1"/>
              <a:t>syndrome</a:t>
            </a:r>
            <a:r>
              <a:rPr lang="en-US" altLang="en-US"/>
              <a:t> of atypical neural development characterized by significant dysfunction in social interaction, communication, range of interests and repetitive behaviors. </a:t>
            </a:r>
          </a:p>
          <a:p>
            <a:pPr eaLnBrk="1" hangingPunct="1"/>
            <a:r>
              <a:rPr lang="en-US" altLang="en-US"/>
              <a:t>It is a cluster of different symptoms which may range from mild to severe, many to few, and is variable from person to person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2227</TotalTime>
  <Words>1504</Words>
  <Application>Microsoft Office PowerPoint</Application>
  <PresentationFormat>On-screen Show (4:3)</PresentationFormat>
  <Paragraphs>229</Paragraphs>
  <Slides>43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Eclipse</vt:lpstr>
      <vt:lpstr>Autism Goes to College</vt:lpstr>
      <vt:lpstr>PowerPoint Presentation</vt:lpstr>
      <vt:lpstr>E-mail</vt:lpstr>
      <vt:lpstr>There is a Lack of Literature.             </vt:lpstr>
      <vt:lpstr>Autism Goes to College</vt:lpstr>
      <vt:lpstr>Autism Goes to College</vt:lpstr>
      <vt:lpstr>A Comprehensive Survey of Current and Former College Students with ASD</vt:lpstr>
      <vt:lpstr>A Comprehensive Survey of Current and Former College Students with ASD</vt:lpstr>
      <vt:lpstr>What is Autism?</vt:lpstr>
      <vt:lpstr>Autism   </vt:lpstr>
      <vt:lpstr>What Causes Autism</vt:lpstr>
      <vt:lpstr>What Causes Autism</vt:lpstr>
      <vt:lpstr>Epidemiology</vt:lpstr>
      <vt:lpstr>Epidemiology</vt:lpstr>
      <vt:lpstr>Cognitively Disabled</vt:lpstr>
      <vt:lpstr>Autism Spectrum Disorders</vt:lpstr>
      <vt:lpstr>Triad of Impairments</vt:lpstr>
      <vt:lpstr>Autism</vt:lpstr>
      <vt:lpstr>Autism</vt:lpstr>
      <vt:lpstr>Autism</vt:lpstr>
      <vt:lpstr>Autism Does Not Mean….</vt:lpstr>
      <vt:lpstr>PowerPoint Presentation</vt:lpstr>
      <vt:lpstr>How Does Autism Impact the Classroom</vt:lpstr>
      <vt:lpstr>How Does Autism Impact the Classroom</vt:lpstr>
      <vt:lpstr>Neuropsychological Deficits</vt:lpstr>
      <vt:lpstr>Neuropsychological Deficits</vt:lpstr>
      <vt:lpstr>Deficits in Social Reciprocity</vt:lpstr>
      <vt:lpstr>Deficits in Social Reciprocity</vt:lpstr>
      <vt:lpstr>Deficits in Social Reciprocity</vt:lpstr>
      <vt:lpstr>Deficits in Social Reciprocity</vt:lpstr>
      <vt:lpstr>Anxiety, Rigidity, and Repetitive Behaviors</vt:lpstr>
      <vt:lpstr>Life Skills</vt:lpstr>
      <vt:lpstr>Life Skills</vt:lpstr>
      <vt:lpstr>Life Skills</vt:lpstr>
      <vt:lpstr>How to Help</vt:lpstr>
      <vt:lpstr>How to Help</vt:lpstr>
      <vt:lpstr>Autism and Looking For A Job</vt:lpstr>
      <vt:lpstr>Autism and Looking For a Job</vt:lpstr>
      <vt:lpstr>Why Hire Someone With Autism</vt:lpstr>
      <vt:lpstr>How Can You Help With Employment?</vt:lpstr>
      <vt:lpstr>What Does a Student With ASD Give to This Community</vt:lpstr>
      <vt:lpstr>Questions</vt:lpstr>
      <vt:lpstr>The End</vt:lpstr>
    </vt:vector>
  </TitlesOfParts>
  <Company>HCMC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 Spectrum Disorders</dc:title>
  <dc:creator>Elizabeth  Reeve</dc:creator>
  <cp:lastModifiedBy>stobuild</cp:lastModifiedBy>
  <cp:revision>243</cp:revision>
  <dcterms:created xsi:type="dcterms:W3CDTF">2000-05-08T17:14:04Z</dcterms:created>
  <dcterms:modified xsi:type="dcterms:W3CDTF">2017-02-10T15:21:58Z</dcterms:modified>
</cp:coreProperties>
</file>