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handoutMasterIdLst>
    <p:handoutMasterId r:id="rId27"/>
  </p:handoutMasterIdLst>
  <p:sldIdLst>
    <p:sldId id="256" r:id="rId2"/>
    <p:sldId id="322" r:id="rId3"/>
    <p:sldId id="319" r:id="rId4"/>
    <p:sldId id="314" r:id="rId5"/>
    <p:sldId id="257" r:id="rId6"/>
    <p:sldId id="296" r:id="rId7"/>
    <p:sldId id="300" r:id="rId8"/>
    <p:sldId id="301" r:id="rId9"/>
    <p:sldId id="302" r:id="rId10"/>
    <p:sldId id="303" r:id="rId11"/>
    <p:sldId id="304" r:id="rId12"/>
    <p:sldId id="316" r:id="rId13"/>
    <p:sldId id="305" r:id="rId14"/>
    <p:sldId id="306" r:id="rId15"/>
    <p:sldId id="307" r:id="rId16"/>
    <p:sldId id="313" r:id="rId17"/>
    <p:sldId id="308" r:id="rId18"/>
    <p:sldId id="309" r:id="rId19"/>
    <p:sldId id="310" r:id="rId20"/>
    <p:sldId id="320" r:id="rId21"/>
    <p:sldId id="321" r:id="rId22"/>
    <p:sldId id="312" r:id="rId23"/>
    <p:sldId id="311" r:id="rId24"/>
    <p:sldId id="317" r:id="rId25"/>
  </p:sldIdLst>
  <p:sldSz cx="9144000" cy="5143500" type="screen16x9"/>
  <p:notesSz cx="7010400" cy="9296400"/>
  <p:embeddedFontLst>
    <p:embeddedFont>
      <p:font typeface="Calibri" panose="020F0502020204030204"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e Sarah Lewis"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171B4F3D-BE26-41DA-B085-7EF0F4C789F0}">
  <a:tblStyle styleId="{171B4F3D-BE26-41DA-B085-7EF0F4C789F0}" styleName="Table_0">
    <a:wholeTbl>
      <a:tcTxStyle>
        <a:font>
          <a:latin typeface="Arial"/>
          <a:ea typeface="Arial"/>
          <a:cs typeface="Arial"/>
        </a:font>
        <a:srgbClr val="000000"/>
      </a:tcTxStyle>
      <a:tcStyle>
        <a:tcBdr>
          <a:left>
            <a:ln cap="flat" cmpd="sng">
              <a:solidFill>
                <a:srgbClr val="000000"/>
              </a:solidFill>
              <a:prstDash val="solid"/>
              <a:round/>
              <a:headEnd type="none" w="med" len="med"/>
              <a:tailEnd type="none" w="med" len="med"/>
            </a:ln>
          </a:left>
          <a:right>
            <a:ln cap="flat" cmpd="sng">
              <a:solidFill>
                <a:srgbClr val="000000"/>
              </a:solidFill>
              <a:prstDash val="solid"/>
              <a:round/>
              <a:headEnd type="none" w="med" len="med"/>
              <a:tailEnd type="none" w="med" len="med"/>
            </a:ln>
          </a:right>
          <a:top>
            <a:ln cap="flat" cmpd="sng">
              <a:solidFill>
                <a:srgbClr val="000000"/>
              </a:solidFill>
              <a:prstDash val="solid"/>
              <a:round/>
              <a:headEnd type="none" w="med" len="med"/>
              <a:tailEnd type="none" w="med" len="med"/>
            </a:ln>
          </a:top>
          <a:bottom>
            <a:ln cap="flat" cmpd="sng">
              <a:solidFill>
                <a:srgbClr val="000000"/>
              </a:solidFill>
              <a:prstDash val="solid"/>
              <a:round/>
              <a:headEnd type="none" w="med" len="med"/>
              <a:tailEnd type="none" w="med" len="med"/>
            </a:ln>
          </a:bottom>
          <a:insideH>
            <a:ln cap="flat" cmpd="sng">
              <a:solidFill>
                <a:srgbClr val="000000"/>
              </a:solidFill>
              <a:prstDash val="solid"/>
              <a:round/>
              <a:headEnd type="none" w="med" len="med"/>
              <a:tailEnd type="none" w="med" len="med"/>
            </a:ln>
          </a:insideH>
          <a:insideV>
            <a:ln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5F31065-DD95-4A3D-9DC2-92F88EEAEC18}" styleName="Table_1">
    <a:wholeTbl>
      <a:tcTxStyle>
        <a:font>
          <a:latin typeface="Arial"/>
          <a:ea typeface="Arial"/>
          <a:cs typeface="Arial"/>
        </a:font>
        <a:srgbClr val="000000"/>
      </a:tcTxStyle>
      <a:tcStyle>
        <a:tcBdr>
          <a:left>
            <a:ln w="12700" cap="flat" cmpd="sng">
              <a:solidFill>
                <a:srgbClr val="000000"/>
              </a:solidFill>
              <a:prstDash val="solid"/>
              <a:round/>
              <a:headEnd type="none" w="med" len="med"/>
              <a:tailEnd type="none" w="med" len="med"/>
            </a:ln>
          </a:left>
          <a:right>
            <a:ln w="12700" cap="flat" cmpd="sng">
              <a:solidFill>
                <a:srgbClr val="000000"/>
              </a:solidFill>
              <a:prstDash val="solid"/>
              <a:round/>
              <a:headEnd type="none" w="med" len="med"/>
              <a:tailEnd type="none" w="med" len="med"/>
            </a:ln>
          </a:right>
          <a:top>
            <a:ln w="12700" cap="flat" cmpd="sng">
              <a:solidFill>
                <a:srgbClr val="000000"/>
              </a:solidFill>
              <a:prstDash val="solid"/>
              <a:round/>
              <a:headEnd type="none" w="med" len="med"/>
              <a:tailEnd type="none" w="med" len="med"/>
            </a:ln>
          </a:top>
          <a:bottom>
            <a:ln w="12700" cap="flat" cmpd="sng">
              <a:solidFill>
                <a:srgbClr val="000000"/>
              </a:solidFill>
              <a:prstDash val="solid"/>
              <a:round/>
              <a:headEnd type="none" w="med" len="med"/>
              <a:tailEnd type="none" w="med" len="med"/>
            </a:ln>
          </a:bottom>
          <a:insideH>
            <a:ln w="12700" cap="flat" cmpd="sng">
              <a:solidFill>
                <a:srgbClr val="000000"/>
              </a:solidFill>
              <a:prstDash val="solid"/>
              <a:round/>
              <a:headEnd type="none" w="med" len="med"/>
              <a:tailEnd type="none" w="med" len="med"/>
            </a:ln>
          </a:insideH>
          <a:insideV>
            <a:ln w="12700"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3" d="100"/>
          <a:sy n="123" d="100"/>
        </p:scale>
        <p:origin x="-444" y="28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1D338C-1C44-4059-8F9A-626B14E5AF98}" type="datetimeFigureOut">
              <a:rPr lang="en-US" smtClean="0"/>
              <a:t>4/11/2018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CC9484-26D4-4C87-B462-4FF88783EA14}" type="slidenum">
              <a:rPr lang="en-US" smtClean="0"/>
              <a:t>‹#›</a:t>
            </a:fld>
            <a:endParaRPr lang="en-US"/>
          </a:p>
        </p:txBody>
      </p:sp>
    </p:spTree>
    <p:extLst>
      <p:ext uri="{BB962C8B-B14F-4D97-AF65-F5344CB8AC3E}">
        <p14:creationId xmlns:p14="http://schemas.microsoft.com/office/powerpoint/2010/main" val="1038071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wrap="square" lIns="93162" tIns="93162" rIns="93162" bIns="93162"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344511440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701040" y="4415790"/>
            <a:ext cx="5608320" cy="4183380"/>
          </a:xfrm>
          <a:prstGeom prst="rect">
            <a:avLst/>
          </a:prstGeom>
        </p:spPr>
        <p:txBody>
          <a:bodyPr wrap="square" lIns="93162" tIns="93162" rIns="93162" bIns="93162" anchor="t" anchorCtr="0">
            <a:noAutofit/>
          </a:bodyPr>
          <a:lstStyle/>
          <a:p>
            <a:pPr>
              <a:buNone/>
            </a:pPr>
            <a:r>
              <a:rPr lang="en"/>
              <a:t>Pearl WE TOTALLY DONT NEED IT WE (Isabel and I) WERE JUST FUCKING AROUND lol sorry!!! But the impacts group has it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742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9817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01040" y="4415790"/>
            <a:ext cx="5608320" cy="4183380"/>
          </a:xfrm>
          <a:prstGeom prst="rect">
            <a:avLst/>
          </a:prstGeom>
        </p:spPr>
        <p:txBody>
          <a:bodyPr wrap="square" lIns="93162" tIns="93162" rIns="93162" bIns="93162" anchor="t" anchorCtr="0">
            <a:noAutofit/>
          </a:bodyPr>
          <a:lstStyle/>
          <a:p>
            <a:pPr>
              <a:buNone/>
            </a:pPr>
            <a:r>
              <a:rPr lang="en"/>
              <a:t>Pearl</a:t>
            </a:r>
          </a:p>
          <a:p>
            <a:pPr>
              <a:buNone/>
            </a:pPr>
            <a:r>
              <a:rPr lang="en"/>
              <a:t>Only </a:t>
            </a:r>
            <a:r>
              <a:rPr lang="en" b="1"/>
              <a:t>fall</a:t>
            </a:r>
            <a:r>
              <a:rPr lang="en"/>
              <a:t> semester</a:t>
            </a:r>
          </a:p>
          <a:p>
            <a:pPr>
              <a:buNone/>
            </a:pPr>
            <a:r>
              <a:rPr lang="en"/>
              <a:t>First question refers to environmental microaggressions</a:t>
            </a:r>
          </a:p>
          <a:p>
            <a:pPr>
              <a:buNone/>
            </a:pPr>
            <a:r>
              <a:rPr lang="en"/>
              <a:t>Second and third addressed microassaults</a:t>
            </a:r>
          </a:p>
          <a:p>
            <a:pPr>
              <a:buNone/>
            </a:pPr>
            <a:endParaRPr/>
          </a:p>
          <a:p>
            <a:pPr>
              <a:buNone/>
            </a:pPr>
            <a:endParaRPr/>
          </a:p>
          <a:p>
            <a:pPr>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“acceptable” rate???</a:t>
            </a:r>
            <a:endParaRPr lang="en-US" dirty="0"/>
          </a:p>
        </p:txBody>
      </p:sp>
    </p:spTree>
    <p:extLst>
      <p:ext uri="{BB962C8B-B14F-4D97-AF65-F5344CB8AC3E}">
        <p14:creationId xmlns:p14="http://schemas.microsoft.com/office/powerpoint/2010/main" val="144083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Healthy/detrimental classroom conversations?  Who dominates?  Whose voices/perspectives are centralized?</a:t>
            </a:r>
            <a:endParaRPr lang="en-US" dirty="0"/>
          </a:p>
        </p:txBody>
      </p:sp>
    </p:spTree>
    <p:extLst>
      <p:ext uri="{BB962C8B-B14F-4D97-AF65-F5344CB8AC3E}">
        <p14:creationId xmlns:p14="http://schemas.microsoft.com/office/powerpoint/2010/main" val="3791533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Ryan: Create slide</a:t>
            </a:r>
            <a:endParaRPr lang="en-US" dirty="0"/>
          </a:p>
        </p:txBody>
      </p:sp>
    </p:spTree>
    <p:extLst>
      <p:ext uri="{BB962C8B-B14F-4D97-AF65-F5344CB8AC3E}">
        <p14:creationId xmlns:p14="http://schemas.microsoft.com/office/powerpoint/2010/main" val="383750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125"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Shape 11"/>
          <p:cNvSpPr txBox="1">
            <a:spLocks noGrp="1"/>
          </p:cNvSpPr>
          <p:nvPr>
            <p:ph type="ctrTitle"/>
          </p:nvPr>
        </p:nvSpPr>
        <p:spPr>
          <a:xfrm>
            <a:off x="311700" y="539725"/>
            <a:ext cx="8520600" cy="1282500"/>
          </a:xfrm>
          <a:prstGeom prst="rect">
            <a:avLst/>
          </a:prstGeom>
        </p:spPr>
        <p:txBody>
          <a:bodyPr wrap="square" lIns="91425" tIns="91425" rIns="91425" bIns="91425" anchor="t" anchorCtr="0"/>
          <a:lstStyle>
            <a:lvl1pPr lvl="0">
              <a:spcBef>
                <a:spcPts val="0"/>
              </a:spcBef>
              <a:buSzPts val="3600"/>
              <a:buNone/>
              <a:defRPr sz="3600"/>
            </a:lvl1pPr>
            <a:lvl2pPr lvl="1">
              <a:spcBef>
                <a:spcPts val="0"/>
              </a:spcBef>
              <a:buSzPts val="3600"/>
              <a:buNone/>
              <a:defRPr sz="3600"/>
            </a:lvl2pPr>
            <a:lvl3pPr lvl="2">
              <a:spcBef>
                <a:spcPts val="0"/>
              </a:spcBef>
              <a:buSzPts val="3600"/>
              <a:buNone/>
              <a:defRPr sz="3600"/>
            </a:lvl3pPr>
            <a:lvl4pPr lvl="3">
              <a:spcBef>
                <a:spcPts val="0"/>
              </a:spcBef>
              <a:buSzPts val="3600"/>
              <a:buNone/>
              <a:defRPr sz="3600"/>
            </a:lvl4pPr>
            <a:lvl5pPr lvl="4">
              <a:spcBef>
                <a:spcPts val="0"/>
              </a:spcBef>
              <a:buSzPts val="3600"/>
              <a:buNone/>
              <a:defRPr sz="3600"/>
            </a:lvl5pPr>
            <a:lvl6pPr lvl="5">
              <a:spcBef>
                <a:spcPts val="0"/>
              </a:spcBef>
              <a:buSzPts val="3600"/>
              <a:buNone/>
              <a:defRPr sz="3600"/>
            </a:lvl6pPr>
            <a:lvl7pPr lvl="6">
              <a:spcBef>
                <a:spcPts val="0"/>
              </a:spcBef>
              <a:buSzPts val="3600"/>
              <a:buNone/>
              <a:defRPr sz="3600"/>
            </a:lvl7pPr>
            <a:lvl8pPr lvl="7">
              <a:spcBef>
                <a:spcPts val="0"/>
              </a:spcBef>
              <a:buSzPts val="3600"/>
              <a:buNone/>
              <a:defRPr sz="3600"/>
            </a:lvl8pPr>
            <a:lvl9pPr lvl="8">
              <a:spcBef>
                <a:spcPts val="0"/>
              </a:spcBef>
              <a:buSzPts val="3600"/>
              <a:buNone/>
              <a:defRPr sz="3600"/>
            </a:lvl9pPr>
          </a:lstStyle>
          <a:p>
            <a:endParaRPr/>
          </a:p>
        </p:txBody>
      </p:sp>
      <p:sp>
        <p:nvSpPr>
          <p:cNvPr id="12" name="Shape 12"/>
          <p:cNvSpPr txBox="1">
            <a:spLocks noGrp="1"/>
          </p:cNvSpPr>
          <p:nvPr>
            <p:ph type="subTitle" idx="1"/>
          </p:nvPr>
        </p:nvSpPr>
        <p:spPr>
          <a:xfrm>
            <a:off x="311700" y="1878560"/>
            <a:ext cx="4242600" cy="738300"/>
          </a:xfrm>
          <a:prstGeom prst="rect">
            <a:avLst/>
          </a:prstGeom>
        </p:spPr>
        <p:txBody>
          <a:bodyPr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txBox="1">
            <a:spLocks noGrp="1"/>
          </p:cNvSpPr>
          <p:nvPr>
            <p:ph type="title"/>
          </p:nvPr>
        </p:nvSpPr>
        <p:spPr>
          <a:xfrm>
            <a:off x="311725" y="500925"/>
            <a:ext cx="8520600" cy="623700"/>
          </a:xfrm>
          <a:prstGeom prst="rect">
            <a:avLst/>
          </a:prstGeom>
        </p:spPr>
        <p:txBody>
          <a:bodyPr wrap="square" lIns="91425" tIns="91425" rIns="91425" bIns="91425" anchor="t" anchorCtr="0"/>
          <a:lstStyle>
            <a:lvl1pPr lvl="0">
              <a:spcBef>
                <a:spcPts val="0"/>
              </a:spcBef>
              <a:buClr>
                <a:schemeClr val="lt1"/>
              </a:buClr>
              <a:buSzPts val="2800"/>
              <a:buNone/>
              <a:defRPr>
                <a:solidFill>
                  <a:schemeClr val="lt1"/>
                </a:solidFill>
              </a:defRPr>
            </a:lvl1pPr>
            <a:lvl2pPr lvl="1">
              <a:spcBef>
                <a:spcPts val="0"/>
              </a:spcBef>
              <a:buClr>
                <a:schemeClr val="lt1"/>
              </a:buClr>
              <a:buSzPts val="2800"/>
              <a:buNone/>
              <a:defRPr>
                <a:solidFill>
                  <a:schemeClr val="lt1"/>
                </a:solidFill>
              </a:defRPr>
            </a:lvl2pPr>
            <a:lvl3pPr lvl="2">
              <a:spcBef>
                <a:spcPts val="0"/>
              </a:spcBef>
              <a:buClr>
                <a:schemeClr val="lt1"/>
              </a:buClr>
              <a:buSzPts val="2800"/>
              <a:buNone/>
              <a:defRPr>
                <a:solidFill>
                  <a:schemeClr val="lt1"/>
                </a:solidFill>
              </a:defRPr>
            </a:lvl3pPr>
            <a:lvl4pPr lvl="3">
              <a:spcBef>
                <a:spcPts val="0"/>
              </a:spcBef>
              <a:buClr>
                <a:schemeClr val="lt1"/>
              </a:buClr>
              <a:buSzPts val="2800"/>
              <a:buNone/>
              <a:defRPr>
                <a:solidFill>
                  <a:schemeClr val="lt1"/>
                </a:solidFill>
              </a:defRPr>
            </a:lvl4pPr>
            <a:lvl5pPr lvl="4">
              <a:spcBef>
                <a:spcPts val="0"/>
              </a:spcBef>
              <a:buClr>
                <a:schemeClr val="lt1"/>
              </a:buClr>
              <a:buSzPts val="2800"/>
              <a:buNone/>
              <a:defRPr>
                <a:solidFill>
                  <a:schemeClr val="lt1"/>
                </a:solidFill>
              </a:defRPr>
            </a:lvl5pPr>
            <a:lvl6pPr lvl="5">
              <a:spcBef>
                <a:spcPts val="0"/>
              </a:spcBef>
              <a:buClr>
                <a:schemeClr val="lt1"/>
              </a:buClr>
              <a:buSzPts val="2800"/>
              <a:buNone/>
              <a:defRPr>
                <a:solidFill>
                  <a:schemeClr val="lt1"/>
                </a:solidFill>
              </a:defRPr>
            </a:lvl6pPr>
            <a:lvl7pPr lvl="6">
              <a:spcBef>
                <a:spcPts val="0"/>
              </a:spcBef>
              <a:buClr>
                <a:schemeClr val="lt1"/>
              </a:buClr>
              <a:buSzPts val="2800"/>
              <a:buNone/>
              <a:defRPr>
                <a:solidFill>
                  <a:schemeClr val="lt1"/>
                </a:solidFill>
              </a:defRPr>
            </a:lvl7pPr>
            <a:lvl8pPr lvl="7">
              <a:spcBef>
                <a:spcPts val="0"/>
              </a:spcBef>
              <a:buClr>
                <a:schemeClr val="lt1"/>
              </a:buClr>
              <a:buSzPts val="2800"/>
              <a:buNone/>
              <a:defRPr>
                <a:solidFill>
                  <a:schemeClr val="lt1"/>
                </a:solidFill>
              </a:defRPr>
            </a:lvl8pPr>
            <a:lvl9pPr lvl="8">
              <a:spcBef>
                <a:spcPts val="0"/>
              </a:spcBef>
              <a:buClr>
                <a:schemeClr val="lt1"/>
              </a:buClr>
              <a:buSzPts val="2800"/>
              <a:buNone/>
              <a:defRPr>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p:nvPr/>
        </p:nvSpPr>
        <p:spPr>
          <a:xfrm>
            <a:off x="0" y="0"/>
            <a:ext cx="37644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txBox="1">
            <a:spLocks noGrp="1"/>
          </p:cNvSpPr>
          <p:nvPr>
            <p:ph type="title"/>
          </p:nvPr>
        </p:nvSpPr>
        <p:spPr>
          <a:xfrm>
            <a:off x="311725" y="500925"/>
            <a:ext cx="3127500" cy="1829100"/>
          </a:xfrm>
          <a:prstGeom prst="rect">
            <a:avLst/>
          </a:prstGeom>
        </p:spPr>
        <p:txBody>
          <a:bodyPr wrap="square" lIns="91425" tIns="91425" rIns="91425" bIns="91425" anchor="t" anchorCtr="0"/>
          <a:lstStyle>
            <a:lvl1pPr lvl="0">
              <a:spcBef>
                <a:spcPts val="0"/>
              </a:spcBef>
              <a:buClr>
                <a:schemeClr val="lt1"/>
              </a:buClr>
              <a:buSzPts val="2800"/>
              <a:buNone/>
              <a:defRPr>
                <a:solidFill>
                  <a:schemeClr val="lt1"/>
                </a:solidFill>
              </a:defRPr>
            </a:lvl1pPr>
            <a:lvl2pPr lvl="1">
              <a:spcBef>
                <a:spcPts val="0"/>
              </a:spcBef>
              <a:buClr>
                <a:schemeClr val="lt1"/>
              </a:buClr>
              <a:buSzPts val="2800"/>
              <a:buNone/>
              <a:defRPr>
                <a:solidFill>
                  <a:schemeClr val="lt1"/>
                </a:solidFill>
              </a:defRPr>
            </a:lvl2pPr>
            <a:lvl3pPr lvl="2">
              <a:spcBef>
                <a:spcPts val="0"/>
              </a:spcBef>
              <a:buClr>
                <a:schemeClr val="lt1"/>
              </a:buClr>
              <a:buSzPts val="2800"/>
              <a:buNone/>
              <a:defRPr>
                <a:solidFill>
                  <a:schemeClr val="lt1"/>
                </a:solidFill>
              </a:defRPr>
            </a:lvl3pPr>
            <a:lvl4pPr lvl="3">
              <a:spcBef>
                <a:spcPts val="0"/>
              </a:spcBef>
              <a:buClr>
                <a:schemeClr val="lt1"/>
              </a:buClr>
              <a:buSzPts val="2800"/>
              <a:buNone/>
              <a:defRPr>
                <a:solidFill>
                  <a:schemeClr val="lt1"/>
                </a:solidFill>
              </a:defRPr>
            </a:lvl4pPr>
            <a:lvl5pPr lvl="4">
              <a:spcBef>
                <a:spcPts val="0"/>
              </a:spcBef>
              <a:buClr>
                <a:schemeClr val="lt1"/>
              </a:buClr>
              <a:buSzPts val="2800"/>
              <a:buNone/>
              <a:defRPr>
                <a:solidFill>
                  <a:schemeClr val="lt1"/>
                </a:solidFill>
              </a:defRPr>
            </a:lvl5pPr>
            <a:lvl6pPr lvl="5">
              <a:spcBef>
                <a:spcPts val="0"/>
              </a:spcBef>
              <a:buClr>
                <a:schemeClr val="lt1"/>
              </a:buClr>
              <a:buSzPts val="2800"/>
              <a:buNone/>
              <a:defRPr>
                <a:solidFill>
                  <a:schemeClr val="lt1"/>
                </a:solidFill>
              </a:defRPr>
            </a:lvl6pPr>
            <a:lvl7pPr lvl="6">
              <a:spcBef>
                <a:spcPts val="0"/>
              </a:spcBef>
              <a:buClr>
                <a:schemeClr val="lt1"/>
              </a:buClr>
              <a:buSzPts val="2800"/>
              <a:buNone/>
              <a:defRPr>
                <a:solidFill>
                  <a:schemeClr val="lt1"/>
                </a:solidFill>
              </a:defRPr>
            </a:lvl7pPr>
            <a:lvl8pPr lvl="7">
              <a:spcBef>
                <a:spcPts val="0"/>
              </a:spcBef>
              <a:buClr>
                <a:schemeClr val="lt1"/>
              </a:buClr>
              <a:buSzPts val="2800"/>
              <a:buNone/>
              <a:defRPr>
                <a:solidFill>
                  <a:schemeClr val="lt1"/>
                </a:solidFill>
              </a:defRPr>
            </a:lvl8pPr>
            <a:lvl9pPr lvl="8">
              <a:spcBef>
                <a:spcPts val="0"/>
              </a:spcBef>
              <a:buClr>
                <a:schemeClr val="lt1"/>
              </a:buClr>
              <a:buSzPts val="2800"/>
              <a:buNone/>
              <a:defRPr>
                <a:solidFill>
                  <a:schemeClr val="lt1"/>
                </a:solidFill>
              </a:defRPr>
            </a:lvl9pPr>
          </a:lstStyle>
          <a:p>
            <a:endParaRPr/>
          </a:p>
        </p:txBody>
      </p:sp>
      <p:sp>
        <p:nvSpPr>
          <p:cNvPr id="39" name="Shape 39"/>
          <p:cNvSpPr txBox="1">
            <a:spLocks noGrp="1"/>
          </p:cNvSpPr>
          <p:nvPr>
            <p:ph type="body" idx="1"/>
          </p:nvPr>
        </p:nvSpPr>
        <p:spPr>
          <a:xfrm>
            <a:off x="311700" y="2390650"/>
            <a:ext cx="3127500" cy="2298000"/>
          </a:xfrm>
          <a:prstGeom prst="rect">
            <a:avLst/>
          </a:prstGeom>
        </p:spPr>
        <p:txBody>
          <a:bodyPr wrap="square" lIns="91425" tIns="91425" rIns="91425" bIns="91425" anchor="t" anchorCtr="0"/>
          <a:lstStyle>
            <a:lvl1pPr lvl="0">
              <a:spcBef>
                <a:spcPts val="0"/>
              </a:spcBef>
              <a:buClr>
                <a:schemeClr val="accent2"/>
              </a:buClr>
              <a:buSzPts val="1300"/>
              <a:buChar char="●"/>
              <a:defRPr>
                <a:solidFill>
                  <a:schemeClr val="accent2"/>
                </a:solidFill>
              </a:defRPr>
            </a:lvl1pPr>
            <a:lvl2pPr lvl="1">
              <a:spcBef>
                <a:spcPts val="0"/>
              </a:spcBef>
              <a:buClr>
                <a:schemeClr val="accent2"/>
              </a:buClr>
              <a:buSzPts val="1100"/>
              <a:buChar char="○"/>
              <a:defRPr>
                <a:solidFill>
                  <a:schemeClr val="accent2"/>
                </a:solidFill>
              </a:defRPr>
            </a:lvl2pPr>
            <a:lvl3pPr lvl="2">
              <a:spcBef>
                <a:spcPts val="0"/>
              </a:spcBef>
              <a:buClr>
                <a:schemeClr val="accent2"/>
              </a:buClr>
              <a:buSzPts val="1100"/>
              <a:buChar char="■"/>
              <a:defRPr>
                <a:solidFill>
                  <a:schemeClr val="accent2"/>
                </a:solidFill>
              </a:defRPr>
            </a:lvl3pPr>
            <a:lvl4pPr lvl="3">
              <a:spcBef>
                <a:spcPts val="0"/>
              </a:spcBef>
              <a:buClr>
                <a:schemeClr val="accent2"/>
              </a:buClr>
              <a:buSzPts val="1100"/>
              <a:buChar char="●"/>
              <a:defRPr>
                <a:solidFill>
                  <a:schemeClr val="accent2"/>
                </a:solidFill>
              </a:defRPr>
            </a:lvl4pPr>
            <a:lvl5pPr lvl="4">
              <a:spcBef>
                <a:spcPts val="0"/>
              </a:spcBef>
              <a:buClr>
                <a:schemeClr val="accent2"/>
              </a:buClr>
              <a:buSzPts val="1100"/>
              <a:buChar char="○"/>
              <a:defRPr>
                <a:solidFill>
                  <a:schemeClr val="accent2"/>
                </a:solidFill>
              </a:defRPr>
            </a:lvl5pPr>
            <a:lvl6pPr lvl="5">
              <a:spcBef>
                <a:spcPts val="0"/>
              </a:spcBef>
              <a:buClr>
                <a:schemeClr val="accent2"/>
              </a:buClr>
              <a:buSzPts val="1100"/>
              <a:buChar char="■"/>
              <a:defRPr>
                <a:solidFill>
                  <a:schemeClr val="accent2"/>
                </a:solidFill>
              </a:defRPr>
            </a:lvl6pPr>
            <a:lvl7pPr lvl="6">
              <a:spcBef>
                <a:spcPts val="0"/>
              </a:spcBef>
              <a:buClr>
                <a:schemeClr val="accent2"/>
              </a:buClr>
              <a:buSzPts val="1100"/>
              <a:buChar char="●"/>
              <a:defRPr>
                <a:solidFill>
                  <a:schemeClr val="accent2"/>
                </a:solidFill>
              </a:defRPr>
            </a:lvl7pPr>
            <a:lvl8pPr lvl="7">
              <a:spcBef>
                <a:spcPts val="0"/>
              </a:spcBef>
              <a:buClr>
                <a:schemeClr val="accent2"/>
              </a:buClr>
              <a:buSzPts val="1100"/>
              <a:buChar char="○"/>
              <a:defRPr>
                <a:solidFill>
                  <a:schemeClr val="accent2"/>
                </a:solidFill>
              </a:defRPr>
            </a:lvl8pPr>
            <a:lvl9pPr lvl="8">
              <a:spcBef>
                <a:spcPts val="0"/>
              </a:spcBef>
              <a:buClr>
                <a:schemeClr val="accent2"/>
              </a:buClr>
              <a:buSzPts val="1100"/>
              <a:buChar char="■"/>
              <a:defRPr>
                <a:solidFill>
                  <a:schemeClr val="accent2"/>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675" y="798600"/>
            <a:ext cx="6247800" cy="3546300"/>
          </a:xfrm>
          <a:prstGeom prst="rect">
            <a:avLst/>
          </a:prstGeom>
        </p:spPr>
        <p:txBody>
          <a:bodyPr wrap="square" lIns="91425" tIns="91425" rIns="91425" bIns="91425" anchor="ctr" anchorCtr="0"/>
          <a:lstStyle>
            <a:lvl1pPr lvl="0">
              <a:spcBef>
                <a:spcPts val="0"/>
              </a:spcBef>
              <a:buSzPts val="3600"/>
              <a:buNone/>
              <a:defRPr sz="3600"/>
            </a:lvl1pPr>
            <a:lvl2pPr lvl="1">
              <a:spcBef>
                <a:spcPts val="0"/>
              </a:spcBef>
              <a:buSzPts val="3600"/>
              <a:buNone/>
              <a:defRPr sz="3600"/>
            </a:lvl2pPr>
            <a:lvl3pPr lvl="2">
              <a:spcBef>
                <a:spcPts val="0"/>
              </a:spcBef>
              <a:buSzPts val="3600"/>
              <a:buNone/>
              <a:defRPr sz="3600"/>
            </a:lvl3pPr>
            <a:lvl4pPr lvl="3">
              <a:spcBef>
                <a:spcPts val="0"/>
              </a:spcBef>
              <a:buSzPts val="3600"/>
              <a:buNone/>
              <a:defRPr sz="3600"/>
            </a:lvl4pPr>
            <a:lvl5pPr lvl="4">
              <a:spcBef>
                <a:spcPts val="0"/>
              </a:spcBef>
              <a:buSzPts val="3600"/>
              <a:buNone/>
              <a:defRPr sz="3600"/>
            </a:lvl5pPr>
            <a:lvl6pPr lvl="5">
              <a:spcBef>
                <a:spcPts val="0"/>
              </a:spcBef>
              <a:buSzPts val="3600"/>
              <a:buNone/>
              <a:defRPr sz="3600"/>
            </a:lvl6pPr>
            <a:lvl7pPr lvl="6">
              <a:spcBef>
                <a:spcPts val="0"/>
              </a:spcBef>
              <a:buSzPts val="3600"/>
              <a:buNone/>
              <a:defRPr sz="3600"/>
            </a:lvl7pPr>
            <a:lvl8pPr lvl="7">
              <a:spcBef>
                <a:spcPts val="0"/>
              </a:spcBef>
              <a:buSzPts val="3600"/>
              <a:buNone/>
              <a:defRPr sz="3600"/>
            </a:lvl8pPr>
            <a:lvl9pPr lvl="8">
              <a:spcBef>
                <a:spcPts val="0"/>
              </a:spcBef>
              <a:buSzPts val="3600"/>
              <a:buNone/>
              <a:defRPr sz="3600"/>
            </a:lvl9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46" name="Shape 46"/>
          <p:cNvSpPr txBox="1">
            <a:spLocks noGrp="1"/>
          </p:cNvSpPr>
          <p:nvPr>
            <p:ph type="title"/>
          </p:nvPr>
        </p:nvSpPr>
        <p:spPr>
          <a:xfrm>
            <a:off x="311300" y="500925"/>
            <a:ext cx="3704400" cy="2049600"/>
          </a:xfrm>
          <a:prstGeom prst="rect">
            <a:avLst/>
          </a:prstGeom>
        </p:spPr>
        <p:txBody>
          <a:bodyPr wrap="square" lIns="91425" tIns="91425" rIns="91425" bIns="91425" anchor="t" anchorCtr="0"/>
          <a:lstStyle>
            <a:lvl1pPr lvl="0">
              <a:spcBef>
                <a:spcPts val="0"/>
              </a:spcBef>
              <a:buClr>
                <a:schemeClr val="lt1"/>
              </a:buClr>
              <a:buSzPts val="2800"/>
              <a:buNone/>
              <a:defRPr>
                <a:solidFill>
                  <a:schemeClr val="lt1"/>
                </a:solidFill>
              </a:defRPr>
            </a:lvl1pPr>
            <a:lvl2pPr lvl="1">
              <a:spcBef>
                <a:spcPts val="0"/>
              </a:spcBef>
              <a:buClr>
                <a:schemeClr val="lt1"/>
              </a:buClr>
              <a:buSzPts val="2800"/>
              <a:buNone/>
              <a:defRPr>
                <a:solidFill>
                  <a:schemeClr val="lt1"/>
                </a:solidFill>
              </a:defRPr>
            </a:lvl2pPr>
            <a:lvl3pPr lvl="2">
              <a:spcBef>
                <a:spcPts val="0"/>
              </a:spcBef>
              <a:buClr>
                <a:schemeClr val="lt1"/>
              </a:buClr>
              <a:buSzPts val="2800"/>
              <a:buNone/>
              <a:defRPr>
                <a:solidFill>
                  <a:schemeClr val="lt1"/>
                </a:solidFill>
              </a:defRPr>
            </a:lvl3pPr>
            <a:lvl4pPr lvl="3">
              <a:spcBef>
                <a:spcPts val="0"/>
              </a:spcBef>
              <a:buClr>
                <a:schemeClr val="lt1"/>
              </a:buClr>
              <a:buSzPts val="2800"/>
              <a:buNone/>
              <a:defRPr>
                <a:solidFill>
                  <a:schemeClr val="lt1"/>
                </a:solidFill>
              </a:defRPr>
            </a:lvl4pPr>
            <a:lvl5pPr lvl="4">
              <a:spcBef>
                <a:spcPts val="0"/>
              </a:spcBef>
              <a:buClr>
                <a:schemeClr val="lt1"/>
              </a:buClr>
              <a:buSzPts val="2800"/>
              <a:buNone/>
              <a:defRPr>
                <a:solidFill>
                  <a:schemeClr val="lt1"/>
                </a:solidFill>
              </a:defRPr>
            </a:lvl5pPr>
            <a:lvl6pPr lvl="5">
              <a:spcBef>
                <a:spcPts val="0"/>
              </a:spcBef>
              <a:buClr>
                <a:schemeClr val="lt1"/>
              </a:buClr>
              <a:buSzPts val="2800"/>
              <a:buNone/>
              <a:defRPr>
                <a:solidFill>
                  <a:schemeClr val="lt1"/>
                </a:solidFill>
              </a:defRPr>
            </a:lvl6pPr>
            <a:lvl7pPr lvl="6">
              <a:spcBef>
                <a:spcPts val="0"/>
              </a:spcBef>
              <a:buClr>
                <a:schemeClr val="lt1"/>
              </a:buClr>
              <a:buSzPts val="2800"/>
              <a:buNone/>
              <a:defRPr>
                <a:solidFill>
                  <a:schemeClr val="lt1"/>
                </a:solidFill>
              </a:defRPr>
            </a:lvl7pPr>
            <a:lvl8pPr lvl="7">
              <a:spcBef>
                <a:spcPts val="0"/>
              </a:spcBef>
              <a:buClr>
                <a:schemeClr val="lt1"/>
              </a:buClr>
              <a:buSzPts val="2800"/>
              <a:buNone/>
              <a:defRPr>
                <a:solidFill>
                  <a:schemeClr val="lt1"/>
                </a:solidFill>
              </a:defRPr>
            </a:lvl8pPr>
            <a:lvl9pPr lvl="8">
              <a:spcBef>
                <a:spcPts val="0"/>
              </a:spcBef>
              <a:buClr>
                <a:schemeClr val="lt1"/>
              </a:buClr>
              <a:buSzPts val="2800"/>
              <a:buNone/>
              <a:defRPr>
                <a:solidFill>
                  <a:schemeClr val="lt1"/>
                </a:solidFill>
              </a:defRPr>
            </a:lvl9pPr>
          </a:lstStyle>
          <a:p>
            <a:endParaRPr/>
          </a:p>
        </p:txBody>
      </p:sp>
      <p:sp>
        <p:nvSpPr>
          <p:cNvPr id="47" name="Shape 47"/>
          <p:cNvSpPr txBox="1">
            <a:spLocks noGrp="1"/>
          </p:cNvSpPr>
          <p:nvPr>
            <p:ph type="subTitle" idx="1"/>
          </p:nvPr>
        </p:nvSpPr>
        <p:spPr>
          <a:xfrm>
            <a:off x="304800" y="2626725"/>
            <a:ext cx="3704400" cy="926700"/>
          </a:xfrm>
          <a:prstGeom prst="rect">
            <a:avLst/>
          </a:prstGeom>
        </p:spPr>
        <p:txBody>
          <a:bodyPr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Shape 48"/>
          <p:cNvSpPr txBox="1">
            <a:spLocks noGrp="1"/>
          </p:cNvSpPr>
          <p:nvPr>
            <p:ph type="body" idx="2"/>
          </p:nvPr>
        </p:nvSpPr>
        <p:spPr>
          <a:xfrm>
            <a:off x="4879025" y="500925"/>
            <a:ext cx="3954000" cy="41115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p:nvPr/>
        </p:nvSpPr>
        <p:spPr>
          <a:xfrm>
            <a:off x="0" y="4369000"/>
            <a:ext cx="9144000" cy="774300"/>
          </a:xfrm>
          <a:prstGeom prst="rect">
            <a:avLst/>
          </a:prstGeom>
          <a:solidFill>
            <a:schemeClr val="dk1"/>
          </a:solidFill>
          <a:ln>
            <a:noFill/>
          </a:ln>
        </p:spPr>
        <p:txBody>
          <a:bodyPr wrap="square" lIns="91425" tIns="91425" rIns="91425" bIns="91425" anchor="ctr" anchorCtr="0">
            <a:noAutofit/>
          </a:bodyPr>
          <a:lstStyle/>
          <a:p>
            <a:pPr marL="0" lvl="0" indent="0">
              <a:spcBef>
                <a:spcPts val="0"/>
              </a:spcBef>
              <a:buNone/>
            </a:pPr>
            <a:endParaRPr/>
          </a:p>
        </p:txBody>
      </p:sp>
      <p:sp>
        <p:nvSpPr>
          <p:cNvPr id="52" name="Shape 52"/>
          <p:cNvSpPr txBox="1">
            <a:spLocks noGrp="1"/>
          </p:cNvSpPr>
          <p:nvPr>
            <p:ph type="body" idx="1"/>
          </p:nvPr>
        </p:nvSpPr>
        <p:spPr>
          <a:xfrm>
            <a:off x="311700" y="4521400"/>
            <a:ext cx="7979400" cy="460500"/>
          </a:xfrm>
          <a:prstGeom prst="rect">
            <a:avLst/>
          </a:prstGeom>
        </p:spPr>
        <p:txBody>
          <a:bodyPr wrap="square" lIns="91425" tIns="91425" rIns="91425" bIns="91425" anchor="ctr" anchorCtr="0"/>
          <a:lstStyle>
            <a:lvl1pPr lvl="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Shape 5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50" y="831175"/>
            <a:ext cx="5334900" cy="1244700"/>
          </a:xfrm>
          <a:prstGeom prst="rect">
            <a:avLst/>
          </a:prstGeom>
        </p:spPr>
        <p:txBody>
          <a:bodyPr wrap="square" lIns="91425" tIns="91425" rIns="91425" bIns="91425" anchor="b" anchorCtr="0"/>
          <a:lstStyle>
            <a:lvl1pPr lvl="0">
              <a:spcBef>
                <a:spcPts val="0"/>
              </a:spcBef>
              <a:buClr>
                <a:schemeClr val="lt1"/>
              </a:buClr>
              <a:buSzPts val="10000"/>
              <a:buNone/>
              <a:defRPr sz="10000">
                <a:solidFill>
                  <a:schemeClr val="lt1"/>
                </a:solidFill>
              </a:defRPr>
            </a:lvl1pPr>
            <a:lvl2pPr lvl="1">
              <a:spcBef>
                <a:spcPts val="0"/>
              </a:spcBef>
              <a:buClr>
                <a:schemeClr val="lt1"/>
              </a:buClr>
              <a:buSzPts val="10000"/>
              <a:buNone/>
              <a:defRPr sz="10000">
                <a:solidFill>
                  <a:schemeClr val="lt1"/>
                </a:solidFill>
              </a:defRPr>
            </a:lvl2pPr>
            <a:lvl3pPr lvl="2">
              <a:spcBef>
                <a:spcPts val="0"/>
              </a:spcBef>
              <a:buClr>
                <a:schemeClr val="lt1"/>
              </a:buClr>
              <a:buSzPts val="10000"/>
              <a:buNone/>
              <a:defRPr sz="10000">
                <a:solidFill>
                  <a:schemeClr val="lt1"/>
                </a:solidFill>
              </a:defRPr>
            </a:lvl3pPr>
            <a:lvl4pPr lvl="3">
              <a:spcBef>
                <a:spcPts val="0"/>
              </a:spcBef>
              <a:buClr>
                <a:schemeClr val="lt1"/>
              </a:buClr>
              <a:buSzPts val="10000"/>
              <a:buNone/>
              <a:defRPr sz="10000">
                <a:solidFill>
                  <a:schemeClr val="lt1"/>
                </a:solidFill>
              </a:defRPr>
            </a:lvl4pPr>
            <a:lvl5pPr lvl="4">
              <a:spcBef>
                <a:spcPts val="0"/>
              </a:spcBef>
              <a:buClr>
                <a:schemeClr val="lt1"/>
              </a:buClr>
              <a:buSzPts val="10000"/>
              <a:buNone/>
              <a:defRPr sz="10000">
                <a:solidFill>
                  <a:schemeClr val="lt1"/>
                </a:solidFill>
              </a:defRPr>
            </a:lvl5pPr>
            <a:lvl6pPr lvl="5">
              <a:spcBef>
                <a:spcPts val="0"/>
              </a:spcBef>
              <a:buClr>
                <a:schemeClr val="lt1"/>
              </a:buClr>
              <a:buSzPts val="10000"/>
              <a:buNone/>
              <a:defRPr sz="10000">
                <a:solidFill>
                  <a:schemeClr val="lt1"/>
                </a:solidFill>
              </a:defRPr>
            </a:lvl6pPr>
            <a:lvl7pPr lvl="6">
              <a:spcBef>
                <a:spcPts val="0"/>
              </a:spcBef>
              <a:buClr>
                <a:schemeClr val="lt1"/>
              </a:buClr>
              <a:buSzPts val="10000"/>
              <a:buNone/>
              <a:defRPr sz="10000">
                <a:solidFill>
                  <a:schemeClr val="lt1"/>
                </a:solidFill>
              </a:defRPr>
            </a:lvl7pPr>
            <a:lvl8pPr lvl="7">
              <a:spcBef>
                <a:spcPts val="0"/>
              </a:spcBef>
              <a:buClr>
                <a:schemeClr val="lt1"/>
              </a:buClr>
              <a:buSzPts val="10000"/>
              <a:buNone/>
              <a:defRPr sz="10000">
                <a:solidFill>
                  <a:schemeClr val="lt1"/>
                </a:solidFill>
              </a:defRPr>
            </a:lvl8pPr>
            <a:lvl9pPr lvl="8">
              <a:spcBef>
                <a:spcPts val="0"/>
              </a:spcBef>
              <a:buClr>
                <a:schemeClr val="lt1"/>
              </a:buClr>
              <a:buSzPts val="10000"/>
              <a:buNone/>
              <a:defRPr sz="10000">
                <a:solidFill>
                  <a:schemeClr val="lt1"/>
                </a:solidFill>
              </a:defRPr>
            </a:lvl9pPr>
          </a:lstStyle>
          <a:p>
            <a:endParaRPr/>
          </a:p>
        </p:txBody>
      </p:sp>
      <p:sp>
        <p:nvSpPr>
          <p:cNvPr id="56" name="Shape 56"/>
          <p:cNvSpPr txBox="1">
            <a:spLocks noGrp="1"/>
          </p:cNvSpPr>
          <p:nvPr>
            <p:ph type="body" idx="1"/>
          </p:nvPr>
        </p:nvSpPr>
        <p:spPr>
          <a:xfrm>
            <a:off x="311700" y="2121425"/>
            <a:ext cx="5334900" cy="942600"/>
          </a:xfrm>
          <a:prstGeom prst="rect">
            <a:avLst/>
          </a:prstGeom>
        </p:spPr>
        <p:txBody>
          <a:bodyPr wrap="square" lIns="91425" tIns="91425" rIns="91425" bIns="91425" anchor="t" anchorCtr="0"/>
          <a:lstStyle>
            <a:lvl1pPr lvl="0">
              <a:spcBef>
                <a:spcPts val="0"/>
              </a:spcBef>
              <a:buClr>
                <a:schemeClr val="accent2"/>
              </a:buClr>
              <a:buSzPts val="1300"/>
              <a:buChar char="●"/>
              <a:defRPr>
                <a:solidFill>
                  <a:schemeClr val="accent2"/>
                </a:solidFill>
              </a:defRPr>
            </a:lvl1pPr>
            <a:lvl2pPr lvl="1">
              <a:spcBef>
                <a:spcPts val="0"/>
              </a:spcBef>
              <a:buClr>
                <a:schemeClr val="accent2"/>
              </a:buClr>
              <a:buSzPts val="1100"/>
              <a:buChar char="○"/>
              <a:defRPr>
                <a:solidFill>
                  <a:schemeClr val="accent2"/>
                </a:solidFill>
              </a:defRPr>
            </a:lvl2pPr>
            <a:lvl3pPr lvl="2">
              <a:spcBef>
                <a:spcPts val="0"/>
              </a:spcBef>
              <a:buClr>
                <a:schemeClr val="accent2"/>
              </a:buClr>
              <a:buSzPts val="1100"/>
              <a:buChar char="■"/>
              <a:defRPr>
                <a:solidFill>
                  <a:schemeClr val="accent2"/>
                </a:solidFill>
              </a:defRPr>
            </a:lvl3pPr>
            <a:lvl4pPr lvl="3">
              <a:spcBef>
                <a:spcPts val="0"/>
              </a:spcBef>
              <a:buClr>
                <a:schemeClr val="accent2"/>
              </a:buClr>
              <a:buSzPts val="1100"/>
              <a:buChar char="●"/>
              <a:defRPr>
                <a:solidFill>
                  <a:schemeClr val="accent2"/>
                </a:solidFill>
              </a:defRPr>
            </a:lvl4pPr>
            <a:lvl5pPr lvl="4">
              <a:spcBef>
                <a:spcPts val="0"/>
              </a:spcBef>
              <a:buClr>
                <a:schemeClr val="accent2"/>
              </a:buClr>
              <a:buSzPts val="1100"/>
              <a:buChar char="○"/>
              <a:defRPr>
                <a:solidFill>
                  <a:schemeClr val="accent2"/>
                </a:solidFill>
              </a:defRPr>
            </a:lvl5pPr>
            <a:lvl6pPr lvl="5">
              <a:spcBef>
                <a:spcPts val="0"/>
              </a:spcBef>
              <a:buClr>
                <a:schemeClr val="accent2"/>
              </a:buClr>
              <a:buSzPts val="1100"/>
              <a:buChar char="■"/>
              <a:defRPr>
                <a:solidFill>
                  <a:schemeClr val="accent2"/>
                </a:solidFill>
              </a:defRPr>
            </a:lvl6pPr>
            <a:lvl7pPr lvl="6">
              <a:spcBef>
                <a:spcPts val="0"/>
              </a:spcBef>
              <a:buClr>
                <a:schemeClr val="accent2"/>
              </a:buClr>
              <a:buSzPts val="1100"/>
              <a:buChar char="●"/>
              <a:defRPr>
                <a:solidFill>
                  <a:schemeClr val="accent2"/>
                </a:solidFill>
              </a:defRPr>
            </a:lvl7pPr>
            <a:lvl8pPr lvl="7">
              <a:spcBef>
                <a:spcPts val="0"/>
              </a:spcBef>
              <a:buClr>
                <a:schemeClr val="accent2"/>
              </a:buClr>
              <a:buSzPts val="1100"/>
              <a:buChar char="○"/>
              <a:defRPr>
                <a:solidFill>
                  <a:schemeClr val="accent2"/>
                </a:solidFill>
              </a:defRPr>
            </a:lvl8pPr>
            <a:lvl9pPr lvl="8">
              <a:spcBef>
                <a:spcPts val="0"/>
              </a:spcBef>
              <a:buClr>
                <a:schemeClr val="accent2"/>
              </a:buClr>
              <a:buSzPts val="1100"/>
              <a:buChar char="■"/>
              <a:defRPr>
                <a:solidFill>
                  <a:schemeClr val="accent2"/>
                </a:solidFill>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300"/>
              <a:buFont typeface="Roboto"/>
              <a:buChar char="●"/>
              <a:defRPr sz="13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latin typeface="Roboto"/>
                <a:ea typeface="Roboto"/>
                <a:cs typeface="Roboto"/>
                <a:sym typeface="Roboto"/>
              </a:rPr>
              <a:t>‹#›</a:t>
            </a:fld>
            <a:endParaRPr lang="en" sz="1000">
              <a:solidFill>
                <a:schemeClr val="dk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193325" y="219850"/>
            <a:ext cx="8139900" cy="1699634"/>
          </a:xfrm>
          <a:prstGeom prst="rect">
            <a:avLst/>
          </a:prstGeom>
        </p:spPr>
        <p:txBody>
          <a:bodyPr wrap="square" lIns="91425" tIns="91425" rIns="91425" bIns="91425" anchor="t" anchorCtr="0">
            <a:noAutofit/>
          </a:bodyPr>
          <a:lstStyle/>
          <a:p>
            <a:pPr marL="0" lvl="0" indent="0" algn="ctr">
              <a:spcBef>
                <a:spcPts val="0"/>
              </a:spcBef>
              <a:buNone/>
            </a:pPr>
            <a:r>
              <a:rPr lang="en" sz="3500" dirty="0" smtClean="0"/>
              <a:t>“They said what??”:</a:t>
            </a:r>
            <a:br>
              <a:rPr lang="en" sz="3500" dirty="0" smtClean="0"/>
            </a:br>
            <a:r>
              <a:rPr lang="en" sz="3500" dirty="0" smtClean="0"/>
              <a:t>Tools for Managing Microaggressions </a:t>
            </a:r>
            <a:br>
              <a:rPr lang="en" sz="3500" dirty="0" smtClean="0"/>
            </a:br>
            <a:r>
              <a:rPr lang="en" sz="3500" dirty="0" smtClean="0"/>
              <a:t>in the Classroom and Beyond</a:t>
            </a:r>
            <a:endParaRPr lang="en" dirty="0"/>
          </a:p>
        </p:txBody>
      </p:sp>
      <p:sp>
        <p:nvSpPr>
          <p:cNvPr id="65" name="Shape 65"/>
          <p:cNvSpPr txBox="1">
            <a:spLocks noGrp="1"/>
          </p:cNvSpPr>
          <p:nvPr>
            <p:ph type="subTitle" idx="1"/>
          </p:nvPr>
        </p:nvSpPr>
        <p:spPr>
          <a:xfrm>
            <a:off x="193325" y="2144925"/>
            <a:ext cx="4638000" cy="738300"/>
          </a:xfrm>
          <a:prstGeom prst="rect">
            <a:avLst/>
          </a:prstGeom>
        </p:spPr>
        <p:txBody>
          <a:bodyPr wrap="square" lIns="91425" tIns="91425" rIns="91425" bIns="91425" anchor="t" anchorCtr="0">
            <a:noAutofit/>
          </a:bodyPr>
          <a:lstStyle/>
          <a:p>
            <a:pPr marL="0" lvl="0" indent="0">
              <a:spcBef>
                <a:spcPts val="0"/>
              </a:spcBef>
              <a:buNone/>
            </a:pPr>
            <a:r>
              <a:rPr lang="en" sz="1800" dirty="0" smtClean="0">
                <a:latin typeface="Droid Sans"/>
                <a:ea typeface="Droid Sans"/>
                <a:cs typeface="Droid Sans"/>
                <a:sym typeface="Droid Sans"/>
              </a:rPr>
              <a:t>Ryan Sheppard</a:t>
            </a:r>
          </a:p>
          <a:p>
            <a:pPr marL="0" lvl="0" indent="0">
              <a:spcBef>
                <a:spcPts val="0"/>
              </a:spcBef>
              <a:buNone/>
            </a:pPr>
            <a:r>
              <a:rPr lang="en" sz="1800" dirty="0" smtClean="0">
                <a:latin typeface="Droid Sans"/>
                <a:ea typeface="Droid Sans"/>
                <a:cs typeface="Droid Sans"/>
                <a:sym typeface="Droid Sans"/>
              </a:rPr>
              <a:t>Meghan Todd</a:t>
            </a:r>
          </a:p>
          <a:p>
            <a:pPr marL="0" lvl="0" indent="0">
              <a:spcBef>
                <a:spcPts val="0"/>
              </a:spcBef>
              <a:buNone/>
            </a:pPr>
            <a:r>
              <a:rPr lang="en" sz="1800" dirty="0" smtClean="0">
                <a:latin typeface="Droid Sans"/>
                <a:ea typeface="Droid Sans"/>
                <a:cs typeface="Droid Sans"/>
                <a:sym typeface="Droid Sans"/>
              </a:rPr>
              <a:t>Arleigh Truesdale</a:t>
            </a:r>
          </a:p>
          <a:p>
            <a:pPr marL="0" lvl="0" indent="0">
              <a:spcBef>
                <a:spcPts val="0"/>
              </a:spcBef>
              <a:buNone/>
            </a:pPr>
            <a:r>
              <a:rPr lang="en" sz="1800" dirty="0" smtClean="0">
                <a:latin typeface="Droid Sans"/>
                <a:ea typeface="Droid Sans"/>
                <a:cs typeface="Droid Sans"/>
                <a:sym typeface="Droid Sans"/>
              </a:rPr>
              <a:t>Based on SOAN371 research</a:t>
            </a:r>
            <a:endParaRPr lang="en" sz="1800" dirty="0">
              <a:latin typeface="Droid Sans"/>
              <a:ea typeface="Droid Sans"/>
              <a:cs typeface="Droid Sans"/>
              <a:sym typeface="Droid Sans"/>
            </a:endParaRPr>
          </a:p>
        </p:txBody>
      </p:sp>
      <p:pic>
        <p:nvPicPr>
          <p:cNvPr id="66" name="Shape 66"/>
          <p:cNvPicPr preferRelativeResize="0"/>
          <p:nvPr/>
        </p:nvPicPr>
        <p:blipFill>
          <a:blip r:embed="rId3">
            <a:alphaModFix/>
          </a:blip>
          <a:stretch>
            <a:fillRect/>
          </a:stretch>
        </p:blipFill>
        <p:spPr>
          <a:xfrm>
            <a:off x="4594725" y="2144925"/>
            <a:ext cx="3947450" cy="26219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234268"/>
            <a:ext cx="8520600" cy="890357"/>
          </a:xfrm>
        </p:spPr>
        <p:txBody>
          <a:bodyPr/>
          <a:lstStyle/>
          <a:p>
            <a:r>
              <a:rPr lang="en-US" dirty="0"/>
              <a:t>Research on MA </a:t>
            </a:r>
            <a:r>
              <a:rPr lang="en-US" dirty="0" smtClean="0"/>
              <a:t>harms </a:t>
            </a:r>
            <a:r>
              <a:rPr lang="en-US" dirty="0"/>
              <a:t>at St. Olaf (fall 2017)</a:t>
            </a:r>
            <a:br>
              <a:rPr lang="en-US" dirty="0"/>
            </a:br>
            <a:endParaRPr lang="en-US" dirty="0"/>
          </a:p>
        </p:txBody>
      </p:sp>
      <p:sp>
        <p:nvSpPr>
          <p:cNvPr id="3" name="Rectangle 2"/>
          <p:cNvSpPr/>
          <p:nvPr/>
        </p:nvSpPr>
        <p:spPr>
          <a:xfrm>
            <a:off x="377851" y="1322479"/>
            <a:ext cx="8312728" cy="3662541"/>
          </a:xfrm>
          <a:prstGeom prst="rect">
            <a:avLst/>
          </a:prstGeom>
        </p:spPr>
        <p:txBody>
          <a:bodyPr wrap="square">
            <a:spAutoFit/>
          </a:bodyPr>
          <a:lstStyle/>
          <a:p>
            <a:r>
              <a:rPr lang="en-US" b="1" dirty="0"/>
              <a:t>Among students who reported being targeted by </a:t>
            </a:r>
            <a:r>
              <a:rPr lang="en-US" b="1" dirty="0" smtClean="0"/>
              <a:t>and/or </a:t>
            </a:r>
            <a:r>
              <a:rPr lang="en-US" b="1" dirty="0"/>
              <a:t>observing one or more racial MAs in a class, 86.5% </a:t>
            </a:r>
            <a:r>
              <a:rPr lang="en-US" b="1" dirty="0" smtClean="0"/>
              <a:t>reported </a:t>
            </a:r>
            <a:r>
              <a:rPr lang="en-US" b="1" dirty="0"/>
              <a:t>negative psychological, social, and/or academic impacts</a:t>
            </a:r>
            <a:endParaRPr lang="en-US" dirty="0"/>
          </a:p>
          <a:p>
            <a:pPr lvl="0"/>
            <a:endParaRPr lang="en-US" sz="1200" dirty="0" smtClean="0"/>
          </a:p>
          <a:p>
            <a:pPr lvl="1"/>
            <a:r>
              <a:rPr lang="en-US" u="sng" dirty="0" smtClean="0"/>
              <a:t>73.2</a:t>
            </a:r>
            <a:r>
              <a:rPr lang="en-US" u="sng" dirty="0"/>
              <a:t>% of students reported negative impact on psycho-emotional well-being</a:t>
            </a:r>
          </a:p>
          <a:p>
            <a:pPr marL="285750" lvl="2" indent="-285750">
              <a:buFont typeface="Arial" panose="020B0604020202020204" pitchFamily="34" charset="0"/>
              <a:buChar char="•"/>
            </a:pPr>
            <a:r>
              <a:rPr lang="en-US" sz="1300" dirty="0"/>
              <a:t>Higher stress </a:t>
            </a:r>
            <a:r>
              <a:rPr lang="en-US" sz="1300" dirty="0" smtClean="0"/>
              <a:t>level</a:t>
            </a:r>
          </a:p>
          <a:p>
            <a:pPr marL="285750" lvl="2" indent="-285750">
              <a:buFont typeface="Arial" panose="020B0604020202020204" pitchFamily="34" charset="0"/>
              <a:buChar char="•"/>
            </a:pPr>
            <a:r>
              <a:rPr lang="en-US" sz="1300" dirty="0" smtClean="0"/>
              <a:t>Lower </a:t>
            </a:r>
            <a:r>
              <a:rPr lang="en-US" sz="1300" dirty="0"/>
              <a:t>sense of </a:t>
            </a:r>
            <a:r>
              <a:rPr lang="en-US" sz="1300" dirty="0" smtClean="0"/>
              <a:t>belonging</a:t>
            </a:r>
          </a:p>
          <a:p>
            <a:pPr marL="285750" lvl="2" indent="-285750">
              <a:buFont typeface="Arial" panose="020B0604020202020204" pitchFamily="34" charset="0"/>
              <a:buChar char="•"/>
            </a:pPr>
            <a:r>
              <a:rPr lang="en-US" sz="1300" dirty="0"/>
              <a:t>L</a:t>
            </a:r>
            <a:r>
              <a:rPr lang="en-US" sz="1300" dirty="0" smtClean="0"/>
              <a:t>ower self-esteem</a:t>
            </a:r>
          </a:p>
          <a:p>
            <a:pPr lvl="2"/>
            <a:endParaRPr lang="en-US" sz="400" dirty="0" smtClean="0"/>
          </a:p>
          <a:p>
            <a:pPr lvl="1"/>
            <a:r>
              <a:rPr lang="en-US" u="sng" dirty="0" smtClean="0"/>
              <a:t>64.2</a:t>
            </a:r>
            <a:r>
              <a:rPr lang="en-US" u="sng" dirty="0"/>
              <a:t>% of </a:t>
            </a:r>
            <a:r>
              <a:rPr lang="en-US" u="sng" dirty="0" smtClean="0"/>
              <a:t>targets </a:t>
            </a:r>
            <a:r>
              <a:rPr lang="en-US" u="sng" dirty="0"/>
              <a:t>reported negative impact on relationships with professors and peers</a:t>
            </a:r>
          </a:p>
          <a:p>
            <a:pPr marL="285750" lvl="3" indent="-285750">
              <a:buFont typeface="Arial" panose="020B0604020202020204" pitchFamily="34" charset="0"/>
              <a:buChar char="•"/>
            </a:pPr>
            <a:r>
              <a:rPr lang="en-US" sz="1300" dirty="0"/>
              <a:t>Lower support for contributions in </a:t>
            </a:r>
            <a:r>
              <a:rPr lang="en-US" sz="1300" dirty="0" smtClean="0"/>
              <a:t>class</a:t>
            </a:r>
          </a:p>
          <a:p>
            <a:pPr marL="285750" lvl="3" indent="-285750">
              <a:buFont typeface="Arial" panose="020B0604020202020204" pitchFamily="34" charset="0"/>
              <a:buChar char="•"/>
            </a:pPr>
            <a:r>
              <a:rPr lang="en-US" sz="1300" dirty="0" smtClean="0"/>
              <a:t>Lower </a:t>
            </a:r>
            <a:r>
              <a:rPr lang="en-US" sz="1300" dirty="0"/>
              <a:t>desire to socialize after </a:t>
            </a:r>
            <a:r>
              <a:rPr lang="en-US" sz="1300" dirty="0" smtClean="0"/>
              <a:t>class</a:t>
            </a:r>
          </a:p>
          <a:p>
            <a:pPr marL="285750" lvl="3" indent="-285750">
              <a:buFont typeface="Arial" panose="020B0604020202020204" pitchFamily="34" charset="0"/>
              <a:buChar char="•"/>
            </a:pPr>
            <a:r>
              <a:rPr lang="en-US" sz="1300" dirty="0" smtClean="0"/>
              <a:t>Lower </a:t>
            </a:r>
            <a:r>
              <a:rPr lang="en-US" sz="1300" dirty="0"/>
              <a:t>inclusion in small groups and group work </a:t>
            </a:r>
            <a:endParaRPr lang="en-US" sz="1300" dirty="0" smtClean="0"/>
          </a:p>
          <a:p>
            <a:pPr marL="285750" lvl="3" indent="-285750">
              <a:buFont typeface="Arial" panose="020B0604020202020204" pitchFamily="34" charset="0"/>
              <a:buChar char="•"/>
            </a:pPr>
            <a:r>
              <a:rPr lang="en-US" sz="1300" dirty="0" smtClean="0"/>
              <a:t>Lower </a:t>
            </a:r>
            <a:r>
              <a:rPr lang="en-US" sz="1300" dirty="0"/>
              <a:t>comfort asking professor for </a:t>
            </a:r>
            <a:r>
              <a:rPr lang="en-US" sz="1300" dirty="0" smtClean="0"/>
              <a:t>help</a:t>
            </a:r>
          </a:p>
          <a:p>
            <a:pPr lvl="3"/>
            <a:endParaRPr lang="en-US" sz="400" dirty="0"/>
          </a:p>
          <a:p>
            <a:pPr lvl="1"/>
            <a:r>
              <a:rPr lang="en-US" u="sng" dirty="0"/>
              <a:t>65.4% of targets and observers reported negative impacts on academics</a:t>
            </a:r>
          </a:p>
          <a:p>
            <a:pPr marL="285750" lvl="3" indent="-285750">
              <a:buFont typeface="Arial" panose="020B0604020202020204" pitchFamily="34" charset="0"/>
              <a:buChar char="•"/>
            </a:pPr>
            <a:r>
              <a:rPr lang="en-US" sz="1300" dirty="0"/>
              <a:t>Lower ability to focus in </a:t>
            </a:r>
            <a:r>
              <a:rPr lang="en-US" sz="1300" dirty="0" smtClean="0"/>
              <a:t>class</a:t>
            </a:r>
          </a:p>
          <a:p>
            <a:pPr marL="285750" lvl="3" indent="-285750">
              <a:buFont typeface="Arial" panose="020B0604020202020204" pitchFamily="34" charset="0"/>
              <a:buChar char="•"/>
            </a:pPr>
            <a:r>
              <a:rPr lang="en-US" sz="1300" dirty="0" smtClean="0"/>
              <a:t>Lower </a:t>
            </a:r>
            <a:r>
              <a:rPr lang="en-US" sz="1300" dirty="0"/>
              <a:t>motivation to </a:t>
            </a:r>
            <a:r>
              <a:rPr lang="en-US" sz="1300" dirty="0" smtClean="0"/>
              <a:t>study</a:t>
            </a:r>
          </a:p>
          <a:p>
            <a:pPr marL="285750" lvl="3" indent="-285750">
              <a:buFont typeface="Arial" panose="020B0604020202020204" pitchFamily="34" charset="0"/>
              <a:buChar char="•"/>
            </a:pPr>
            <a:r>
              <a:rPr lang="en-US" sz="1300" dirty="0" smtClean="0"/>
              <a:t>Lower </a:t>
            </a:r>
            <a:r>
              <a:rPr lang="en-US" sz="1300" dirty="0"/>
              <a:t>interest in </a:t>
            </a:r>
            <a:r>
              <a:rPr lang="en-US" sz="1300" dirty="0" smtClean="0"/>
              <a:t>participating</a:t>
            </a:r>
          </a:p>
          <a:p>
            <a:pPr marL="285750" lvl="3" indent="-285750">
              <a:buFont typeface="Arial" panose="020B0604020202020204" pitchFamily="34" charset="0"/>
              <a:buChar char="•"/>
            </a:pPr>
            <a:r>
              <a:rPr lang="en-US" sz="1300" dirty="0" smtClean="0"/>
              <a:t>Lower </a:t>
            </a:r>
            <a:r>
              <a:rPr lang="en-US" sz="1300" dirty="0"/>
              <a:t>interest in continuing to take the </a:t>
            </a:r>
            <a:r>
              <a:rPr lang="en-US" sz="1300" dirty="0" smtClean="0"/>
              <a:t>class</a:t>
            </a:r>
            <a:endParaRPr lang="en-US" sz="1300" dirty="0"/>
          </a:p>
        </p:txBody>
      </p:sp>
    </p:spTree>
    <p:extLst>
      <p:ext uri="{BB962C8B-B14F-4D97-AF65-F5344CB8AC3E}">
        <p14:creationId xmlns:p14="http://schemas.microsoft.com/office/powerpoint/2010/main" val="2606861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9838"/>
            <a:ext cx="8520600" cy="814787"/>
          </a:xfrm>
        </p:spPr>
        <p:txBody>
          <a:bodyPr/>
          <a:lstStyle/>
          <a:p>
            <a:r>
              <a:rPr lang="en-US" dirty="0"/>
              <a:t>Examples of student </a:t>
            </a:r>
            <a:r>
              <a:rPr lang="en-US" dirty="0" smtClean="0"/>
              <a:t>comments</a:t>
            </a:r>
            <a:endParaRPr lang="en-US" dirty="0"/>
          </a:p>
        </p:txBody>
      </p:sp>
      <p:sp>
        <p:nvSpPr>
          <p:cNvPr id="3" name="Rectangle 2"/>
          <p:cNvSpPr/>
          <p:nvPr/>
        </p:nvSpPr>
        <p:spPr>
          <a:xfrm>
            <a:off x="876615" y="1287061"/>
            <a:ext cx="7300086" cy="3339376"/>
          </a:xfrm>
          <a:prstGeom prst="rect">
            <a:avLst/>
          </a:prstGeom>
        </p:spPr>
        <p:txBody>
          <a:bodyPr wrap="square">
            <a:spAutoFit/>
          </a:bodyPr>
          <a:lstStyle/>
          <a:p>
            <a:pPr lvl="0"/>
            <a:endParaRPr lang="en-US" dirty="0"/>
          </a:p>
          <a:p>
            <a:pPr lvl="0"/>
            <a:r>
              <a:rPr lang="en-US" sz="1500" dirty="0"/>
              <a:t>“There’s </a:t>
            </a:r>
            <a:r>
              <a:rPr lang="en-US" sz="1500" b="1" dirty="0"/>
              <a:t>a feeling of hopelessness</a:t>
            </a:r>
            <a:r>
              <a:rPr lang="en-US" sz="1500" dirty="0"/>
              <a:t>, especially with professors who are on tenure, when you hear </a:t>
            </a:r>
            <a:r>
              <a:rPr lang="en-US" sz="1500" dirty="0" err="1"/>
              <a:t>microaggressions</a:t>
            </a:r>
            <a:r>
              <a:rPr lang="en-US" sz="1500" dirty="0"/>
              <a:t> from them and know that they'll never get in trouble for it/they'll get to keep perpetrating racism in the classroom for years to come</a:t>
            </a:r>
            <a:r>
              <a:rPr lang="en-US" sz="1500" dirty="0" smtClean="0"/>
              <a:t>.”</a:t>
            </a:r>
          </a:p>
          <a:p>
            <a:pPr lvl="0"/>
            <a:endParaRPr lang="en-US" sz="2000" dirty="0" smtClean="0"/>
          </a:p>
          <a:p>
            <a:r>
              <a:rPr lang="en-US" sz="1500" dirty="0" smtClean="0"/>
              <a:t>"</a:t>
            </a:r>
            <a:r>
              <a:rPr lang="en-US" sz="1500" dirty="0"/>
              <a:t>I worked as a tutor through the ASC [with a student of color]. The professor of the </a:t>
            </a:r>
            <a:r>
              <a:rPr lang="en-US" sz="1500" dirty="0" smtClean="0"/>
              <a:t>class…acted </a:t>
            </a:r>
            <a:r>
              <a:rPr lang="en-US" sz="1500" dirty="0"/>
              <a:t>in an extremely racist and biased way. The professor didn't believe that the student was intelligent enough to understand the course </a:t>
            </a:r>
            <a:r>
              <a:rPr lang="en-US" sz="1500" dirty="0" smtClean="0"/>
              <a:t>material [and] </a:t>
            </a:r>
            <a:r>
              <a:rPr lang="en-US" sz="1500" dirty="0"/>
              <a:t>assumed that because </a:t>
            </a:r>
            <a:r>
              <a:rPr lang="en-US" sz="1500" dirty="0" smtClean="0"/>
              <a:t>[this] was </a:t>
            </a:r>
            <a:r>
              <a:rPr lang="en-US" sz="1500" dirty="0"/>
              <a:t>a student of color from a poor neighborhood, the student would never be able to keep up with the coursework or the expectations at St. Olaf. By the end of the semester the professor had given up on the student, and the student ended up dropping the class. </a:t>
            </a:r>
            <a:r>
              <a:rPr lang="en-US" sz="1500" b="1" dirty="0"/>
              <a:t>The student has since left St. Olaf</a:t>
            </a:r>
            <a:r>
              <a:rPr lang="en-US" sz="1500" b="1" dirty="0" smtClean="0"/>
              <a:t>.</a:t>
            </a:r>
            <a:r>
              <a:rPr lang="en-US" sz="1500" dirty="0" smtClean="0"/>
              <a:t>”</a:t>
            </a:r>
          </a:p>
          <a:p>
            <a:pPr lvl="0"/>
            <a:endParaRPr lang="en-US" sz="400" dirty="0"/>
          </a:p>
          <a:p>
            <a:pPr lvl="0"/>
            <a:endParaRPr lang="en-US" sz="400" dirty="0"/>
          </a:p>
          <a:p>
            <a:pPr lvl="0"/>
            <a:endParaRPr lang="en-US" sz="400" dirty="0"/>
          </a:p>
        </p:txBody>
      </p:sp>
    </p:spTree>
    <p:extLst>
      <p:ext uri="{BB962C8B-B14F-4D97-AF65-F5344CB8AC3E}">
        <p14:creationId xmlns:p14="http://schemas.microsoft.com/office/powerpoint/2010/main" val="1590414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yet…</a:t>
            </a:r>
            <a:endParaRPr lang="en-US" dirty="0"/>
          </a:p>
        </p:txBody>
      </p:sp>
      <p:sp>
        <p:nvSpPr>
          <p:cNvPr id="3" name="Rectangle 2"/>
          <p:cNvSpPr/>
          <p:nvPr/>
        </p:nvSpPr>
        <p:spPr>
          <a:xfrm>
            <a:off x="861501" y="1663809"/>
            <a:ext cx="7012919" cy="2800767"/>
          </a:xfrm>
          <a:prstGeom prst="rect">
            <a:avLst/>
          </a:prstGeom>
        </p:spPr>
        <p:txBody>
          <a:bodyPr wrap="square">
            <a:spAutoFit/>
          </a:bodyPr>
          <a:lstStyle/>
          <a:p>
            <a:pPr lvl="0"/>
            <a:endParaRPr lang="en-US" sz="1600" dirty="0" smtClean="0"/>
          </a:p>
          <a:p>
            <a:pPr lvl="0"/>
            <a:r>
              <a:rPr lang="en-US" sz="1600" dirty="0" smtClean="0"/>
              <a:t>“</a:t>
            </a:r>
            <a:r>
              <a:rPr lang="en-US" sz="1600" dirty="0"/>
              <a:t>I believe most people are adult enough to shrug off impolite or insensitive statements that are made accidentally, or are unintentional</a:t>
            </a:r>
            <a:r>
              <a:rPr lang="en-US" sz="1600" dirty="0" smtClean="0"/>
              <a:t>.”</a:t>
            </a:r>
          </a:p>
          <a:p>
            <a:pPr lvl="0"/>
            <a:endParaRPr lang="en-US" sz="1600" dirty="0" smtClean="0"/>
          </a:p>
          <a:p>
            <a:pPr lvl="0"/>
            <a:r>
              <a:rPr lang="en-US" sz="1600" dirty="0" smtClean="0"/>
              <a:t>“</a:t>
            </a:r>
            <a:r>
              <a:rPr lang="en-US" sz="1600" dirty="0"/>
              <a:t>This focus on </a:t>
            </a:r>
            <a:r>
              <a:rPr lang="en-US" sz="1600" dirty="0" err="1"/>
              <a:t>microaggressions</a:t>
            </a:r>
            <a:r>
              <a:rPr lang="en-US" sz="1600" dirty="0"/>
              <a:t> and sensitivity is hurting the community at large and pandering to ideologies and </a:t>
            </a:r>
            <a:r>
              <a:rPr lang="en-US" sz="1600" dirty="0" smtClean="0"/>
              <a:t>zealots.”</a:t>
            </a:r>
          </a:p>
          <a:p>
            <a:pPr lvl="0"/>
            <a:endParaRPr lang="en-US" sz="1600" dirty="0"/>
          </a:p>
          <a:p>
            <a:pPr lvl="0"/>
            <a:r>
              <a:rPr lang="en-US" sz="1600" dirty="0"/>
              <a:t>“I think this [survey] is making a huge fuss out of inconsequential issues.”</a:t>
            </a:r>
          </a:p>
          <a:p>
            <a:pPr lvl="0"/>
            <a:endParaRPr lang="en-US" sz="1600" dirty="0"/>
          </a:p>
          <a:p>
            <a:pPr lvl="0"/>
            <a:r>
              <a:rPr lang="en-US" sz="1600" dirty="0"/>
              <a:t>“It would be best for the school to quietly abandon [the diversity push]”</a:t>
            </a:r>
          </a:p>
          <a:p>
            <a:pPr lvl="0"/>
            <a:endParaRPr lang="en-US" sz="1600" dirty="0"/>
          </a:p>
        </p:txBody>
      </p:sp>
    </p:spTree>
    <p:extLst>
      <p:ext uri="{BB962C8B-B14F-4D97-AF65-F5344CB8AC3E}">
        <p14:creationId xmlns:p14="http://schemas.microsoft.com/office/powerpoint/2010/main" val="826938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17395"/>
            <a:ext cx="8520600" cy="807230"/>
          </a:xfrm>
        </p:spPr>
        <p:txBody>
          <a:bodyPr/>
          <a:lstStyle/>
          <a:p>
            <a:r>
              <a:rPr lang="en-US" dirty="0" smtClean="0"/>
              <a:t>Responses to MAs during class</a:t>
            </a:r>
            <a:endParaRPr lang="en-US" dirty="0"/>
          </a:p>
        </p:txBody>
      </p:sp>
      <p:sp>
        <p:nvSpPr>
          <p:cNvPr id="3" name="Rectangle 2"/>
          <p:cNvSpPr/>
          <p:nvPr/>
        </p:nvSpPr>
        <p:spPr>
          <a:xfrm>
            <a:off x="513030" y="1366318"/>
            <a:ext cx="8124647" cy="3400931"/>
          </a:xfrm>
          <a:prstGeom prst="rect">
            <a:avLst/>
          </a:prstGeom>
        </p:spPr>
        <p:txBody>
          <a:bodyPr wrap="square">
            <a:spAutoFit/>
          </a:bodyPr>
          <a:lstStyle/>
          <a:p>
            <a:endParaRPr lang="en-US" sz="1800" dirty="0" smtClean="0"/>
          </a:p>
          <a:p>
            <a:r>
              <a:rPr lang="en-US" sz="1800" dirty="0" smtClean="0"/>
              <a:t>Some key points from the </a:t>
            </a:r>
            <a:r>
              <a:rPr lang="en-US" sz="1800" u="sng" dirty="0" smtClean="0"/>
              <a:t>scholarly literature</a:t>
            </a:r>
            <a:r>
              <a:rPr lang="en-US" sz="1800" dirty="0" smtClean="0"/>
              <a:t> on MAs:</a:t>
            </a:r>
          </a:p>
          <a:p>
            <a:endParaRPr lang="en-US" sz="500" dirty="0" smtClean="0"/>
          </a:p>
          <a:p>
            <a:pPr marL="285750" indent="-285750">
              <a:buFont typeface="Arial" panose="020B0604020202020204" pitchFamily="34" charset="0"/>
              <a:buChar char="•"/>
            </a:pPr>
            <a:r>
              <a:rPr lang="en-US" sz="1800" u="sng" dirty="0" smtClean="0"/>
              <a:t>Learn to recognize MAs</a:t>
            </a:r>
            <a:r>
              <a:rPr lang="en-US" sz="1800" dirty="0" smtClean="0"/>
              <a:t>.</a:t>
            </a:r>
            <a:r>
              <a:rPr lang="en-US" sz="1800" u="sng" dirty="0" smtClean="0"/>
              <a:t>  </a:t>
            </a:r>
          </a:p>
          <a:p>
            <a:endParaRPr lang="en-US" sz="500" u="sng" dirty="0" smtClean="0"/>
          </a:p>
          <a:p>
            <a:pPr marL="285750" indent="-285750">
              <a:buFont typeface="Arial" panose="020B0604020202020204" pitchFamily="34" charset="0"/>
              <a:buChar char="•"/>
            </a:pPr>
            <a:r>
              <a:rPr lang="en-US" sz="1800" u="sng" dirty="0" smtClean="0"/>
              <a:t>Don’t ignore MAs</a:t>
            </a:r>
            <a:r>
              <a:rPr lang="en-US" sz="1800" dirty="0" smtClean="0"/>
              <a:t>.  </a:t>
            </a:r>
          </a:p>
          <a:p>
            <a:endParaRPr lang="en-US" sz="500" dirty="0" smtClean="0"/>
          </a:p>
          <a:p>
            <a:pPr marL="285750" indent="-285750">
              <a:buFont typeface="Arial" panose="020B0604020202020204" pitchFamily="34" charset="0"/>
              <a:buChar char="•"/>
            </a:pPr>
            <a:r>
              <a:rPr lang="en-US" sz="1800" u="sng" dirty="0"/>
              <a:t>Address MAs in varied ways</a:t>
            </a:r>
            <a:r>
              <a:rPr lang="en-US" sz="1800" dirty="0"/>
              <a:t>, depending on the circumstances</a:t>
            </a:r>
            <a:r>
              <a:rPr lang="en-US" sz="1800" dirty="0" smtClean="0"/>
              <a:t>.</a:t>
            </a:r>
          </a:p>
          <a:p>
            <a:endParaRPr lang="en-US" sz="500" dirty="0" smtClean="0"/>
          </a:p>
          <a:p>
            <a:r>
              <a:rPr lang="en-US" sz="1800" dirty="0" smtClean="0"/>
              <a:t>              * </a:t>
            </a:r>
            <a:r>
              <a:rPr lang="en-US" sz="1800" u="sng" dirty="0" smtClean="0"/>
              <a:t>Be respectful.  Ask questions</a:t>
            </a:r>
            <a:r>
              <a:rPr lang="en-US" sz="1800" dirty="0" smtClean="0"/>
              <a:t>. </a:t>
            </a:r>
          </a:p>
          <a:p>
            <a:pPr marL="285750" indent="-285750">
              <a:buFont typeface="Arial" panose="020B0604020202020204" pitchFamily="34" charset="0"/>
              <a:buChar char="•"/>
            </a:pPr>
            <a:endParaRPr lang="en-US" sz="500" dirty="0" smtClean="0"/>
          </a:p>
          <a:p>
            <a:r>
              <a:rPr lang="en-US" sz="1800" dirty="0" smtClean="0"/>
              <a:t>              * </a:t>
            </a:r>
            <a:r>
              <a:rPr lang="en-US" sz="1800" u="sng" dirty="0" smtClean="0"/>
              <a:t>Confront </a:t>
            </a:r>
            <a:r>
              <a:rPr lang="en-US" sz="1800" u="sng" dirty="0"/>
              <a:t>students who use </a:t>
            </a:r>
            <a:r>
              <a:rPr lang="en-US" sz="1800" u="sng" dirty="0" smtClean="0"/>
              <a:t>stereotypes</a:t>
            </a:r>
            <a:r>
              <a:rPr lang="en-US" sz="1800" dirty="0" smtClean="0"/>
              <a:t> </a:t>
            </a:r>
            <a:r>
              <a:rPr lang="en-US" sz="1800" dirty="0">
                <a:sym typeface="Wingdings" panose="05000000000000000000" pitchFamily="2" charset="2"/>
              </a:rPr>
              <a:t></a:t>
            </a:r>
            <a:r>
              <a:rPr lang="en-US" sz="1800" dirty="0"/>
              <a:t> less likely in the future </a:t>
            </a:r>
          </a:p>
          <a:p>
            <a:endParaRPr lang="en-US" sz="500" dirty="0" smtClean="0"/>
          </a:p>
          <a:p>
            <a:pPr marL="285750" indent="-285750">
              <a:buFont typeface="Arial" panose="020B0604020202020204" pitchFamily="34" charset="0"/>
              <a:buChar char="•"/>
            </a:pPr>
            <a:r>
              <a:rPr lang="en-US" sz="1800" u="sng" dirty="0" smtClean="0"/>
              <a:t>Check in with targets</a:t>
            </a:r>
            <a:r>
              <a:rPr lang="en-US" sz="1800" dirty="0" smtClean="0"/>
              <a:t>. (Don’t assume how they feel or what they want.)</a:t>
            </a:r>
          </a:p>
          <a:p>
            <a:endParaRPr lang="en-US" sz="500" dirty="0" smtClean="0"/>
          </a:p>
          <a:p>
            <a:pPr marL="285750" indent="-285750">
              <a:buFont typeface="Arial" panose="020B0604020202020204" pitchFamily="34" charset="0"/>
              <a:buChar char="•"/>
            </a:pPr>
            <a:r>
              <a:rPr lang="en-US" sz="1800" u="sng" dirty="0" smtClean="0"/>
              <a:t>Provide and/or co-create guidelines</a:t>
            </a:r>
            <a:r>
              <a:rPr lang="en-US" sz="1800" dirty="0" smtClean="0"/>
              <a:t> for students: If this happens in class, here are some things you can do… </a:t>
            </a:r>
          </a:p>
        </p:txBody>
      </p:sp>
    </p:spTree>
    <p:extLst>
      <p:ext uri="{BB962C8B-B14F-4D97-AF65-F5344CB8AC3E}">
        <p14:creationId xmlns:p14="http://schemas.microsoft.com/office/powerpoint/2010/main" val="44181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2281"/>
            <a:ext cx="8520600" cy="822344"/>
          </a:xfrm>
        </p:spPr>
        <p:txBody>
          <a:bodyPr/>
          <a:lstStyle/>
          <a:p>
            <a:r>
              <a:rPr lang="en-US" dirty="0" smtClean="0"/>
              <a:t>Perceptions of effectiveness vs. reported responses</a:t>
            </a:r>
            <a:endParaRPr lang="en-US" dirty="0"/>
          </a:p>
        </p:txBody>
      </p:sp>
      <p:sp>
        <p:nvSpPr>
          <p:cNvPr id="6" name="Rectangle 5"/>
          <p:cNvSpPr/>
          <p:nvPr/>
        </p:nvSpPr>
        <p:spPr>
          <a:xfrm>
            <a:off x="311725" y="1360264"/>
            <a:ext cx="8520600" cy="307777"/>
          </a:xfrm>
          <a:prstGeom prst="rect">
            <a:avLst/>
          </a:prstGeom>
        </p:spPr>
        <p:txBody>
          <a:bodyPr wrap="square">
            <a:spAutoFit/>
          </a:bodyPr>
          <a:lstStyle/>
          <a:p>
            <a:r>
              <a:rPr lang="en-US" b="1" dirty="0" smtClean="0"/>
              <a:t>    Student </a:t>
            </a:r>
            <a:r>
              <a:rPr lang="en-US" b="1" dirty="0"/>
              <a:t>perceptions of the </a:t>
            </a:r>
            <a:r>
              <a:rPr lang="en-US" b="1" dirty="0" smtClean="0"/>
              <a:t>MOST AND LEAST EFFECTIVE </a:t>
            </a:r>
            <a:r>
              <a:rPr lang="en-US" b="1" dirty="0"/>
              <a:t>responses to MAs</a:t>
            </a:r>
            <a:endParaRPr lang="en-US" dirty="0"/>
          </a:p>
        </p:txBody>
      </p:sp>
      <p:sp>
        <p:nvSpPr>
          <p:cNvPr id="8" name="Rectangle 7"/>
          <p:cNvSpPr/>
          <p:nvPr/>
        </p:nvSpPr>
        <p:spPr>
          <a:xfrm>
            <a:off x="497434" y="3304263"/>
            <a:ext cx="7044477" cy="307777"/>
          </a:xfrm>
          <a:prstGeom prst="rect">
            <a:avLst/>
          </a:prstGeom>
        </p:spPr>
        <p:txBody>
          <a:bodyPr wrap="square">
            <a:spAutoFit/>
          </a:bodyPr>
          <a:lstStyle/>
          <a:p>
            <a:r>
              <a:rPr lang="en-US" b="1" dirty="0" smtClean="0"/>
              <a:t>Most </a:t>
            </a:r>
            <a:r>
              <a:rPr lang="en-US" b="1" dirty="0"/>
              <a:t>commonly reported </a:t>
            </a:r>
            <a:r>
              <a:rPr lang="en-US" b="1" dirty="0" smtClean="0"/>
              <a:t>ACTUAL responses </a:t>
            </a:r>
            <a:r>
              <a:rPr lang="en-US" b="1" dirty="0"/>
              <a:t>to MAs by students and professors</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816514095"/>
              </p:ext>
            </p:extLst>
          </p:nvPr>
        </p:nvGraphicFramePr>
        <p:xfrm>
          <a:off x="620202" y="1668041"/>
          <a:ext cx="7999012" cy="1353312"/>
        </p:xfrm>
        <a:graphic>
          <a:graphicData uri="http://schemas.openxmlformats.org/drawingml/2006/table">
            <a:tbl>
              <a:tblPr firstRow="1" firstCol="1" bandRow="1">
                <a:tableStyleId>{171B4F3D-BE26-41DA-B085-7EF0F4C789F0}</a:tableStyleId>
              </a:tblPr>
              <a:tblGrid>
                <a:gridCol w="4126727">
                  <a:extLst>
                    <a:ext uri="{9D8B030D-6E8A-4147-A177-3AD203B41FA5}">
                      <a16:colId xmlns="" xmlns:a16="http://schemas.microsoft.com/office/drawing/2014/main" val="20000"/>
                    </a:ext>
                  </a:extLst>
                </a:gridCol>
                <a:gridCol w="3872285">
                  <a:extLst>
                    <a:ext uri="{9D8B030D-6E8A-4147-A177-3AD203B41FA5}">
                      <a16:colId xmlns="" xmlns:a16="http://schemas.microsoft.com/office/drawing/2014/main" val="20001"/>
                    </a:ext>
                  </a:extLst>
                </a:gridCol>
              </a:tblGrid>
              <a:tr h="173782">
                <a:tc>
                  <a:txBody>
                    <a:bodyPr/>
                    <a:lstStyle/>
                    <a:p>
                      <a:pPr marL="0" marR="0" algn="ctr">
                        <a:lnSpc>
                          <a:spcPct val="115000"/>
                        </a:lnSpc>
                        <a:spcBef>
                          <a:spcPts val="0"/>
                        </a:spcBef>
                        <a:spcAft>
                          <a:spcPts val="0"/>
                        </a:spcAft>
                      </a:pPr>
                      <a:r>
                        <a:rPr lang="en-US" sz="1200" dirty="0">
                          <a:effectLst/>
                        </a:rPr>
                        <a:t>“Most effective”</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“Least effective”</a:t>
                      </a:r>
                      <a:endParaRPr lang="en-US" sz="120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1112974">
                <a:tc>
                  <a:txBody>
                    <a:bodyPr/>
                    <a:lstStyle/>
                    <a:p>
                      <a:pPr marL="0" marR="0">
                        <a:lnSpc>
                          <a:spcPct val="100000"/>
                        </a:lnSpc>
                        <a:spcBef>
                          <a:spcPts val="0"/>
                        </a:spcBef>
                        <a:spcAft>
                          <a:spcPts val="0"/>
                        </a:spcAft>
                      </a:pPr>
                      <a:endParaRPr lang="en-US" sz="500" dirty="0" smtClean="0">
                        <a:effectLst/>
                      </a:endParaRPr>
                    </a:p>
                    <a:p>
                      <a:pPr marL="0" marR="0">
                        <a:lnSpc>
                          <a:spcPct val="100000"/>
                        </a:lnSpc>
                        <a:spcBef>
                          <a:spcPts val="0"/>
                        </a:spcBef>
                        <a:spcAft>
                          <a:spcPts val="0"/>
                        </a:spcAft>
                      </a:pPr>
                      <a:r>
                        <a:rPr lang="en-US" sz="1400" dirty="0" smtClean="0">
                          <a:effectLst/>
                        </a:rPr>
                        <a:t>Confront </a:t>
                      </a:r>
                      <a:r>
                        <a:rPr lang="en-US" sz="1400" dirty="0">
                          <a:effectLst/>
                        </a:rPr>
                        <a:t>enactor gently, ask questions: 62.3%</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Talk with enactor later, privately: 27.5%</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Call out enactor right away: 17.3%</a:t>
                      </a:r>
                    </a:p>
                    <a:p>
                      <a:pPr marL="0" marR="0">
                        <a:lnSpc>
                          <a:spcPct val="100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tc>
                <a:tc>
                  <a:txBody>
                    <a:bodyPr/>
                    <a:lstStyle/>
                    <a:p>
                      <a:pPr marL="0" marR="0">
                        <a:lnSpc>
                          <a:spcPct val="100000"/>
                        </a:lnSpc>
                        <a:spcBef>
                          <a:spcPts val="0"/>
                        </a:spcBef>
                        <a:spcAft>
                          <a:spcPts val="0"/>
                        </a:spcAft>
                      </a:pPr>
                      <a:endParaRPr lang="en-US" sz="500" dirty="0" smtClean="0">
                        <a:effectLst/>
                      </a:endParaRPr>
                    </a:p>
                    <a:p>
                      <a:pPr marL="0" marR="0">
                        <a:lnSpc>
                          <a:spcPct val="100000"/>
                        </a:lnSpc>
                        <a:spcBef>
                          <a:spcPts val="0"/>
                        </a:spcBef>
                        <a:spcAft>
                          <a:spcPts val="0"/>
                        </a:spcAft>
                      </a:pPr>
                      <a:r>
                        <a:rPr lang="en-US" sz="1400" dirty="0" smtClean="0">
                          <a:effectLst/>
                        </a:rPr>
                        <a:t>Confront </a:t>
                      </a:r>
                      <a:r>
                        <a:rPr lang="en-US" sz="1400" dirty="0">
                          <a:effectLst/>
                        </a:rPr>
                        <a:t>the enactor forcefully/yell: 49.5%</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Stay silent or ignore the incident: 48.5% </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Leave the room: 2.6%</a:t>
                      </a:r>
                    </a:p>
                    <a:p>
                      <a:pPr marL="0" marR="0">
                        <a:lnSpc>
                          <a:spcPct val="100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14137789"/>
              </p:ext>
            </p:extLst>
          </p:nvPr>
        </p:nvGraphicFramePr>
        <p:xfrm>
          <a:off x="607805" y="3612874"/>
          <a:ext cx="8014037" cy="1353312"/>
        </p:xfrm>
        <a:graphic>
          <a:graphicData uri="http://schemas.openxmlformats.org/drawingml/2006/table">
            <a:tbl>
              <a:tblPr firstRow="1" firstCol="1" bandRow="1">
                <a:tableStyleId>{171B4F3D-BE26-41DA-B085-7EF0F4C789F0}</a:tableStyleId>
              </a:tblPr>
              <a:tblGrid>
                <a:gridCol w="4152472">
                  <a:extLst>
                    <a:ext uri="{9D8B030D-6E8A-4147-A177-3AD203B41FA5}">
                      <a16:colId xmlns="" xmlns:a16="http://schemas.microsoft.com/office/drawing/2014/main" val="20000"/>
                    </a:ext>
                  </a:extLst>
                </a:gridCol>
                <a:gridCol w="3861565">
                  <a:extLst>
                    <a:ext uri="{9D8B030D-6E8A-4147-A177-3AD203B41FA5}">
                      <a16:colId xmlns="" xmlns:a16="http://schemas.microsoft.com/office/drawing/2014/main" val="20001"/>
                    </a:ext>
                  </a:extLst>
                </a:gridCol>
              </a:tblGrid>
              <a:tr h="0">
                <a:tc>
                  <a:txBody>
                    <a:bodyPr/>
                    <a:lstStyle/>
                    <a:p>
                      <a:pPr marL="0" marR="0" algn="ctr">
                        <a:lnSpc>
                          <a:spcPct val="115000"/>
                        </a:lnSpc>
                        <a:spcBef>
                          <a:spcPts val="0"/>
                        </a:spcBef>
                        <a:spcAft>
                          <a:spcPts val="0"/>
                        </a:spcAft>
                      </a:pPr>
                      <a:r>
                        <a:rPr lang="en-US" sz="1200" dirty="0">
                          <a:effectLst/>
                        </a:rPr>
                        <a:t>Student responses</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Professor responses</a:t>
                      </a:r>
                      <a:endParaRPr lang="en-US" sz="120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0">
                <a:tc>
                  <a:txBody>
                    <a:bodyPr/>
                    <a:lstStyle/>
                    <a:p>
                      <a:pPr marL="0" marR="0">
                        <a:lnSpc>
                          <a:spcPct val="100000"/>
                        </a:lnSpc>
                        <a:spcBef>
                          <a:spcPts val="0"/>
                        </a:spcBef>
                        <a:spcAft>
                          <a:spcPts val="0"/>
                        </a:spcAft>
                      </a:pPr>
                      <a:endParaRPr lang="en-US" sz="500" dirty="0" smtClean="0">
                        <a:effectLst/>
                      </a:endParaRPr>
                    </a:p>
                    <a:p>
                      <a:pPr marL="0" marR="0">
                        <a:lnSpc>
                          <a:spcPct val="100000"/>
                        </a:lnSpc>
                        <a:spcBef>
                          <a:spcPts val="0"/>
                        </a:spcBef>
                        <a:spcAft>
                          <a:spcPts val="0"/>
                        </a:spcAft>
                      </a:pPr>
                      <a:r>
                        <a:rPr lang="en-US" sz="1400" dirty="0" smtClean="0">
                          <a:effectLst/>
                        </a:rPr>
                        <a:t>Nonverbal </a:t>
                      </a:r>
                      <a:r>
                        <a:rPr lang="en-US" sz="1400" dirty="0">
                          <a:effectLst/>
                        </a:rPr>
                        <a:t>response: 64.7%</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“Froze” and stayed silent: 47.1%</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Contacted another student from class later: </a:t>
                      </a:r>
                      <a:r>
                        <a:rPr lang="en-US" sz="1400" dirty="0" smtClean="0">
                          <a:effectLst/>
                        </a:rPr>
                        <a:t>45.3</a:t>
                      </a:r>
                      <a:r>
                        <a:rPr lang="en-US" sz="1400" dirty="0">
                          <a:effectLst/>
                        </a:rPr>
                        <a:t>%</a:t>
                      </a:r>
                    </a:p>
                    <a:p>
                      <a:pPr marL="0" marR="0">
                        <a:lnSpc>
                          <a:spcPct val="100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tc>
                <a:tc>
                  <a:txBody>
                    <a:bodyPr/>
                    <a:lstStyle/>
                    <a:p>
                      <a:pPr marL="0" marR="0">
                        <a:lnSpc>
                          <a:spcPct val="100000"/>
                        </a:lnSpc>
                        <a:spcBef>
                          <a:spcPts val="0"/>
                        </a:spcBef>
                        <a:spcAft>
                          <a:spcPts val="0"/>
                        </a:spcAft>
                      </a:pPr>
                      <a:endParaRPr lang="en-US" sz="500" dirty="0" smtClean="0">
                        <a:effectLst/>
                      </a:endParaRPr>
                    </a:p>
                    <a:p>
                      <a:pPr marL="0" marR="0">
                        <a:lnSpc>
                          <a:spcPct val="100000"/>
                        </a:lnSpc>
                        <a:spcBef>
                          <a:spcPts val="0"/>
                        </a:spcBef>
                        <a:spcAft>
                          <a:spcPts val="0"/>
                        </a:spcAft>
                      </a:pPr>
                      <a:r>
                        <a:rPr lang="en-US" sz="1400" dirty="0" smtClean="0">
                          <a:effectLst/>
                        </a:rPr>
                        <a:t>Ignored</a:t>
                      </a:r>
                      <a:r>
                        <a:rPr lang="en-US" sz="1400" dirty="0">
                          <a:effectLst/>
                        </a:rPr>
                        <a:t>, stayed silent, changed subject: 36.1%</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Did not notice the MA: 27.8%</a:t>
                      </a:r>
                    </a:p>
                    <a:p>
                      <a:pPr marL="0" marR="0">
                        <a:lnSpc>
                          <a:spcPct val="100000"/>
                        </a:lnSpc>
                        <a:spcBef>
                          <a:spcPts val="0"/>
                        </a:spcBef>
                        <a:spcAft>
                          <a:spcPts val="0"/>
                        </a:spcAft>
                      </a:pPr>
                      <a:r>
                        <a:rPr lang="en-US" sz="1000" dirty="0">
                          <a:effectLst/>
                        </a:rPr>
                        <a:t> </a:t>
                      </a:r>
                    </a:p>
                    <a:p>
                      <a:pPr marL="0" marR="0">
                        <a:lnSpc>
                          <a:spcPct val="100000"/>
                        </a:lnSpc>
                        <a:spcBef>
                          <a:spcPts val="0"/>
                        </a:spcBef>
                        <a:spcAft>
                          <a:spcPts val="0"/>
                        </a:spcAft>
                      </a:pPr>
                      <a:r>
                        <a:rPr lang="en-US" sz="1400" dirty="0">
                          <a:effectLst/>
                        </a:rPr>
                        <a:t>Confronted the enactor gently: 16.5%  </a:t>
                      </a:r>
                    </a:p>
                    <a:p>
                      <a:pPr marL="0" marR="0">
                        <a:lnSpc>
                          <a:spcPct val="100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525583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student comments</a:t>
            </a:r>
            <a:endParaRPr lang="en-US" dirty="0"/>
          </a:p>
        </p:txBody>
      </p:sp>
      <p:sp>
        <p:nvSpPr>
          <p:cNvPr id="3" name="Rectangle 2"/>
          <p:cNvSpPr/>
          <p:nvPr/>
        </p:nvSpPr>
        <p:spPr>
          <a:xfrm>
            <a:off x="574332" y="1715445"/>
            <a:ext cx="7881977" cy="2554545"/>
          </a:xfrm>
          <a:prstGeom prst="rect">
            <a:avLst/>
          </a:prstGeom>
        </p:spPr>
        <p:txBody>
          <a:bodyPr wrap="square">
            <a:spAutoFit/>
          </a:bodyPr>
          <a:lstStyle/>
          <a:p>
            <a:r>
              <a:rPr lang="en-US" sz="1600" dirty="0"/>
              <a:t>“</a:t>
            </a:r>
            <a:r>
              <a:rPr lang="en-US" sz="1600" i="1" dirty="0"/>
              <a:t>The onus needs to be on the professors </a:t>
            </a:r>
            <a:r>
              <a:rPr lang="en-US" sz="1600" dirty="0"/>
              <a:t>to inform their students to call out, and how to call out both them, and fellow students when micro-aggressions occur. Students are often scared to confront authority, but when professors open up the discussion, students might be more likely to speak up.”</a:t>
            </a:r>
          </a:p>
          <a:p>
            <a:r>
              <a:rPr lang="en-US" sz="1600" dirty="0"/>
              <a:t> </a:t>
            </a:r>
            <a:endParaRPr lang="en-US" sz="1600" dirty="0" smtClean="0"/>
          </a:p>
          <a:p>
            <a:endParaRPr lang="en-US" sz="1600" dirty="0"/>
          </a:p>
          <a:p>
            <a:r>
              <a:rPr lang="en-US" sz="1600" dirty="0"/>
              <a:t>“It would be very beneficial to </a:t>
            </a:r>
            <a:r>
              <a:rPr lang="en-US" sz="1600" i="1" dirty="0"/>
              <a:t>have professors </a:t>
            </a:r>
            <a:r>
              <a:rPr lang="en-US" sz="1600" i="1" dirty="0" smtClean="0"/>
              <a:t>trained</a:t>
            </a:r>
            <a:r>
              <a:rPr lang="en-US" sz="1600" dirty="0" smtClean="0"/>
              <a:t> </a:t>
            </a:r>
            <a:r>
              <a:rPr lang="en-US" sz="1600" dirty="0"/>
              <a:t>on how to de-escalate these </a:t>
            </a:r>
            <a:r>
              <a:rPr lang="en-US" sz="1600" dirty="0" smtClean="0"/>
              <a:t>situations... </a:t>
            </a:r>
            <a:r>
              <a:rPr lang="en-US" sz="1600" dirty="0"/>
              <a:t>I had a professor in the past who didn't address a </a:t>
            </a:r>
            <a:r>
              <a:rPr lang="en-US" sz="1600" dirty="0" err="1"/>
              <a:t>microaggression</a:t>
            </a:r>
            <a:r>
              <a:rPr lang="en-US" sz="1600" dirty="0"/>
              <a:t> </a:t>
            </a:r>
            <a:r>
              <a:rPr lang="en-US" sz="1600" dirty="0" smtClean="0"/>
              <a:t>[in] </a:t>
            </a:r>
            <a:r>
              <a:rPr lang="en-US" sz="1600" dirty="0"/>
              <a:t>the classroom, so instead a student stepped in. I think it might have been more productive if the professor had addressed the problem.”</a:t>
            </a:r>
          </a:p>
        </p:txBody>
      </p:sp>
    </p:spTree>
    <p:extLst>
      <p:ext uri="{BB962C8B-B14F-4D97-AF65-F5344CB8AC3E}">
        <p14:creationId xmlns:p14="http://schemas.microsoft.com/office/powerpoint/2010/main" val="3549661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9838"/>
            <a:ext cx="8520600" cy="814787"/>
          </a:xfrm>
        </p:spPr>
        <p:txBody>
          <a:bodyPr/>
          <a:lstStyle/>
          <a:p>
            <a:r>
              <a:rPr lang="en-US" dirty="0" smtClean="0"/>
              <a:t>Scenarios</a:t>
            </a:r>
            <a:endParaRPr lang="en-US" dirty="0"/>
          </a:p>
        </p:txBody>
      </p:sp>
      <p:sp>
        <p:nvSpPr>
          <p:cNvPr id="3" name="Rectangle 2"/>
          <p:cNvSpPr/>
          <p:nvPr/>
        </p:nvSpPr>
        <p:spPr>
          <a:xfrm>
            <a:off x="525211" y="1294426"/>
            <a:ext cx="8045351" cy="3754874"/>
          </a:xfrm>
          <a:prstGeom prst="rect">
            <a:avLst/>
          </a:prstGeom>
        </p:spPr>
        <p:txBody>
          <a:bodyPr wrap="square">
            <a:spAutoFit/>
          </a:bodyPr>
          <a:lstStyle/>
          <a:p>
            <a:r>
              <a:rPr lang="en-US" sz="1600" dirty="0" smtClean="0"/>
              <a:t>1) You </a:t>
            </a:r>
            <a:r>
              <a:rPr lang="en-US" sz="1600" dirty="0"/>
              <a:t>have assigned a reading about Muslim Americans along with some study questions.  You start class by asking the first study question. </a:t>
            </a:r>
            <a:r>
              <a:rPr lang="en-US" sz="1600" dirty="0" smtClean="0"/>
              <a:t>No </a:t>
            </a:r>
            <a:r>
              <a:rPr lang="en-US" sz="1600" dirty="0"/>
              <a:t>students raise their hands to speak.  Many of them look at the one Muslim American student in class.</a:t>
            </a:r>
          </a:p>
          <a:p>
            <a:r>
              <a:rPr lang="en-US" sz="1000" dirty="0"/>
              <a:t> </a:t>
            </a:r>
            <a:endParaRPr lang="en-US" sz="1000" dirty="0" smtClean="0"/>
          </a:p>
          <a:p>
            <a:r>
              <a:rPr lang="en-US" sz="1600" dirty="0" smtClean="0"/>
              <a:t>2) A </a:t>
            </a:r>
            <a:r>
              <a:rPr lang="en-US" sz="1600" dirty="0"/>
              <a:t>student group is giving a class presentation and has a photograph of a Native American basketball team (wearing Nike gear) up on the screen.  One of the presenting students comments</a:t>
            </a:r>
            <a:r>
              <a:rPr lang="en-US" sz="1600" dirty="0" smtClean="0"/>
              <a:t>, “</a:t>
            </a:r>
            <a:r>
              <a:rPr lang="en-US" sz="1600" dirty="0"/>
              <a:t>They </a:t>
            </a:r>
            <a:r>
              <a:rPr lang="en-US" sz="1600" dirty="0" smtClean="0"/>
              <a:t>look </a:t>
            </a:r>
            <a:r>
              <a:rPr lang="en-US" sz="1600" dirty="0"/>
              <a:t>so normal.”</a:t>
            </a:r>
          </a:p>
          <a:p>
            <a:r>
              <a:rPr lang="en-US" sz="1000" dirty="0"/>
              <a:t> </a:t>
            </a:r>
          </a:p>
          <a:p>
            <a:r>
              <a:rPr lang="en-US" sz="1600" dirty="0" smtClean="0"/>
              <a:t>3) Just </a:t>
            </a:r>
            <a:r>
              <a:rPr lang="en-US" sz="1600" dirty="0"/>
              <a:t>before class starts, you hear one student say to a couple of others – </a:t>
            </a:r>
            <a:r>
              <a:rPr lang="en-US" sz="1600" dirty="0" smtClean="0"/>
              <a:t>quietly, </a:t>
            </a:r>
            <a:r>
              <a:rPr lang="en-US" sz="1600" dirty="0"/>
              <a:t>but loud enough for you and others to hear it – “I know I shouldn’t repeat this, but…” and then proceed to tell a racist </a:t>
            </a:r>
            <a:r>
              <a:rPr lang="en-US" sz="1600" dirty="0" smtClean="0"/>
              <a:t>joke.</a:t>
            </a:r>
          </a:p>
          <a:p>
            <a:endParaRPr lang="en-US" sz="1000" dirty="0"/>
          </a:p>
          <a:p>
            <a:r>
              <a:rPr lang="en-US" sz="1600" dirty="0"/>
              <a:t>4) As part of your course, students present short narratives to the class.  When </a:t>
            </a:r>
            <a:r>
              <a:rPr lang="en-US" sz="1600" dirty="0" smtClean="0"/>
              <a:t>a student </a:t>
            </a:r>
            <a:r>
              <a:rPr lang="en-US" sz="1600" dirty="0"/>
              <a:t>presents a narrative about racism and then asks for questions and comments, another student says “I didn’t sign up to spend class time on this.  If we could all just get along, racism would go away.”</a:t>
            </a:r>
          </a:p>
        </p:txBody>
      </p:sp>
    </p:spTree>
    <p:extLst>
      <p:ext uri="{BB962C8B-B14F-4D97-AF65-F5344CB8AC3E}">
        <p14:creationId xmlns:p14="http://schemas.microsoft.com/office/powerpoint/2010/main" val="2180731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9838"/>
            <a:ext cx="8520600" cy="814787"/>
          </a:xfrm>
        </p:spPr>
        <p:txBody>
          <a:bodyPr/>
          <a:lstStyle/>
          <a:p>
            <a:r>
              <a:rPr lang="en-US" dirty="0"/>
              <a:t>Proactive Responses by Professors</a:t>
            </a:r>
            <a:br>
              <a:rPr lang="en-US" dirty="0"/>
            </a:br>
            <a:endParaRPr lang="en-US" dirty="0"/>
          </a:p>
        </p:txBody>
      </p:sp>
      <p:sp>
        <p:nvSpPr>
          <p:cNvPr id="3" name="Rectangle 2"/>
          <p:cNvSpPr/>
          <p:nvPr/>
        </p:nvSpPr>
        <p:spPr>
          <a:xfrm>
            <a:off x="1088211" y="1624760"/>
            <a:ext cx="6143861" cy="1631216"/>
          </a:xfrm>
          <a:prstGeom prst="rect">
            <a:avLst/>
          </a:prstGeom>
        </p:spPr>
        <p:txBody>
          <a:bodyPr wrap="square">
            <a:spAutoFit/>
          </a:bodyPr>
          <a:lstStyle/>
          <a:p>
            <a:endParaRPr lang="en-US" sz="2000" b="1" dirty="0" smtClean="0"/>
          </a:p>
          <a:p>
            <a:r>
              <a:rPr lang="en-US" sz="2000" b="1" dirty="0" smtClean="0"/>
              <a:t>Definition</a:t>
            </a:r>
            <a:r>
              <a:rPr lang="en-US" sz="2000" b="1" dirty="0"/>
              <a:t>: </a:t>
            </a:r>
            <a:endParaRPr lang="en-US" sz="2000" b="1" dirty="0" smtClean="0"/>
          </a:p>
          <a:p>
            <a:endParaRPr lang="en-US" sz="2000" b="1" dirty="0"/>
          </a:p>
          <a:p>
            <a:r>
              <a:rPr lang="en-US" sz="2000" dirty="0" smtClean="0"/>
              <a:t>Tools used in </a:t>
            </a:r>
            <a:r>
              <a:rPr lang="en-US" sz="2000" dirty="0"/>
              <a:t>advance to prevent and mitigate racial MAs in the </a:t>
            </a:r>
            <a:r>
              <a:rPr lang="en-US" sz="2000" dirty="0" smtClean="0"/>
              <a:t>classroom</a:t>
            </a:r>
          </a:p>
        </p:txBody>
      </p:sp>
    </p:spTree>
    <p:extLst>
      <p:ext uri="{BB962C8B-B14F-4D97-AF65-F5344CB8AC3E}">
        <p14:creationId xmlns:p14="http://schemas.microsoft.com/office/powerpoint/2010/main" val="259401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204040"/>
            <a:ext cx="8520600" cy="920585"/>
          </a:xfrm>
        </p:spPr>
        <p:txBody>
          <a:bodyPr/>
          <a:lstStyle/>
          <a:p>
            <a:r>
              <a:rPr lang="en-US" dirty="0" smtClean="0"/>
              <a:t>Student views and experiences </a:t>
            </a:r>
            <a:br>
              <a:rPr lang="en-US" dirty="0" smtClean="0"/>
            </a:br>
            <a:r>
              <a:rPr lang="en-US" dirty="0" smtClean="0"/>
              <a:t>of proactive actions by professors</a:t>
            </a:r>
            <a:endParaRPr lang="en-US" dirty="0"/>
          </a:p>
        </p:txBody>
      </p:sp>
      <p:sp>
        <p:nvSpPr>
          <p:cNvPr id="3" name="Rectangle 2"/>
          <p:cNvSpPr/>
          <p:nvPr/>
        </p:nvSpPr>
        <p:spPr>
          <a:xfrm>
            <a:off x="241825" y="1299808"/>
            <a:ext cx="8486539" cy="261610"/>
          </a:xfrm>
          <a:prstGeom prst="rect">
            <a:avLst/>
          </a:prstGeom>
        </p:spPr>
        <p:txBody>
          <a:bodyPr wrap="square">
            <a:spAutoFit/>
          </a:bodyPr>
          <a:lstStyle/>
          <a:p>
            <a:r>
              <a:rPr lang="en-US" sz="1100" b="1" dirty="0" smtClean="0"/>
              <a:t>    What are students’ </a:t>
            </a:r>
            <a:r>
              <a:rPr lang="en-US" sz="1100" b="1" dirty="0"/>
              <a:t>views of the </a:t>
            </a:r>
            <a:r>
              <a:rPr lang="en-US" sz="1100" b="1" i="1" dirty="0"/>
              <a:t>effectiveness</a:t>
            </a:r>
            <a:r>
              <a:rPr lang="en-US" sz="1100" b="1" dirty="0"/>
              <a:t> of professor actions to proactively address racial MAs in </a:t>
            </a:r>
            <a:r>
              <a:rPr lang="en-US" sz="1100" b="1" dirty="0" smtClean="0"/>
              <a:t>class?</a:t>
            </a:r>
            <a:endParaRPr lang="en-US" sz="1100" dirty="0"/>
          </a:p>
        </p:txBody>
      </p:sp>
      <p:graphicFrame>
        <p:nvGraphicFramePr>
          <p:cNvPr id="4" name="Table 3"/>
          <p:cNvGraphicFramePr>
            <a:graphicFrameLocks noGrp="1"/>
          </p:cNvGraphicFramePr>
          <p:nvPr>
            <p:extLst>
              <p:ext uri="{D42A27DB-BD31-4B8C-83A1-F6EECF244321}">
                <p14:modId xmlns:p14="http://schemas.microsoft.com/office/powerpoint/2010/main" val="698862162"/>
              </p:ext>
            </p:extLst>
          </p:nvPr>
        </p:nvGraphicFramePr>
        <p:xfrm>
          <a:off x="491208" y="1579418"/>
          <a:ext cx="7458782" cy="1268730"/>
        </p:xfrm>
        <a:graphic>
          <a:graphicData uri="http://schemas.openxmlformats.org/drawingml/2006/table">
            <a:tbl>
              <a:tblPr>
                <a:tableStyleId>{171B4F3D-BE26-41DA-B085-7EF0F4C789F0}</a:tableStyleId>
              </a:tblPr>
              <a:tblGrid>
                <a:gridCol w="4693042">
                  <a:extLst>
                    <a:ext uri="{9D8B030D-6E8A-4147-A177-3AD203B41FA5}">
                      <a16:colId xmlns="" xmlns:a16="http://schemas.microsoft.com/office/drawing/2014/main" val="20000"/>
                    </a:ext>
                  </a:extLst>
                </a:gridCol>
                <a:gridCol w="884041">
                  <a:extLst>
                    <a:ext uri="{9D8B030D-6E8A-4147-A177-3AD203B41FA5}">
                      <a16:colId xmlns="" xmlns:a16="http://schemas.microsoft.com/office/drawing/2014/main" val="20001"/>
                    </a:ext>
                  </a:extLst>
                </a:gridCol>
                <a:gridCol w="944628">
                  <a:extLst>
                    <a:ext uri="{9D8B030D-6E8A-4147-A177-3AD203B41FA5}">
                      <a16:colId xmlns="" xmlns:a16="http://schemas.microsoft.com/office/drawing/2014/main" val="20002"/>
                    </a:ext>
                  </a:extLst>
                </a:gridCol>
                <a:gridCol w="937071">
                  <a:extLst>
                    <a:ext uri="{9D8B030D-6E8A-4147-A177-3AD203B41FA5}">
                      <a16:colId xmlns="" xmlns:a16="http://schemas.microsoft.com/office/drawing/2014/main" val="20003"/>
                    </a:ext>
                  </a:extLst>
                </a:gridCol>
              </a:tblGrid>
              <a:tr h="226711">
                <a:tc>
                  <a:txBody>
                    <a:bodyPr/>
                    <a:lstStyle/>
                    <a:p>
                      <a:pPr>
                        <a:lnSpc>
                          <a:spcPct val="115000"/>
                        </a:lnSpc>
                      </a:pPr>
                      <a:endParaRPr lang="en-US" sz="1100" dirty="0">
                        <a:effectLst/>
                        <a:latin typeface="Calibri"/>
                      </a:endParaRPr>
                    </a:p>
                  </a:txBody>
                  <a:tcPr marL="63500" marR="63500" marT="0" marB="0"/>
                </a:tc>
                <a:tc>
                  <a:txBody>
                    <a:bodyPr/>
                    <a:lstStyle/>
                    <a:p>
                      <a:pPr marL="0" marR="0" algn="ctr">
                        <a:lnSpc>
                          <a:spcPct val="100000"/>
                        </a:lnSpc>
                        <a:spcBef>
                          <a:spcPts val="0"/>
                        </a:spcBef>
                        <a:spcAft>
                          <a:spcPts val="0"/>
                        </a:spcAft>
                      </a:pPr>
                      <a:r>
                        <a:rPr lang="en-US" sz="1000" dirty="0">
                          <a:effectLst/>
                        </a:rPr>
                        <a:t>Not at all Effective</a:t>
                      </a:r>
                      <a:endParaRPr lang="en-US" sz="1100" dirty="0">
                        <a:effectLst/>
                        <a:latin typeface="Calibri"/>
                        <a:ea typeface="Calibri"/>
                        <a:cs typeface="Times New Roman"/>
                      </a:endParaRPr>
                    </a:p>
                  </a:txBody>
                  <a:tcPr marL="63500" marR="63500" marT="0" marB="0"/>
                </a:tc>
                <a:tc>
                  <a:txBody>
                    <a:bodyPr/>
                    <a:lstStyle/>
                    <a:p>
                      <a:pPr marL="0" marR="0" algn="ctr">
                        <a:lnSpc>
                          <a:spcPct val="100000"/>
                        </a:lnSpc>
                        <a:spcBef>
                          <a:spcPts val="0"/>
                        </a:spcBef>
                        <a:spcAft>
                          <a:spcPts val="0"/>
                        </a:spcAft>
                      </a:pPr>
                      <a:r>
                        <a:rPr lang="en-US" sz="1000" dirty="0">
                          <a:effectLst/>
                        </a:rPr>
                        <a:t>Somewhat Effective</a:t>
                      </a:r>
                      <a:endParaRPr lang="en-US" sz="1100" dirty="0">
                        <a:effectLst/>
                        <a:latin typeface="Calibri"/>
                        <a:ea typeface="Calibri"/>
                        <a:cs typeface="Times New Roman"/>
                      </a:endParaRPr>
                    </a:p>
                  </a:txBody>
                  <a:tcPr marL="0" marR="0" marT="0" marB="0"/>
                </a:tc>
                <a:tc>
                  <a:txBody>
                    <a:bodyPr/>
                    <a:lstStyle/>
                    <a:p>
                      <a:pPr marL="0" marR="0" algn="ctr">
                        <a:lnSpc>
                          <a:spcPct val="100000"/>
                        </a:lnSpc>
                        <a:spcBef>
                          <a:spcPts val="0"/>
                        </a:spcBef>
                        <a:spcAft>
                          <a:spcPts val="0"/>
                        </a:spcAft>
                      </a:pPr>
                      <a:r>
                        <a:rPr lang="en-US" sz="1000" dirty="0">
                          <a:effectLst/>
                        </a:rPr>
                        <a:t>Highly </a:t>
                      </a:r>
                      <a:endParaRPr lang="en-US" sz="1000" dirty="0" smtClean="0">
                        <a:effectLst/>
                      </a:endParaRPr>
                    </a:p>
                    <a:p>
                      <a:pPr marL="0" marR="0" algn="ctr">
                        <a:lnSpc>
                          <a:spcPct val="100000"/>
                        </a:lnSpc>
                        <a:spcBef>
                          <a:spcPts val="0"/>
                        </a:spcBef>
                        <a:spcAft>
                          <a:spcPts val="0"/>
                        </a:spcAft>
                      </a:pPr>
                      <a:r>
                        <a:rPr lang="en-US" sz="1000" dirty="0" smtClean="0">
                          <a:effectLst/>
                        </a:rPr>
                        <a:t>Effective</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0"/>
                  </a:ext>
                </a:extLst>
              </a:tr>
              <a:tr h="146494">
                <a:tc>
                  <a:txBody>
                    <a:bodyPr/>
                    <a:lstStyle/>
                    <a:p>
                      <a:pPr marL="0" marR="0">
                        <a:lnSpc>
                          <a:spcPct val="115000"/>
                        </a:lnSpc>
                        <a:spcBef>
                          <a:spcPts val="0"/>
                        </a:spcBef>
                        <a:spcAft>
                          <a:spcPts val="0"/>
                        </a:spcAft>
                      </a:pPr>
                      <a:r>
                        <a:rPr lang="en-US" sz="1100" dirty="0">
                          <a:effectLst/>
                        </a:rPr>
                        <a:t>Discussed guidelines for how to address racism in class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10.4%</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52.8%</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36.8%</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1"/>
                  </a:ext>
                </a:extLst>
              </a:tr>
              <a:tr h="64592">
                <a:tc>
                  <a:txBody>
                    <a:bodyPr/>
                    <a:lstStyle/>
                    <a:p>
                      <a:pPr marL="0" marR="0">
                        <a:lnSpc>
                          <a:spcPct val="115000"/>
                        </a:lnSpc>
                        <a:spcBef>
                          <a:spcPts val="0"/>
                        </a:spcBef>
                        <a:spcAft>
                          <a:spcPts val="0"/>
                        </a:spcAft>
                      </a:pPr>
                      <a:r>
                        <a:rPr lang="en-US" sz="1100" dirty="0">
                          <a:effectLst/>
                        </a:rPr>
                        <a:t>Initiated discussion of racism regarding class materials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6.7%</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40.9%</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52.4%</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2"/>
                  </a:ext>
                </a:extLst>
              </a:tr>
              <a:tr h="161996">
                <a:tc>
                  <a:txBody>
                    <a:bodyPr/>
                    <a:lstStyle/>
                    <a:p>
                      <a:pPr marL="0" marR="0">
                        <a:lnSpc>
                          <a:spcPct val="115000"/>
                        </a:lnSpc>
                        <a:spcBef>
                          <a:spcPts val="0"/>
                        </a:spcBef>
                        <a:spcAft>
                          <a:spcPts val="0"/>
                        </a:spcAft>
                      </a:pPr>
                      <a:r>
                        <a:rPr lang="en-US" sz="1100" dirty="0">
                          <a:effectLst/>
                        </a:rPr>
                        <a:t>Used the term </a:t>
                      </a:r>
                      <a:r>
                        <a:rPr lang="en-US" sz="1100" dirty="0" err="1">
                          <a:effectLst/>
                        </a:rPr>
                        <a:t>microaggression</a:t>
                      </a:r>
                      <a:r>
                        <a:rPr lang="en-US" sz="1100" dirty="0">
                          <a:effectLst/>
                        </a:rPr>
                        <a:t>, as related to the course and its material</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17.3% </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52.4%</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30.3%</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3"/>
                  </a:ext>
                </a:extLst>
              </a:tr>
              <a:tr h="136129">
                <a:tc>
                  <a:txBody>
                    <a:bodyPr/>
                    <a:lstStyle/>
                    <a:p>
                      <a:pPr marL="0" marR="0">
                        <a:lnSpc>
                          <a:spcPct val="115000"/>
                        </a:lnSpc>
                        <a:spcBef>
                          <a:spcPts val="0"/>
                        </a:spcBef>
                        <a:spcAft>
                          <a:spcPts val="0"/>
                        </a:spcAft>
                      </a:pPr>
                      <a:r>
                        <a:rPr lang="en-US" sz="1100" dirty="0">
                          <a:effectLst/>
                        </a:rPr>
                        <a:t>Initiated discussion of </a:t>
                      </a:r>
                      <a:r>
                        <a:rPr lang="en-US" sz="1100" dirty="0" err="1">
                          <a:effectLst/>
                        </a:rPr>
                        <a:t>microaggressions</a:t>
                      </a:r>
                      <a:r>
                        <a:rPr lang="en-US" sz="1100" dirty="0">
                          <a:effectLst/>
                        </a:rPr>
                        <a:t> in the classroom</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15.9% </a:t>
                      </a:r>
                      <a:endParaRPr lang="en-US" sz="110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46.0%</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38.1%</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4"/>
                  </a:ext>
                </a:extLst>
              </a:tr>
              <a:tr h="142849">
                <a:tc>
                  <a:txBody>
                    <a:bodyPr/>
                    <a:lstStyle/>
                    <a:p>
                      <a:pPr marL="0" marR="0">
                        <a:lnSpc>
                          <a:spcPct val="115000"/>
                        </a:lnSpc>
                        <a:spcBef>
                          <a:spcPts val="0"/>
                        </a:spcBef>
                        <a:spcAft>
                          <a:spcPts val="0"/>
                        </a:spcAft>
                      </a:pPr>
                      <a:r>
                        <a:rPr lang="en-US" sz="1100" dirty="0">
                          <a:effectLst/>
                        </a:rPr>
                        <a:t>Initiated discussion of racism in response to </a:t>
                      </a:r>
                      <a:r>
                        <a:rPr lang="en-US" sz="1100" dirty="0" smtClean="0">
                          <a:effectLst/>
                        </a:rPr>
                        <a:t>campus/societal </a:t>
                      </a:r>
                      <a:r>
                        <a:rPr lang="en-US" sz="1100" dirty="0">
                          <a:effectLst/>
                        </a:rPr>
                        <a:t>events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9.4%</a:t>
                      </a:r>
                      <a:endParaRPr lang="en-US" sz="110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37.8%</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52.8%</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5"/>
                  </a:ext>
                </a:extLst>
              </a:tr>
            </a:tbl>
          </a:graphicData>
        </a:graphic>
      </p:graphicFrame>
      <p:sp>
        <p:nvSpPr>
          <p:cNvPr id="5" name="Rectangle 4"/>
          <p:cNvSpPr/>
          <p:nvPr/>
        </p:nvSpPr>
        <p:spPr>
          <a:xfrm>
            <a:off x="392965" y="3155813"/>
            <a:ext cx="7949990" cy="430887"/>
          </a:xfrm>
          <a:prstGeom prst="rect">
            <a:avLst/>
          </a:prstGeom>
        </p:spPr>
        <p:txBody>
          <a:bodyPr wrap="square">
            <a:spAutoFit/>
          </a:bodyPr>
          <a:lstStyle/>
          <a:p>
            <a:r>
              <a:rPr lang="en-US" sz="1100" b="1" dirty="0" smtClean="0"/>
              <a:t>In how many of their courses did students experience professors taking these </a:t>
            </a:r>
            <a:r>
              <a:rPr lang="en-US" sz="1100" b="1" dirty="0"/>
              <a:t>actions to proactively address </a:t>
            </a:r>
            <a:endParaRPr lang="en-US" sz="1100" b="1" dirty="0" smtClean="0"/>
          </a:p>
          <a:p>
            <a:r>
              <a:rPr lang="en-US" sz="1100" b="1" dirty="0" smtClean="0"/>
              <a:t>racial </a:t>
            </a:r>
            <a:r>
              <a:rPr lang="en-US" sz="1100" b="1" dirty="0"/>
              <a:t>MAs in classes in fall 2017 (first 11 weeks</a:t>
            </a:r>
            <a:r>
              <a:rPr lang="en-US" sz="1100" b="1" dirty="0" smtClean="0"/>
              <a:t>)?</a:t>
            </a:r>
            <a:endParaRPr lang="en-US" sz="1100" dirty="0"/>
          </a:p>
        </p:txBody>
      </p:sp>
      <p:graphicFrame>
        <p:nvGraphicFramePr>
          <p:cNvPr id="6" name="Table 5"/>
          <p:cNvGraphicFramePr>
            <a:graphicFrameLocks noGrp="1"/>
          </p:cNvGraphicFramePr>
          <p:nvPr>
            <p:extLst>
              <p:ext uri="{D42A27DB-BD31-4B8C-83A1-F6EECF244321}">
                <p14:modId xmlns:p14="http://schemas.microsoft.com/office/powerpoint/2010/main" val="2699081858"/>
              </p:ext>
            </p:extLst>
          </p:nvPr>
        </p:nvGraphicFramePr>
        <p:xfrm>
          <a:off x="491208" y="3597143"/>
          <a:ext cx="7473896" cy="1268730"/>
        </p:xfrm>
        <a:graphic>
          <a:graphicData uri="http://schemas.openxmlformats.org/drawingml/2006/table">
            <a:tbl>
              <a:tblPr>
                <a:tableStyleId>{171B4F3D-BE26-41DA-B085-7EF0F4C789F0}</a:tableStyleId>
              </a:tblPr>
              <a:tblGrid>
                <a:gridCol w="4677797">
                  <a:extLst>
                    <a:ext uri="{9D8B030D-6E8A-4147-A177-3AD203B41FA5}">
                      <a16:colId xmlns="" xmlns:a16="http://schemas.microsoft.com/office/drawing/2014/main" val="20000"/>
                    </a:ext>
                  </a:extLst>
                </a:gridCol>
                <a:gridCol w="793488">
                  <a:extLst>
                    <a:ext uri="{9D8B030D-6E8A-4147-A177-3AD203B41FA5}">
                      <a16:colId xmlns="" xmlns:a16="http://schemas.microsoft.com/office/drawing/2014/main" val="20001"/>
                    </a:ext>
                  </a:extLst>
                </a:gridCol>
                <a:gridCol w="657461">
                  <a:extLst>
                    <a:ext uri="{9D8B030D-6E8A-4147-A177-3AD203B41FA5}">
                      <a16:colId xmlns="" xmlns:a16="http://schemas.microsoft.com/office/drawing/2014/main" val="20002"/>
                    </a:ext>
                  </a:extLst>
                </a:gridCol>
                <a:gridCol w="710360">
                  <a:extLst>
                    <a:ext uri="{9D8B030D-6E8A-4147-A177-3AD203B41FA5}">
                      <a16:colId xmlns="" xmlns:a16="http://schemas.microsoft.com/office/drawing/2014/main" val="20003"/>
                    </a:ext>
                  </a:extLst>
                </a:gridCol>
                <a:gridCol w="634790">
                  <a:extLst>
                    <a:ext uri="{9D8B030D-6E8A-4147-A177-3AD203B41FA5}">
                      <a16:colId xmlns="" xmlns:a16="http://schemas.microsoft.com/office/drawing/2014/main" val="20004"/>
                    </a:ext>
                  </a:extLst>
                </a:gridCol>
              </a:tblGrid>
              <a:tr h="286317">
                <a:tc>
                  <a:txBody>
                    <a:bodyPr/>
                    <a:lstStyle/>
                    <a:p>
                      <a:pPr>
                        <a:lnSpc>
                          <a:spcPct val="115000"/>
                        </a:lnSpc>
                      </a:pPr>
                      <a:endParaRPr lang="en-US" sz="1100" dirty="0">
                        <a:effectLst/>
                        <a:latin typeface="Calibri"/>
                      </a:endParaRPr>
                    </a:p>
                  </a:txBody>
                  <a:tcPr marL="63500" marR="63500" marT="0" marB="0"/>
                </a:tc>
                <a:tc>
                  <a:txBody>
                    <a:bodyPr/>
                    <a:lstStyle/>
                    <a:p>
                      <a:pPr marL="0" marR="0" algn="ctr">
                        <a:lnSpc>
                          <a:spcPct val="100000"/>
                        </a:lnSpc>
                        <a:spcBef>
                          <a:spcPts val="0"/>
                        </a:spcBef>
                        <a:spcAft>
                          <a:spcPts val="0"/>
                        </a:spcAft>
                      </a:pPr>
                      <a:r>
                        <a:rPr lang="en-US" sz="1000" dirty="0">
                          <a:effectLst/>
                        </a:rPr>
                        <a:t>0</a:t>
                      </a:r>
                      <a:endParaRPr lang="en-US" sz="1100" dirty="0">
                        <a:effectLst/>
                      </a:endParaRPr>
                    </a:p>
                    <a:p>
                      <a:pPr marL="0" marR="0" algn="ctr">
                        <a:lnSpc>
                          <a:spcPct val="100000"/>
                        </a:lnSpc>
                        <a:spcBef>
                          <a:spcPts val="0"/>
                        </a:spcBef>
                        <a:spcAft>
                          <a:spcPts val="0"/>
                        </a:spcAft>
                      </a:pPr>
                      <a:r>
                        <a:rPr lang="en-US" sz="1000" dirty="0">
                          <a:effectLst/>
                        </a:rPr>
                        <a:t>courses</a:t>
                      </a:r>
                      <a:endParaRPr lang="en-US" sz="1100" dirty="0">
                        <a:effectLst/>
                        <a:latin typeface="Calibri"/>
                        <a:ea typeface="Calibri"/>
                        <a:cs typeface="Times New Roman"/>
                      </a:endParaRPr>
                    </a:p>
                  </a:txBody>
                  <a:tcPr marL="63500" marR="63500" marT="0" marB="0"/>
                </a:tc>
                <a:tc>
                  <a:txBody>
                    <a:bodyPr/>
                    <a:lstStyle/>
                    <a:p>
                      <a:pPr marL="0" marR="0" algn="ctr">
                        <a:lnSpc>
                          <a:spcPct val="100000"/>
                        </a:lnSpc>
                        <a:spcBef>
                          <a:spcPts val="0"/>
                        </a:spcBef>
                        <a:spcAft>
                          <a:spcPts val="0"/>
                        </a:spcAft>
                      </a:pPr>
                      <a:r>
                        <a:rPr lang="en-US" sz="1000" dirty="0">
                          <a:effectLst/>
                        </a:rPr>
                        <a:t>1 </a:t>
                      </a:r>
                      <a:endParaRPr lang="en-US" sz="1100" dirty="0">
                        <a:effectLst/>
                      </a:endParaRPr>
                    </a:p>
                    <a:p>
                      <a:pPr marL="0" marR="0" algn="ctr">
                        <a:lnSpc>
                          <a:spcPct val="100000"/>
                        </a:lnSpc>
                        <a:spcBef>
                          <a:spcPts val="0"/>
                        </a:spcBef>
                        <a:spcAft>
                          <a:spcPts val="0"/>
                        </a:spcAft>
                      </a:pPr>
                      <a:r>
                        <a:rPr lang="en-US" sz="1000" dirty="0">
                          <a:effectLst/>
                        </a:rPr>
                        <a:t>course</a:t>
                      </a:r>
                      <a:endParaRPr lang="en-US" sz="1100" dirty="0">
                        <a:effectLst/>
                        <a:latin typeface="Calibri"/>
                        <a:ea typeface="Calibri"/>
                        <a:cs typeface="Times New Roman"/>
                      </a:endParaRPr>
                    </a:p>
                  </a:txBody>
                  <a:tcPr marL="0" marR="0" marT="0" marB="0"/>
                </a:tc>
                <a:tc>
                  <a:txBody>
                    <a:bodyPr/>
                    <a:lstStyle/>
                    <a:p>
                      <a:pPr marL="0" marR="0" algn="ctr">
                        <a:lnSpc>
                          <a:spcPct val="100000"/>
                        </a:lnSpc>
                        <a:spcBef>
                          <a:spcPts val="0"/>
                        </a:spcBef>
                        <a:spcAft>
                          <a:spcPts val="0"/>
                        </a:spcAft>
                      </a:pPr>
                      <a:r>
                        <a:rPr lang="en-US" sz="1000" dirty="0">
                          <a:effectLst/>
                        </a:rPr>
                        <a:t>2</a:t>
                      </a:r>
                      <a:endParaRPr lang="en-US" sz="1100" dirty="0">
                        <a:effectLst/>
                      </a:endParaRPr>
                    </a:p>
                    <a:p>
                      <a:pPr marL="0" marR="0" algn="ctr">
                        <a:lnSpc>
                          <a:spcPct val="100000"/>
                        </a:lnSpc>
                        <a:spcBef>
                          <a:spcPts val="0"/>
                        </a:spcBef>
                        <a:spcAft>
                          <a:spcPts val="0"/>
                        </a:spcAft>
                      </a:pPr>
                      <a:r>
                        <a:rPr lang="en-US" sz="1000" dirty="0">
                          <a:effectLst/>
                        </a:rPr>
                        <a:t> courses</a:t>
                      </a:r>
                      <a:endParaRPr lang="en-US" sz="1100" dirty="0">
                        <a:effectLst/>
                        <a:latin typeface="Calibri"/>
                        <a:ea typeface="Calibri"/>
                        <a:cs typeface="Times New Roman"/>
                      </a:endParaRPr>
                    </a:p>
                  </a:txBody>
                  <a:tcPr marL="0" marR="0" marT="0" marB="0"/>
                </a:tc>
                <a:tc>
                  <a:txBody>
                    <a:bodyPr/>
                    <a:lstStyle/>
                    <a:p>
                      <a:pPr marL="0" marR="0" algn="ctr">
                        <a:lnSpc>
                          <a:spcPct val="100000"/>
                        </a:lnSpc>
                        <a:spcBef>
                          <a:spcPts val="0"/>
                        </a:spcBef>
                        <a:spcAft>
                          <a:spcPts val="0"/>
                        </a:spcAft>
                      </a:pPr>
                      <a:r>
                        <a:rPr lang="en-US" sz="1000" dirty="0">
                          <a:effectLst/>
                        </a:rPr>
                        <a:t>3/+</a:t>
                      </a:r>
                      <a:endParaRPr lang="en-US" sz="1100" dirty="0">
                        <a:effectLst/>
                      </a:endParaRPr>
                    </a:p>
                    <a:p>
                      <a:pPr marL="0" marR="0" algn="ctr">
                        <a:lnSpc>
                          <a:spcPct val="100000"/>
                        </a:lnSpc>
                        <a:spcBef>
                          <a:spcPts val="0"/>
                        </a:spcBef>
                        <a:spcAft>
                          <a:spcPts val="0"/>
                        </a:spcAft>
                      </a:pPr>
                      <a:r>
                        <a:rPr lang="en-US" sz="1000" dirty="0">
                          <a:effectLst/>
                        </a:rPr>
                        <a:t>courses</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0"/>
                  </a:ext>
                </a:extLst>
              </a:tr>
              <a:tr h="107315">
                <a:tc>
                  <a:txBody>
                    <a:bodyPr/>
                    <a:lstStyle/>
                    <a:p>
                      <a:pPr marL="0" marR="0">
                        <a:lnSpc>
                          <a:spcPct val="115000"/>
                        </a:lnSpc>
                        <a:spcBef>
                          <a:spcPts val="0"/>
                        </a:spcBef>
                        <a:spcAft>
                          <a:spcPts val="0"/>
                        </a:spcAft>
                      </a:pPr>
                      <a:r>
                        <a:rPr lang="en-US" sz="1100" dirty="0">
                          <a:effectLst/>
                        </a:rPr>
                        <a:t>Discussed guidelines for how to address racism in class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46.1%</a:t>
                      </a:r>
                      <a:endParaRPr lang="en-US" sz="1100">
                        <a:effectLst/>
                        <a:latin typeface="Calibri"/>
                        <a:ea typeface="Calibri"/>
                        <a:cs typeface="Times New Roman"/>
                      </a:endParaRPr>
                    </a:p>
                  </a:txBody>
                  <a:tcPr marL="63500" marR="63500" marT="0" marB="0" anchor="ctr"/>
                </a:tc>
                <a:tc>
                  <a:txBody>
                    <a:bodyPr/>
                    <a:lstStyle/>
                    <a:p>
                      <a:pPr marL="0" marR="0" algn="ctr">
                        <a:lnSpc>
                          <a:spcPct val="115000"/>
                        </a:lnSpc>
                        <a:spcBef>
                          <a:spcPts val="0"/>
                        </a:spcBef>
                        <a:spcAft>
                          <a:spcPts val="0"/>
                        </a:spcAft>
                      </a:pPr>
                      <a:r>
                        <a:rPr lang="en-US" sz="1100">
                          <a:effectLst/>
                        </a:rPr>
                        <a:t>25.4%</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a:effectLst/>
                        </a:rPr>
                        <a:t>15.2%</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a:effectLst/>
                        </a:rPr>
                        <a:t>13.3%</a:t>
                      </a:r>
                      <a:endParaRPr lang="en-US" sz="1100">
                        <a:effectLst/>
                        <a:latin typeface="Calibri"/>
                        <a:ea typeface="Calibri"/>
                        <a:cs typeface="Times New Roman"/>
                      </a:endParaRPr>
                    </a:p>
                  </a:txBody>
                  <a:tcPr marL="0" marR="0" marT="0" marB="0"/>
                </a:tc>
                <a:extLst>
                  <a:ext uri="{0D108BD9-81ED-4DB2-BD59-A6C34878D82A}">
                    <a16:rowId xmlns="" xmlns:a16="http://schemas.microsoft.com/office/drawing/2014/main" val="10001"/>
                  </a:ext>
                </a:extLst>
              </a:tr>
              <a:tr h="95885">
                <a:tc>
                  <a:txBody>
                    <a:bodyPr/>
                    <a:lstStyle/>
                    <a:p>
                      <a:pPr marL="0" marR="0">
                        <a:lnSpc>
                          <a:spcPct val="115000"/>
                        </a:lnSpc>
                        <a:spcBef>
                          <a:spcPts val="0"/>
                        </a:spcBef>
                        <a:spcAft>
                          <a:spcPts val="0"/>
                        </a:spcAft>
                      </a:pPr>
                      <a:r>
                        <a:rPr lang="en-US" sz="1100" dirty="0">
                          <a:effectLst/>
                        </a:rPr>
                        <a:t>Initiated discussion of racism regarding class materials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21.4%</a:t>
                      </a:r>
                      <a:endParaRPr lang="en-US" sz="1100" dirty="0">
                        <a:effectLst/>
                        <a:latin typeface="Calibri"/>
                        <a:ea typeface="Calibri"/>
                        <a:cs typeface="Times New Roman"/>
                      </a:endParaRPr>
                    </a:p>
                  </a:txBody>
                  <a:tcPr marL="63500" marR="63500" marT="0" marB="0" anchor="ctr"/>
                </a:tc>
                <a:tc>
                  <a:txBody>
                    <a:bodyPr/>
                    <a:lstStyle/>
                    <a:p>
                      <a:pPr marL="0" marR="0" algn="ctr">
                        <a:lnSpc>
                          <a:spcPct val="115000"/>
                        </a:lnSpc>
                        <a:spcBef>
                          <a:spcPts val="0"/>
                        </a:spcBef>
                        <a:spcAft>
                          <a:spcPts val="0"/>
                        </a:spcAft>
                      </a:pPr>
                      <a:r>
                        <a:rPr lang="en-US" sz="1100" dirty="0">
                          <a:effectLst/>
                        </a:rPr>
                        <a:t>34.7%</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24.7%</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a:effectLst/>
                        </a:rPr>
                        <a:t>19.1%</a:t>
                      </a:r>
                      <a:endParaRPr lang="en-US" sz="1100">
                        <a:effectLst/>
                        <a:latin typeface="Calibri"/>
                        <a:ea typeface="Calibri"/>
                        <a:cs typeface="Times New Roman"/>
                      </a:endParaRPr>
                    </a:p>
                  </a:txBody>
                  <a:tcPr marL="0" marR="0" marT="0" marB="0"/>
                </a:tc>
                <a:extLst>
                  <a:ext uri="{0D108BD9-81ED-4DB2-BD59-A6C34878D82A}">
                    <a16:rowId xmlns="" xmlns:a16="http://schemas.microsoft.com/office/drawing/2014/main" val="10002"/>
                  </a:ext>
                </a:extLst>
              </a:tr>
              <a:tr h="107315">
                <a:tc>
                  <a:txBody>
                    <a:bodyPr/>
                    <a:lstStyle/>
                    <a:p>
                      <a:pPr marL="0" marR="0">
                        <a:lnSpc>
                          <a:spcPct val="115000"/>
                        </a:lnSpc>
                        <a:spcBef>
                          <a:spcPts val="0"/>
                        </a:spcBef>
                        <a:spcAft>
                          <a:spcPts val="0"/>
                        </a:spcAft>
                      </a:pPr>
                      <a:r>
                        <a:rPr lang="en-US" sz="1100">
                          <a:effectLst/>
                        </a:rPr>
                        <a:t>Used the term microaggression, as related to the course and its material</a:t>
                      </a:r>
                      <a:endParaRPr lang="en-US" sz="110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53.4%</a:t>
                      </a:r>
                      <a:endParaRPr lang="en-US" sz="1100">
                        <a:effectLst/>
                        <a:latin typeface="Calibri"/>
                        <a:ea typeface="Calibri"/>
                        <a:cs typeface="Times New Roman"/>
                      </a:endParaRPr>
                    </a:p>
                  </a:txBody>
                  <a:tcPr marL="63500" marR="63500" marT="0" marB="0" anchor="ctr"/>
                </a:tc>
                <a:tc>
                  <a:txBody>
                    <a:bodyPr/>
                    <a:lstStyle/>
                    <a:p>
                      <a:pPr marL="0" marR="0" algn="ctr">
                        <a:lnSpc>
                          <a:spcPct val="115000"/>
                        </a:lnSpc>
                        <a:spcBef>
                          <a:spcPts val="0"/>
                        </a:spcBef>
                        <a:spcAft>
                          <a:spcPts val="0"/>
                        </a:spcAft>
                      </a:pPr>
                      <a:r>
                        <a:rPr lang="en-US" sz="1100">
                          <a:effectLst/>
                        </a:rPr>
                        <a:t>31.3%</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10.6%</a:t>
                      </a:r>
                      <a:endParaRPr lang="en-US" sz="1100"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4.6%</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3"/>
                  </a:ext>
                </a:extLst>
              </a:tr>
              <a:tr h="107315">
                <a:tc>
                  <a:txBody>
                    <a:bodyPr/>
                    <a:lstStyle/>
                    <a:p>
                      <a:pPr marL="0" marR="0">
                        <a:lnSpc>
                          <a:spcPct val="115000"/>
                        </a:lnSpc>
                        <a:spcBef>
                          <a:spcPts val="0"/>
                        </a:spcBef>
                        <a:spcAft>
                          <a:spcPts val="0"/>
                        </a:spcAft>
                      </a:pPr>
                      <a:r>
                        <a:rPr lang="en-US" sz="1100" dirty="0">
                          <a:effectLst/>
                        </a:rPr>
                        <a:t>Initiated discussion of </a:t>
                      </a:r>
                      <a:r>
                        <a:rPr lang="en-US" sz="1100" dirty="0" err="1">
                          <a:effectLst/>
                        </a:rPr>
                        <a:t>microaggressions</a:t>
                      </a:r>
                      <a:r>
                        <a:rPr lang="en-US" sz="1100" dirty="0">
                          <a:effectLst/>
                        </a:rPr>
                        <a:t> in the classroom</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a:effectLst/>
                        </a:rPr>
                        <a:t>66.7%</a:t>
                      </a:r>
                      <a:endParaRPr lang="en-US" sz="1100">
                        <a:effectLst/>
                        <a:latin typeface="Calibri"/>
                        <a:ea typeface="Calibri"/>
                        <a:cs typeface="Times New Roman"/>
                      </a:endParaRPr>
                    </a:p>
                  </a:txBody>
                  <a:tcPr marL="63500" marR="63500" marT="0" marB="0" anchor="ctr"/>
                </a:tc>
                <a:tc>
                  <a:txBody>
                    <a:bodyPr/>
                    <a:lstStyle/>
                    <a:p>
                      <a:pPr marL="0" marR="0" algn="ctr">
                        <a:lnSpc>
                          <a:spcPct val="115000"/>
                        </a:lnSpc>
                        <a:spcBef>
                          <a:spcPts val="0"/>
                        </a:spcBef>
                        <a:spcAft>
                          <a:spcPts val="0"/>
                        </a:spcAft>
                      </a:pPr>
                      <a:r>
                        <a:rPr lang="en-US" sz="1100">
                          <a:effectLst/>
                        </a:rPr>
                        <a:t>22.7%</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a:effectLst/>
                        </a:rPr>
                        <a:t>6.3%</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4.4%</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4"/>
                  </a:ext>
                </a:extLst>
              </a:tr>
              <a:tr h="107315">
                <a:tc>
                  <a:txBody>
                    <a:bodyPr/>
                    <a:lstStyle/>
                    <a:p>
                      <a:pPr marL="0" marR="0">
                        <a:lnSpc>
                          <a:spcPct val="115000"/>
                        </a:lnSpc>
                        <a:spcBef>
                          <a:spcPts val="0"/>
                        </a:spcBef>
                        <a:spcAft>
                          <a:spcPts val="0"/>
                        </a:spcAft>
                      </a:pPr>
                      <a:r>
                        <a:rPr lang="en-US" sz="1100" dirty="0">
                          <a:effectLst/>
                        </a:rPr>
                        <a:t>Initiated discussion of racism in response to </a:t>
                      </a:r>
                      <a:r>
                        <a:rPr lang="en-US" sz="1100" dirty="0" smtClean="0">
                          <a:effectLst/>
                        </a:rPr>
                        <a:t>campus/societal </a:t>
                      </a:r>
                      <a:r>
                        <a:rPr lang="en-US" sz="1100" dirty="0">
                          <a:effectLst/>
                        </a:rPr>
                        <a:t>events</a:t>
                      </a:r>
                      <a:endParaRPr lang="en-US" sz="1100" dirty="0">
                        <a:effectLst/>
                        <a:latin typeface="Calibri"/>
                        <a:ea typeface="Calibri"/>
                        <a:cs typeface="Times New Roman"/>
                      </a:endParaRPr>
                    </a:p>
                  </a:txBody>
                  <a:tcPr marL="63500" marR="63500" marT="0" marB="0"/>
                </a:tc>
                <a:tc>
                  <a:txBody>
                    <a:bodyPr/>
                    <a:lstStyle/>
                    <a:p>
                      <a:pPr marL="0" marR="0" algn="ctr">
                        <a:lnSpc>
                          <a:spcPct val="115000"/>
                        </a:lnSpc>
                        <a:spcBef>
                          <a:spcPts val="0"/>
                        </a:spcBef>
                        <a:spcAft>
                          <a:spcPts val="0"/>
                        </a:spcAft>
                      </a:pPr>
                      <a:r>
                        <a:rPr lang="en-US" sz="1100" dirty="0">
                          <a:effectLst/>
                        </a:rPr>
                        <a:t>40.9%</a:t>
                      </a:r>
                      <a:endParaRPr lang="en-US" sz="1100" dirty="0">
                        <a:effectLst/>
                        <a:latin typeface="Calibri"/>
                        <a:ea typeface="Calibri"/>
                        <a:cs typeface="Times New Roman"/>
                      </a:endParaRPr>
                    </a:p>
                  </a:txBody>
                  <a:tcPr marL="63500" marR="63500" marT="0" marB="0" anchor="ctr"/>
                </a:tc>
                <a:tc>
                  <a:txBody>
                    <a:bodyPr/>
                    <a:lstStyle/>
                    <a:p>
                      <a:pPr marL="0" marR="0" algn="ctr">
                        <a:lnSpc>
                          <a:spcPct val="115000"/>
                        </a:lnSpc>
                        <a:spcBef>
                          <a:spcPts val="0"/>
                        </a:spcBef>
                        <a:spcAft>
                          <a:spcPts val="0"/>
                        </a:spcAft>
                      </a:pPr>
                      <a:r>
                        <a:rPr lang="en-US" sz="1100">
                          <a:effectLst/>
                        </a:rPr>
                        <a:t>32.5%</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a:effectLst/>
                        </a:rPr>
                        <a:t>17.2%</a:t>
                      </a:r>
                      <a:endParaRPr lang="en-US" sz="110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dirty="0">
                          <a:effectLst/>
                        </a:rPr>
                        <a:t>9.3%</a:t>
                      </a:r>
                      <a:endParaRPr lang="en-US" sz="1100" dirty="0">
                        <a:effectLst/>
                        <a:latin typeface="Calibri"/>
                        <a:ea typeface="Calibri"/>
                        <a:cs typeface="Times New Roman"/>
                      </a:endParaRPr>
                    </a:p>
                  </a:txBody>
                  <a:tcPr marL="0" marR="0" marT="0" marB="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08171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Student Comments</a:t>
            </a:r>
            <a:endParaRPr lang="en-US" dirty="0"/>
          </a:p>
        </p:txBody>
      </p:sp>
      <p:sp>
        <p:nvSpPr>
          <p:cNvPr id="3" name="Rectangle 2"/>
          <p:cNvSpPr/>
          <p:nvPr/>
        </p:nvSpPr>
        <p:spPr>
          <a:xfrm>
            <a:off x="370294" y="1340644"/>
            <a:ext cx="8214486" cy="2739211"/>
          </a:xfrm>
          <a:prstGeom prst="rect">
            <a:avLst/>
          </a:prstGeom>
        </p:spPr>
        <p:txBody>
          <a:bodyPr wrap="square">
            <a:spAutoFit/>
          </a:bodyPr>
          <a:lstStyle/>
          <a:p>
            <a:endParaRPr lang="en-US" dirty="0" smtClean="0"/>
          </a:p>
          <a:p>
            <a:endParaRPr lang="en-US" dirty="0"/>
          </a:p>
          <a:p>
            <a:r>
              <a:rPr lang="en-US" sz="1800" dirty="0" smtClean="0"/>
              <a:t>“The </a:t>
            </a:r>
            <a:r>
              <a:rPr lang="en-US" sz="1800" dirty="0"/>
              <a:t>class that I have experienced the most </a:t>
            </a:r>
            <a:r>
              <a:rPr lang="en-US" sz="1800" dirty="0" err="1"/>
              <a:t>microaggressions</a:t>
            </a:r>
            <a:r>
              <a:rPr lang="en-US" sz="1800" dirty="0"/>
              <a:t> in is also the only one that attempts to discuss race and racism. I think that some people accidentally make </a:t>
            </a:r>
            <a:r>
              <a:rPr lang="en-US" sz="1800" dirty="0" err="1"/>
              <a:t>microaggressions</a:t>
            </a:r>
            <a:r>
              <a:rPr lang="en-US" sz="1800" dirty="0"/>
              <a:t> when attempting to talk about some of the issues of </a:t>
            </a:r>
            <a:r>
              <a:rPr lang="en-US" sz="1800" dirty="0" smtClean="0"/>
              <a:t>race [in] </a:t>
            </a:r>
            <a:r>
              <a:rPr lang="en-US" sz="1800" dirty="0"/>
              <a:t>class discussions. </a:t>
            </a:r>
            <a:r>
              <a:rPr lang="en-US" sz="1800" i="1" dirty="0"/>
              <a:t>I believe that in a safe, supportive, and educational environment, there is somewhat of a necessity to be able to make those mistakes as long as the others in the class and the professor correct them because it is a part of the learning experience and it is important to allow those discussions.”</a:t>
            </a:r>
            <a:endParaRPr lang="en-US" sz="1800" dirty="0"/>
          </a:p>
        </p:txBody>
      </p:sp>
    </p:spTree>
    <p:extLst>
      <p:ext uri="{BB962C8B-B14F-4D97-AF65-F5344CB8AC3E}">
        <p14:creationId xmlns:p14="http://schemas.microsoft.com/office/powerpoint/2010/main" val="1864176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9838"/>
            <a:ext cx="8520600" cy="814787"/>
          </a:xfrm>
        </p:spPr>
        <p:txBody>
          <a:bodyPr/>
          <a:lstStyle/>
          <a:p>
            <a:r>
              <a:rPr lang="en-US" dirty="0" smtClean="0"/>
              <a:t>Scenarios</a:t>
            </a:r>
            <a:endParaRPr lang="en-US" dirty="0"/>
          </a:p>
        </p:txBody>
      </p:sp>
      <p:sp>
        <p:nvSpPr>
          <p:cNvPr id="3" name="Rectangle 2"/>
          <p:cNvSpPr/>
          <p:nvPr/>
        </p:nvSpPr>
        <p:spPr>
          <a:xfrm>
            <a:off x="525212" y="1325422"/>
            <a:ext cx="7840413" cy="40010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a:cs typeface="Arial"/>
                <a:sym typeface="Arial"/>
              </a:rPr>
              <a:t>1</a:t>
            </a:r>
            <a:r>
              <a:rPr kumimoji="0" lang="en-US" sz="1600" b="0" i="0" u="none" strike="noStrike" kern="0" cap="none" spc="0" normalizeH="0" baseline="0" noProof="0" dirty="0" smtClean="0">
                <a:ln>
                  <a:noFill/>
                </a:ln>
                <a:solidFill>
                  <a:srgbClr val="000000"/>
                </a:solidFill>
                <a:effectLst/>
                <a:uLnTx/>
                <a:uFillTx/>
                <a:latin typeface="Arial"/>
                <a:cs typeface="Arial"/>
                <a:sym typeface="Arial"/>
              </a:rPr>
              <a:t>) You </a:t>
            </a:r>
            <a:r>
              <a:rPr kumimoji="0" lang="en-US" sz="1600" b="0" i="0" u="none" strike="noStrike" kern="0" cap="none" spc="0" normalizeH="0" baseline="0" noProof="0" dirty="0">
                <a:ln>
                  <a:noFill/>
                </a:ln>
                <a:solidFill>
                  <a:srgbClr val="000000"/>
                </a:solidFill>
                <a:effectLst/>
                <a:uLnTx/>
                <a:uFillTx/>
                <a:latin typeface="Arial"/>
                <a:cs typeface="Arial"/>
                <a:sym typeface="Arial"/>
              </a:rPr>
              <a:t>have assigned a reading about Muslim Americans along with some study questions.  You start class by asking the first study question.  No students raise their hands to speak.  Many of them look at the one Muslim American student in class.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a:cs typeface="Arial"/>
                <a:sym typeface="Arial"/>
              </a:rPr>
              <a:t> </a:t>
            </a:r>
            <a:endParaRPr kumimoji="0" lang="en-US" sz="1000" b="0" i="0" u="none" strike="noStrike" kern="0" cap="none" spc="0" normalizeH="0" baseline="0" noProof="0" dirty="0" smtClean="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a:cs typeface="Arial"/>
                <a:sym typeface="Arial"/>
              </a:rPr>
              <a:t>2) A </a:t>
            </a:r>
            <a:r>
              <a:rPr kumimoji="0" lang="en-US" sz="1600" b="0" i="0" u="none" strike="noStrike" kern="0" cap="none" spc="0" normalizeH="0" baseline="0" noProof="0" dirty="0">
                <a:ln>
                  <a:noFill/>
                </a:ln>
                <a:solidFill>
                  <a:srgbClr val="000000"/>
                </a:solidFill>
                <a:effectLst/>
                <a:uLnTx/>
                <a:uFillTx/>
                <a:latin typeface="Arial"/>
                <a:cs typeface="Arial"/>
                <a:sym typeface="Arial"/>
              </a:rPr>
              <a:t>student group is giving a class presentation and has a photograph of a Native American basketball team (wearing Nike gear) up on the screen.  One of the presenting students comments, “They  look so normal.”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a:cs typeface="Arial"/>
                <a:sym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a:cs typeface="Arial"/>
                <a:sym typeface="Arial"/>
              </a:rPr>
              <a:t>3) Just </a:t>
            </a:r>
            <a:r>
              <a:rPr kumimoji="0" lang="en-US" sz="1600" b="0" i="0" u="none" strike="noStrike" kern="0" cap="none" spc="0" normalizeH="0" baseline="0" noProof="0" dirty="0">
                <a:ln>
                  <a:noFill/>
                </a:ln>
                <a:solidFill>
                  <a:srgbClr val="000000"/>
                </a:solidFill>
                <a:effectLst/>
                <a:uLnTx/>
                <a:uFillTx/>
                <a:latin typeface="Arial"/>
                <a:cs typeface="Arial"/>
                <a:sym typeface="Arial"/>
              </a:rPr>
              <a:t>before class starts, you hear one student say to a couple of others – </a:t>
            </a:r>
            <a:r>
              <a:rPr kumimoji="0" lang="en-US" sz="1600" b="0" i="0" u="none" strike="noStrike" kern="0" cap="none" spc="0" normalizeH="0" baseline="0" noProof="0" dirty="0" smtClean="0">
                <a:ln>
                  <a:noFill/>
                </a:ln>
                <a:solidFill>
                  <a:srgbClr val="000000"/>
                </a:solidFill>
                <a:effectLst/>
                <a:uLnTx/>
                <a:uFillTx/>
                <a:latin typeface="Arial"/>
                <a:cs typeface="Arial"/>
                <a:sym typeface="Arial"/>
              </a:rPr>
              <a:t>quietly, </a:t>
            </a:r>
            <a:r>
              <a:rPr kumimoji="0" lang="en-US" sz="1600" b="0" i="0" u="none" strike="noStrike" kern="0" cap="none" spc="0" normalizeH="0" baseline="0" noProof="0" dirty="0">
                <a:ln>
                  <a:noFill/>
                </a:ln>
                <a:solidFill>
                  <a:srgbClr val="000000"/>
                </a:solidFill>
                <a:effectLst/>
                <a:uLnTx/>
                <a:uFillTx/>
                <a:latin typeface="Arial"/>
                <a:cs typeface="Arial"/>
                <a:sym typeface="Arial"/>
              </a:rPr>
              <a:t>but loud enough for you and others to hear it – “I know I shouldn’t repeat this, but…” and then proceed to tell a racist joke</a:t>
            </a:r>
            <a:r>
              <a:rPr kumimoji="0" lang="en-US" sz="1600" b="0" i="0" u="none" strike="noStrike" kern="0" cap="none" spc="0" normalizeH="0" baseline="0" noProof="0" dirty="0" smtClean="0">
                <a:ln>
                  <a:noFill/>
                </a:ln>
                <a:solidFill>
                  <a:srgbClr val="000000"/>
                </a:solidFill>
                <a:effectLst/>
                <a:uLnTx/>
                <a:uFillTx/>
                <a:latin typeface="Arial"/>
                <a:cs typeface="Arial"/>
                <a:sym typeface="Aria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a:defRPr/>
            </a:pPr>
            <a:r>
              <a:rPr lang="en-US" sz="1600" dirty="0"/>
              <a:t>4) As part of your course, students present short narratives to the class.  When a student presents a narrative about racism and then asks for questions and comments, another student says “I didn’t sign up to spend class time on this.  If we could all just get along, racism would go away.”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374292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materials</a:t>
            </a:r>
            <a:endParaRPr lang="en-US" dirty="0"/>
          </a:p>
        </p:txBody>
      </p:sp>
      <p:sp>
        <p:nvSpPr>
          <p:cNvPr id="3" name="TextBox 2"/>
          <p:cNvSpPr txBox="1"/>
          <p:nvPr/>
        </p:nvSpPr>
        <p:spPr>
          <a:xfrm>
            <a:off x="599844" y="1736525"/>
            <a:ext cx="7629753" cy="2893100"/>
          </a:xfrm>
          <a:prstGeom prst="rect">
            <a:avLst/>
          </a:prstGeom>
          <a:noFill/>
        </p:spPr>
        <p:txBody>
          <a:bodyPr wrap="square" rtlCol="0">
            <a:spAutoFit/>
          </a:bodyPr>
          <a:lstStyle/>
          <a:p>
            <a:r>
              <a:rPr lang="en-US" dirty="0" smtClean="0"/>
              <a:t>“Culturally relevant pedagogy” (Ladson-Billings 1995) which </a:t>
            </a:r>
            <a:r>
              <a:rPr lang="en-US" dirty="0"/>
              <a:t>course </a:t>
            </a:r>
            <a:r>
              <a:rPr lang="en-US" dirty="0" smtClean="0"/>
              <a:t>materials incorporate </a:t>
            </a:r>
            <a:r>
              <a:rPr lang="en-US" dirty="0"/>
              <a:t>voices from racially/ethnically marginalized groups </a:t>
            </a:r>
            <a:endParaRPr lang="en-US" dirty="0" smtClean="0"/>
          </a:p>
          <a:p>
            <a:endParaRPr lang="en-US" dirty="0"/>
          </a:p>
          <a:p>
            <a:r>
              <a:rPr lang="en-US" dirty="0" smtClean="0"/>
              <a:t>This can be “transformative” for students: </a:t>
            </a:r>
          </a:p>
          <a:p>
            <a:endParaRPr lang="en-US" sz="800" dirty="0" smtClean="0"/>
          </a:p>
          <a:p>
            <a:pPr marL="285750" indent="-285750">
              <a:buFont typeface="Arial" panose="020B0604020202020204" pitchFamily="34" charset="0"/>
              <a:buChar char="•"/>
            </a:pPr>
            <a:r>
              <a:rPr lang="en-US" dirty="0" smtClean="0"/>
              <a:t>increase their cultural competence </a:t>
            </a:r>
          </a:p>
          <a:p>
            <a:pPr marL="285750" indent="-285750">
              <a:buFont typeface="Arial" panose="020B0604020202020204" pitchFamily="34" charset="0"/>
              <a:buChar char="•"/>
            </a:pPr>
            <a:r>
              <a:rPr lang="en-US" dirty="0" smtClean="0"/>
              <a:t>Increase their critical thinking around issues of race and ethnicity </a:t>
            </a:r>
          </a:p>
          <a:p>
            <a:pPr marL="285750" indent="-285750">
              <a:buFont typeface="Arial" panose="020B0604020202020204" pitchFamily="34" charset="0"/>
              <a:buChar char="•"/>
            </a:pPr>
            <a:r>
              <a:rPr lang="en-US" dirty="0" smtClean="0"/>
              <a:t>helping students understand structural causes of racial/ethnic inequalities (</a:t>
            </a:r>
            <a:r>
              <a:rPr lang="en-US" dirty="0" err="1" smtClean="0"/>
              <a:t>Nagda</a:t>
            </a:r>
            <a:r>
              <a:rPr lang="en-US" dirty="0" smtClean="0"/>
              <a:t> et al. 2003; Lopez 1998).</a:t>
            </a:r>
          </a:p>
          <a:p>
            <a:endParaRPr lang="en-US" dirty="0"/>
          </a:p>
          <a:p>
            <a:r>
              <a:rPr lang="en-US" dirty="0" smtClean="0"/>
              <a:t>Where culturally relevant pedagogy is absent, students of color report feeling marginalized, devalued (Fishman and McCarthy 2006).</a:t>
            </a:r>
          </a:p>
          <a:p>
            <a:endParaRPr lang="en-US" dirty="0" smtClean="0"/>
          </a:p>
        </p:txBody>
      </p:sp>
    </p:spTree>
    <p:extLst>
      <p:ext uri="{BB962C8B-B14F-4D97-AF65-F5344CB8AC3E}">
        <p14:creationId xmlns:p14="http://schemas.microsoft.com/office/powerpoint/2010/main" val="10329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614" y="189075"/>
            <a:ext cx="8520600" cy="623700"/>
          </a:xfrm>
        </p:spPr>
        <p:txBody>
          <a:bodyPr/>
          <a:lstStyle/>
          <a:p>
            <a:r>
              <a:rPr lang="en-US" dirty="0" smtClean="0"/>
              <a:t>Student reports of R/E marginalized voices within</a:t>
            </a:r>
            <a:br>
              <a:rPr lang="en-US" dirty="0" smtClean="0"/>
            </a:br>
            <a:r>
              <a:rPr lang="en-US" dirty="0" smtClean="0"/>
              <a:t>course material in majors, etc.</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51192516"/>
              </p:ext>
            </p:extLst>
          </p:nvPr>
        </p:nvGraphicFramePr>
        <p:xfrm>
          <a:off x="1195121" y="2114067"/>
          <a:ext cx="6080760" cy="1156716"/>
        </p:xfrm>
        <a:graphic>
          <a:graphicData uri="http://schemas.openxmlformats.org/drawingml/2006/table">
            <a:tbl>
              <a:tblPr firstRow="1" firstCol="1" bandRow="1">
                <a:tableStyleId>{171B4F3D-BE26-41DA-B085-7EF0F4C789F0}</a:tableStyleId>
              </a:tblPr>
              <a:tblGrid>
                <a:gridCol w="1554480">
                  <a:extLst>
                    <a:ext uri="{9D8B030D-6E8A-4147-A177-3AD203B41FA5}">
                      <a16:colId xmlns="" xmlns:a16="http://schemas.microsoft.com/office/drawing/2014/main" val="20000"/>
                    </a:ext>
                  </a:extLst>
                </a:gridCol>
                <a:gridCol w="1085850">
                  <a:extLst>
                    <a:ext uri="{9D8B030D-6E8A-4147-A177-3AD203B41FA5}">
                      <a16:colId xmlns="" xmlns:a16="http://schemas.microsoft.com/office/drawing/2014/main" val="20001"/>
                    </a:ext>
                  </a:extLst>
                </a:gridCol>
                <a:gridCol w="1200150">
                  <a:extLst>
                    <a:ext uri="{9D8B030D-6E8A-4147-A177-3AD203B41FA5}">
                      <a16:colId xmlns="" xmlns:a16="http://schemas.microsoft.com/office/drawing/2014/main" val="20002"/>
                    </a:ext>
                  </a:extLst>
                </a:gridCol>
                <a:gridCol w="1023620">
                  <a:extLst>
                    <a:ext uri="{9D8B030D-6E8A-4147-A177-3AD203B41FA5}">
                      <a16:colId xmlns="" xmlns:a16="http://schemas.microsoft.com/office/drawing/2014/main" val="20003"/>
                    </a:ext>
                  </a:extLst>
                </a:gridCol>
                <a:gridCol w="1216660">
                  <a:extLst>
                    <a:ext uri="{9D8B030D-6E8A-4147-A177-3AD203B41FA5}">
                      <a16:colId xmlns="" xmlns:a16="http://schemas.microsoft.com/office/drawing/2014/main" val="20004"/>
                    </a:ext>
                  </a:extLst>
                </a:gridCol>
              </a:tblGrid>
              <a:tr h="0">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Most or all of the course materials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Many of the course materials</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Some of the course materials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None or almost none of the course materials</a:t>
                      </a:r>
                      <a:endParaRPr lang="en-US" sz="110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0">
                <a:tc>
                  <a:txBody>
                    <a:bodyPr/>
                    <a:lstStyle/>
                    <a:p>
                      <a:pPr marL="0" marR="0">
                        <a:lnSpc>
                          <a:spcPct val="115000"/>
                        </a:lnSpc>
                        <a:spcBef>
                          <a:spcPts val="0"/>
                        </a:spcBef>
                        <a:spcAft>
                          <a:spcPts val="0"/>
                        </a:spcAft>
                      </a:pPr>
                      <a:r>
                        <a:rPr lang="en-US" sz="1100">
                          <a:effectLst/>
                        </a:rPr>
                        <a:t>Major</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10.1%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20.6%</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37.1%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32.1%</a:t>
                      </a:r>
                      <a:endParaRPr lang="en-US" sz="110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0">
                <a:tc>
                  <a:txBody>
                    <a:bodyPr/>
                    <a:lstStyle/>
                    <a:p>
                      <a:pPr marL="0" marR="0">
                        <a:lnSpc>
                          <a:spcPct val="115000"/>
                        </a:lnSpc>
                        <a:spcBef>
                          <a:spcPts val="0"/>
                        </a:spcBef>
                        <a:spcAft>
                          <a:spcPts val="0"/>
                        </a:spcAft>
                      </a:pPr>
                      <a:r>
                        <a:rPr lang="en-US" sz="1100">
                          <a:effectLst/>
                        </a:rPr>
                        <a:t>Concentration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18.8%</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20.0%</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28.2%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32.9%</a:t>
                      </a:r>
                      <a:endParaRPr lang="en-US" sz="110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0">
                <a:tc>
                  <a:txBody>
                    <a:bodyPr/>
                    <a:lstStyle/>
                    <a:p>
                      <a:pPr marL="0" marR="0">
                        <a:lnSpc>
                          <a:spcPct val="115000"/>
                        </a:lnSpc>
                        <a:spcBef>
                          <a:spcPts val="0"/>
                        </a:spcBef>
                        <a:spcAft>
                          <a:spcPts val="0"/>
                        </a:spcAft>
                      </a:pPr>
                      <a:r>
                        <a:rPr lang="en-US" sz="1100">
                          <a:effectLst/>
                        </a:rPr>
                        <a:t>Conversation Program</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15.7%</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34.3%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41.3%</a:t>
                      </a:r>
                      <a:endParaRPr lang="en-US"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bl>
          </a:graphicData>
        </a:graphic>
      </p:graphicFrame>
      <p:sp>
        <p:nvSpPr>
          <p:cNvPr id="6" name="TextBox 5"/>
          <p:cNvSpPr txBox="1"/>
          <p:nvPr/>
        </p:nvSpPr>
        <p:spPr>
          <a:xfrm>
            <a:off x="1018066" y="1504483"/>
            <a:ext cx="6889666" cy="523220"/>
          </a:xfrm>
          <a:prstGeom prst="rect">
            <a:avLst/>
          </a:prstGeom>
          <a:noFill/>
        </p:spPr>
        <p:txBody>
          <a:bodyPr wrap="square" rtlCol="0">
            <a:spAutoFit/>
          </a:bodyPr>
          <a:lstStyle/>
          <a:p>
            <a:r>
              <a:rPr lang="en-US" dirty="0" smtClean="0"/>
              <a:t>To </a:t>
            </a:r>
            <a:r>
              <a:rPr lang="en-US" dirty="0"/>
              <a:t>what extent do students report that R/E marginalized </a:t>
            </a:r>
            <a:r>
              <a:rPr lang="en-US" dirty="0" smtClean="0"/>
              <a:t>voices </a:t>
            </a:r>
            <a:r>
              <a:rPr lang="en-US" dirty="0"/>
              <a:t>are included within </a:t>
            </a:r>
            <a:endParaRPr lang="en-US" dirty="0" smtClean="0"/>
          </a:p>
          <a:p>
            <a:r>
              <a:rPr lang="en-US" dirty="0" smtClean="0"/>
              <a:t>material </a:t>
            </a:r>
            <a:r>
              <a:rPr lang="en-US" dirty="0"/>
              <a:t>in their majors, concentrations, and conversation programs</a:t>
            </a:r>
            <a:r>
              <a:rPr lang="en-US" dirty="0" smtClean="0"/>
              <a:t>?</a:t>
            </a:r>
            <a:endParaRPr lang="en-US" dirty="0"/>
          </a:p>
        </p:txBody>
      </p:sp>
      <p:sp>
        <p:nvSpPr>
          <p:cNvPr id="7" name="TextBox 6"/>
          <p:cNvSpPr txBox="1"/>
          <p:nvPr/>
        </p:nvSpPr>
        <p:spPr>
          <a:xfrm>
            <a:off x="1345996" y="3621024"/>
            <a:ext cx="5795176" cy="523220"/>
          </a:xfrm>
          <a:prstGeom prst="rect">
            <a:avLst/>
          </a:prstGeom>
          <a:noFill/>
        </p:spPr>
        <p:txBody>
          <a:bodyPr wrap="none" rtlCol="0">
            <a:spAutoFit/>
          </a:bodyPr>
          <a:lstStyle/>
          <a:p>
            <a:r>
              <a:rPr lang="en-US" dirty="0" smtClean="0"/>
              <a:t>*Across </a:t>
            </a:r>
            <a:r>
              <a:rPr lang="en-US" dirty="0"/>
              <a:t>many </a:t>
            </a:r>
            <a:r>
              <a:rPr lang="en-US" dirty="0" smtClean="0"/>
              <a:t>departments </a:t>
            </a:r>
            <a:r>
              <a:rPr lang="en-US" dirty="0"/>
              <a:t>and divisions (lots of time for improvement)</a:t>
            </a:r>
          </a:p>
          <a:p>
            <a:endParaRPr lang="en-US" dirty="0"/>
          </a:p>
        </p:txBody>
      </p:sp>
      <p:sp>
        <p:nvSpPr>
          <p:cNvPr id="3" name="Oval 2"/>
          <p:cNvSpPr/>
          <p:nvPr/>
        </p:nvSpPr>
        <p:spPr>
          <a:xfrm>
            <a:off x="6268278" y="2623931"/>
            <a:ext cx="775251" cy="7332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0012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34670"/>
            <a:ext cx="8520600" cy="623700"/>
          </a:xfrm>
        </p:spPr>
        <p:txBody>
          <a:bodyPr/>
          <a:lstStyle/>
          <a:p>
            <a:r>
              <a:rPr lang="en-US" dirty="0" smtClean="0"/>
              <a:t>Your Ideas </a:t>
            </a:r>
            <a:endParaRPr lang="en-US" dirty="0"/>
          </a:p>
        </p:txBody>
      </p:sp>
      <p:sp>
        <p:nvSpPr>
          <p:cNvPr id="3" name="Rectangle 2"/>
          <p:cNvSpPr/>
          <p:nvPr/>
        </p:nvSpPr>
        <p:spPr>
          <a:xfrm>
            <a:off x="506321" y="1549190"/>
            <a:ext cx="7866862" cy="2308324"/>
          </a:xfrm>
          <a:prstGeom prst="rect">
            <a:avLst/>
          </a:prstGeom>
        </p:spPr>
        <p:txBody>
          <a:bodyPr wrap="square">
            <a:spAutoFit/>
          </a:bodyPr>
          <a:lstStyle/>
          <a:p>
            <a:r>
              <a:rPr lang="en-US" sz="1600" b="1" dirty="0"/>
              <a:t>How can you take </a:t>
            </a:r>
            <a:r>
              <a:rPr lang="en-US" sz="1600" b="1" dirty="0" smtClean="0"/>
              <a:t>proactive approaches in </a:t>
            </a:r>
            <a:r>
              <a:rPr lang="en-US" sz="1600" b="1" dirty="0"/>
              <a:t>your classes?  </a:t>
            </a:r>
            <a:endParaRPr lang="en-US" sz="1600" b="1" dirty="0" smtClean="0"/>
          </a:p>
          <a:p>
            <a:endParaRPr lang="en-US" sz="1600" b="1" dirty="0"/>
          </a:p>
          <a:p>
            <a:r>
              <a:rPr lang="en-US" sz="1600" b="1" dirty="0" smtClean="0"/>
              <a:t>Think </a:t>
            </a:r>
            <a:r>
              <a:rPr lang="en-US" sz="1600" b="1" dirty="0"/>
              <a:t>about </a:t>
            </a:r>
            <a:r>
              <a:rPr lang="en-US" sz="1600" b="1" dirty="0" smtClean="0"/>
              <a:t>and discuss one </a:t>
            </a:r>
            <a:r>
              <a:rPr lang="en-US" sz="1600" b="1" dirty="0"/>
              <a:t>or two specific ideas</a:t>
            </a:r>
            <a:r>
              <a:rPr lang="en-US" sz="1600" b="1" dirty="0" smtClean="0"/>
              <a:t>.</a:t>
            </a:r>
          </a:p>
          <a:p>
            <a:endParaRPr lang="en-US" sz="1600" b="1" dirty="0" smtClean="0"/>
          </a:p>
          <a:p>
            <a:endParaRPr lang="en-US" sz="1600" b="1" dirty="0"/>
          </a:p>
          <a:p>
            <a:r>
              <a:rPr lang="en-US" sz="1600" b="1" dirty="0" smtClean="0"/>
              <a:t>****************************</a:t>
            </a:r>
          </a:p>
          <a:p>
            <a:endParaRPr lang="en-US" sz="1600" b="1" dirty="0" smtClean="0"/>
          </a:p>
          <a:p>
            <a:endParaRPr lang="en-US" sz="1600" b="1" dirty="0"/>
          </a:p>
          <a:p>
            <a:r>
              <a:rPr lang="en-US" sz="1600" b="1" dirty="0" smtClean="0"/>
              <a:t>Care to share your ideas?</a:t>
            </a:r>
            <a:endParaRPr lang="en-US" sz="1600" dirty="0"/>
          </a:p>
        </p:txBody>
      </p:sp>
    </p:spTree>
    <p:extLst>
      <p:ext uri="{BB962C8B-B14F-4D97-AF65-F5344CB8AC3E}">
        <p14:creationId xmlns:p14="http://schemas.microsoft.com/office/powerpoint/2010/main" val="4241040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Rectangle 2"/>
          <p:cNvSpPr/>
          <p:nvPr/>
        </p:nvSpPr>
        <p:spPr>
          <a:xfrm>
            <a:off x="581891" y="1428278"/>
            <a:ext cx="7761064" cy="3323987"/>
          </a:xfrm>
          <a:prstGeom prst="rect">
            <a:avLst/>
          </a:prstGeom>
        </p:spPr>
        <p:txBody>
          <a:bodyPr wrap="square">
            <a:spAutoFit/>
          </a:bodyPr>
          <a:lstStyle/>
          <a:p>
            <a:r>
              <a:rPr lang="en-US" dirty="0" err="1" smtClean="0"/>
              <a:t>Microaggressions</a:t>
            </a:r>
            <a:r>
              <a:rPr lang="en-US" dirty="0" smtClean="0"/>
              <a:t> (MAs) in St. Olaf classrooms </a:t>
            </a:r>
            <a:r>
              <a:rPr lang="en-US" dirty="0" smtClean="0">
                <a:sym typeface="Wingdings" panose="05000000000000000000" pitchFamily="2" charset="2"/>
              </a:rPr>
              <a:t> </a:t>
            </a:r>
            <a:r>
              <a:rPr lang="en-US" dirty="0" smtClean="0"/>
              <a:t>harm students</a:t>
            </a:r>
          </a:p>
          <a:p>
            <a:endParaRPr lang="en-US" dirty="0"/>
          </a:p>
          <a:p>
            <a:r>
              <a:rPr lang="en-US" dirty="0"/>
              <a:t>T</a:t>
            </a:r>
            <a:r>
              <a:rPr lang="en-US" dirty="0" smtClean="0"/>
              <a:t>o promote the well-being and development of ALL students, professors need to:</a:t>
            </a:r>
          </a:p>
          <a:p>
            <a:pPr marL="342900" indent="-342900">
              <a:buAutoNum type="arabicPeriod"/>
            </a:pPr>
            <a:r>
              <a:rPr lang="en-US" u="sng" dirty="0" smtClean="0"/>
              <a:t>become </a:t>
            </a:r>
            <a:r>
              <a:rPr lang="en-US" u="sng" dirty="0"/>
              <a:t>educated</a:t>
            </a:r>
            <a:r>
              <a:rPr lang="en-US" dirty="0"/>
              <a:t> </a:t>
            </a:r>
            <a:r>
              <a:rPr lang="en-US" dirty="0" smtClean="0"/>
              <a:t>about MAs </a:t>
            </a:r>
            <a:r>
              <a:rPr lang="en-US" dirty="0"/>
              <a:t>and racism (Patterson-Rivera 2014) </a:t>
            </a:r>
          </a:p>
          <a:p>
            <a:pPr marL="342900" indent="-342900">
              <a:buAutoNum type="arabicPeriod"/>
            </a:pPr>
            <a:r>
              <a:rPr lang="en-US" u="sng" dirty="0" smtClean="0"/>
              <a:t>gain training and practice with </a:t>
            </a:r>
            <a:r>
              <a:rPr lang="en-US" u="sng" dirty="0"/>
              <a:t>tools</a:t>
            </a:r>
            <a:r>
              <a:rPr lang="en-US" dirty="0"/>
              <a:t> for engaging with and preventing MAs in the classroom (Harwood 2015).  </a:t>
            </a:r>
            <a:endParaRPr lang="en-US" dirty="0" smtClean="0"/>
          </a:p>
          <a:p>
            <a:endParaRPr lang="en-US" dirty="0" smtClean="0"/>
          </a:p>
          <a:p>
            <a:r>
              <a:rPr lang="en-US" b="1" dirty="0" smtClean="0"/>
              <a:t>Our </a:t>
            </a:r>
            <a:r>
              <a:rPr lang="en-US" b="1" dirty="0"/>
              <a:t>work today is a start</a:t>
            </a:r>
            <a:r>
              <a:rPr lang="en-US" b="1" dirty="0" smtClean="0"/>
              <a:t>.</a:t>
            </a:r>
          </a:p>
          <a:p>
            <a:endParaRPr lang="en-US" dirty="0"/>
          </a:p>
          <a:p>
            <a:r>
              <a:rPr lang="en-US" u="sng" dirty="0" smtClean="0"/>
              <a:t>Where from here?</a:t>
            </a:r>
            <a:r>
              <a:rPr lang="en-US" dirty="0" smtClean="0"/>
              <a:t> </a:t>
            </a:r>
          </a:p>
          <a:p>
            <a:r>
              <a:rPr lang="en-US" dirty="0" smtClean="0"/>
              <a:t>Our/your work + Institutional support </a:t>
            </a:r>
          </a:p>
          <a:p>
            <a:r>
              <a:rPr lang="en-US" dirty="0">
                <a:sym typeface="Wingdings" panose="05000000000000000000" pitchFamily="2" charset="2"/>
              </a:rPr>
              <a:t> </a:t>
            </a:r>
            <a:r>
              <a:rPr lang="en-US" dirty="0" smtClean="0">
                <a:sym typeface="Wingdings" panose="05000000000000000000" pitchFamily="2" charset="2"/>
              </a:rPr>
              <a:t>    Effective MA interventions + Proactive actions </a:t>
            </a:r>
          </a:p>
          <a:p>
            <a:r>
              <a:rPr lang="en-US" dirty="0">
                <a:sym typeface="Wingdings" panose="05000000000000000000" pitchFamily="2" charset="2"/>
              </a:rPr>
              <a:t> </a:t>
            </a:r>
            <a:r>
              <a:rPr lang="en-US" dirty="0" smtClean="0">
                <a:sym typeface="Wingdings" panose="05000000000000000000" pitchFamily="2" charset="2"/>
              </a:rPr>
              <a:t>              Fewer </a:t>
            </a:r>
            <a:r>
              <a:rPr lang="en-US" dirty="0" smtClean="0"/>
              <a:t>MAs (in </a:t>
            </a:r>
            <a:r>
              <a:rPr lang="en-US" i="1" dirty="0" smtClean="0"/>
              <a:t>and</a:t>
            </a:r>
            <a:r>
              <a:rPr lang="en-US" dirty="0" smtClean="0"/>
              <a:t> outside class; likely spillover)</a:t>
            </a:r>
          </a:p>
          <a:p>
            <a:r>
              <a:rPr lang="en-US" dirty="0"/>
              <a:t>	</a:t>
            </a:r>
            <a:r>
              <a:rPr lang="en-US" dirty="0" smtClean="0"/>
              <a:t>      </a:t>
            </a:r>
            <a:r>
              <a:rPr lang="en-US" dirty="0" smtClean="0">
                <a:sym typeface="Wingdings" panose="05000000000000000000" pitchFamily="2" charset="2"/>
              </a:rPr>
              <a:t>R</a:t>
            </a:r>
            <a:r>
              <a:rPr lang="en-US" dirty="0" smtClean="0"/>
              <a:t>eductions in harms to students </a:t>
            </a:r>
          </a:p>
          <a:p>
            <a:r>
              <a:rPr lang="en-US" dirty="0"/>
              <a:t>	</a:t>
            </a:r>
            <a:r>
              <a:rPr lang="en-US" dirty="0" smtClean="0"/>
              <a:t>	</a:t>
            </a:r>
            <a:r>
              <a:rPr lang="en-US" dirty="0" smtClean="0">
                <a:sym typeface="Wingdings" panose="05000000000000000000" pitchFamily="2" charset="2"/>
              </a:rPr>
              <a:t></a:t>
            </a:r>
            <a:r>
              <a:rPr lang="en-US" dirty="0"/>
              <a:t>I</a:t>
            </a:r>
            <a:r>
              <a:rPr lang="en-US" dirty="0" smtClean="0"/>
              <a:t>ncreased support for ALL students’ well-being and development</a:t>
            </a:r>
            <a:endParaRPr lang="en-US" dirty="0"/>
          </a:p>
        </p:txBody>
      </p:sp>
    </p:spTree>
    <p:extLst>
      <p:ext uri="{BB962C8B-B14F-4D97-AF65-F5344CB8AC3E}">
        <p14:creationId xmlns:p14="http://schemas.microsoft.com/office/powerpoint/2010/main" val="2214179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17395"/>
            <a:ext cx="8520600" cy="807230"/>
          </a:xfrm>
        </p:spPr>
        <p:txBody>
          <a:bodyPr/>
          <a:lstStyle/>
          <a:p>
            <a:pPr algn="ctr"/>
            <a:r>
              <a:rPr lang="en-US" dirty="0" smtClean="0"/>
              <a:t>(Maybe) We have a few more minutes…..</a:t>
            </a:r>
            <a:endParaRPr lang="en-US" dirty="0"/>
          </a:p>
        </p:txBody>
      </p:sp>
      <p:sp>
        <p:nvSpPr>
          <p:cNvPr id="3" name="Rectangle 2"/>
          <p:cNvSpPr/>
          <p:nvPr/>
        </p:nvSpPr>
        <p:spPr>
          <a:xfrm>
            <a:off x="2135004" y="2154390"/>
            <a:ext cx="3645550" cy="1569660"/>
          </a:xfrm>
          <a:prstGeom prst="rect">
            <a:avLst/>
          </a:prstGeom>
        </p:spPr>
        <p:txBody>
          <a:bodyPr wrap="none">
            <a:spAutoFit/>
          </a:bodyPr>
          <a:lstStyle/>
          <a:p>
            <a:r>
              <a:rPr lang="en-US" sz="4800" dirty="0" smtClean="0"/>
              <a:t>Questions?  </a:t>
            </a:r>
          </a:p>
          <a:p>
            <a:r>
              <a:rPr lang="en-US" sz="4800" dirty="0" smtClean="0"/>
              <a:t>Comments?</a:t>
            </a:r>
            <a:endParaRPr lang="en-US" sz="4800" dirty="0"/>
          </a:p>
        </p:txBody>
      </p:sp>
    </p:spTree>
    <p:extLst>
      <p:ext uri="{BB962C8B-B14F-4D97-AF65-F5344CB8AC3E}">
        <p14:creationId xmlns:p14="http://schemas.microsoft.com/office/powerpoint/2010/main" val="3895755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09838"/>
            <a:ext cx="8520600" cy="814787"/>
          </a:xfrm>
        </p:spPr>
        <p:txBody>
          <a:bodyPr/>
          <a:lstStyle/>
          <a:p>
            <a:pPr algn="ctr"/>
            <a:r>
              <a:rPr lang="en-US" dirty="0" smtClean="0"/>
              <a:t>Overview</a:t>
            </a:r>
            <a:endParaRPr lang="en-US" dirty="0"/>
          </a:p>
        </p:txBody>
      </p:sp>
      <p:sp>
        <p:nvSpPr>
          <p:cNvPr id="3" name="Rectangle 2"/>
          <p:cNvSpPr/>
          <p:nvPr/>
        </p:nvSpPr>
        <p:spPr>
          <a:xfrm>
            <a:off x="544105" y="1375379"/>
            <a:ext cx="7264075" cy="3939540"/>
          </a:xfrm>
          <a:prstGeom prst="rect">
            <a:avLst/>
          </a:prstGeom>
        </p:spPr>
        <p:txBody>
          <a:bodyPr wrap="square">
            <a:spAutoFit/>
          </a:bodyPr>
          <a:lstStyle/>
          <a:p>
            <a:r>
              <a:rPr lang="en-US" sz="1600" dirty="0" smtClean="0"/>
              <a:t>SOAN371 Research on </a:t>
            </a:r>
            <a:r>
              <a:rPr lang="en-US" sz="1600" dirty="0" err="1" smtClean="0"/>
              <a:t>Microaggressions</a:t>
            </a:r>
            <a:r>
              <a:rPr lang="en-US" sz="1600" dirty="0" smtClean="0"/>
              <a:t> (“Everyday Racism”)</a:t>
            </a:r>
          </a:p>
          <a:p>
            <a:r>
              <a:rPr lang="en-US" sz="1600" dirty="0" smtClean="0"/>
              <a:t>Method and survey questions</a:t>
            </a:r>
          </a:p>
          <a:p>
            <a:pPr marL="285750" indent="-285750">
              <a:buFont typeface="Arial" panose="020B0604020202020204" pitchFamily="34" charset="0"/>
              <a:buChar char="•"/>
            </a:pPr>
            <a:r>
              <a:rPr lang="en-US" sz="1600" dirty="0" smtClean="0"/>
              <a:t>Student voices</a:t>
            </a:r>
          </a:p>
          <a:p>
            <a:pPr marL="285750" indent="-285750">
              <a:buFont typeface="Arial" panose="020B0604020202020204" pitchFamily="34" charset="0"/>
              <a:buChar char="•"/>
            </a:pPr>
            <a:r>
              <a:rPr lang="en-US" sz="1600" dirty="0" smtClean="0"/>
              <a:t>Sample</a:t>
            </a:r>
          </a:p>
          <a:p>
            <a:pPr marL="285750" indent="-285750">
              <a:buFont typeface="Arial" panose="020B0604020202020204" pitchFamily="34" charset="0"/>
              <a:buChar char="•"/>
            </a:pPr>
            <a:r>
              <a:rPr lang="en-US" sz="1600" dirty="0" smtClean="0"/>
              <a:t>“Students of Color”</a:t>
            </a:r>
          </a:p>
          <a:p>
            <a:endParaRPr lang="en-US" sz="1600" dirty="0" smtClean="0"/>
          </a:p>
          <a:p>
            <a:r>
              <a:rPr lang="en-US" sz="1600" dirty="0" smtClean="0"/>
              <a:t>3 white women</a:t>
            </a:r>
          </a:p>
          <a:p>
            <a:endParaRPr lang="en-US" sz="1600" dirty="0"/>
          </a:p>
          <a:p>
            <a:r>
              <a:rPr lang="en-US" sz="1600" dirty="0" smtClean="0"/>
              <a:t>Key points:</a:t>
            </a:r>
          </a:p>
          <a:p>
            <a:pPr marL="285750" indent="-285750">
              <a:buFont typeface="Arial" panose="020B0604020202020204" pitchFamily="34" charset="0"/>
              <a:buChar char="•"/>
            </a:pPr>
            <a:r>
              <a:rPr lang="en-US" sz="1600" dirty="0" smtClean="0"/>
              <a:t>Want to support ALL students</a:t>
            </a:r>
          </a:p>
          <a:p>
            <a:pPr marL="285750" indent="-285750">
              <a:buFont typeface="Arial" panose="020B0604020202020204" pitchFamily="34" charset="0"/>
              <a:buChar char="•"/>
            </a:pPr>
            <a:r>
              <a:rPr lang="en-US" sz="1600" dirty="0" smtClean="0"/>
              <a:t>MAs cause harm</a:t>
            </a:r>
            <a:endParaRPr lang="en-US" sz="1600" dirty="0"/>
          </a:p>
          <a:p>
            <a:pPr marL="285750" indent="-285750">
              <a:buFont typeface="Arial" panose="020B0604020202020204" pitchFamily="34" charset="0"/>
              <a:buChar char="•"/>
            </a:pPr>
            <a:r>
              <a:rPr lang="en-US" sz="1600" dirty="0" smtClean="0"/>
              <a:t>Professors may be ill-equipped to address MAs</a:t>
            </a:r>
          </a:p>
          <a:p>
            <a:pPr marL="285750" indent="-285750">
              <a:buFont typeface="Arial" panose="020B0604020202020204" pitchFamily="34" charset="0"/>
              <a:buChar char="•"/>
            </a:pPr>
            <a:r>
              <a:rPr lang="en-US" sz="1600" dirty="0" smtClean="0"/>
              <a:t>This is a start…</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74491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talking about this?</a:t>
            </a:r>
            <a:endParaRPr lang="en-US" dirty="0"/>
          </a:p>
        </p:txBody>
      </p:sp>
      <p:sp>
        <p:nvSpPr>
          <p:cNvPr id="3" name="Rectangle 2"/>
          <p:cNvSpPr/>
          <p:nvPr/>
        </p:nvSpPr>
        <p:spPr>
          <a:xfrm>
            <a:off x="687689" y="1522565"/>
            <a:ext cx="7891421" cy="3108543"/>
          </a:xfrm>
          <a:prstGeom prst="rect">
            <a:avLst/>
          </a:prstGeom>
        </p:spPr>
        <p:txBody>
          <a:bodyPr wrap="square">
            <a:spAutoFit/>
          </a:bodyPr>
          <a:lstStyle/>
          <a:p>
            <a:pPr lvl="0"/>
            <a:endParaRPr lang="en-US" sz="1600" b="1" dirty="0" smtClean="0"/>
          </a:p>
          <a:p>
            <a:pPr lvl="0"/>
            <a:r>
              <a:rPr lang="en-US" sz="1800" b="1" dirty="0" smtClean="0"/>
              <a:t>Student Comments:</a:t>
            </a:r>
          </a:p>
          <a:p>
            <a:pPr lvl="0"/>
            <a:endParaRPr lang="en-US" sz="1800" b="1" dirty="0"/>
          </a:p>
          <a:p>
            <a:pPr lvl="0"/>
            <a:r>
              <a:rPr lang="en-US" sz="1800" b="1" dirty="0" smtClean="0"/>
              <a:t>“I </a:t>
            </a:r>
            <a:r>
              <a:rPr lang="en-US" sz="1800" b="1" dirty="0"/>
              <a:t>feel like I am not important nor is my voice or my thoughts.” </a:t>
            </a:r>
            <a:endParaRPr lang="en-US" sz="1800" dirty="0"/>
          </a:p>
          <a:p>
            <a:pPr lvl="0"/>
            <a:endParaRPr lang="en-US" sz="1800" dirty="0" smtClean="0"/>
          </a:p>
          <a:p>
            <a:pPr lvl="0"/>
            <a:r>
              <a:rPr lang="en-US" sz="1800" dirty="0" smtClean="0"/>
              <a:t>“</a:t>
            </a:r>
            <a:r>
              <a:rPr lang="en-US" sz="1800" dirty="0"/>
              <a:t>People of color are</a:t>
            </a:r>
            <a:r>
              <a:rPr lang="en-US" sz="1800" b="1" dirty="0"/>
              <a:t> less likely to participate in a classroom</a:t>
            </a:r>
            <a:r>
              <a:rPr lang="en-US" sz="1800" dirty="0"/>
              <a:t> full of white students</a:t>
            </a:r>
            <a:r>
              <a:rPr lang="en-US" sz="1800" dirty="0" smtClean="0"/>
              <a:t>.”</a:t>
            </a:r>
          </a:p>
          <a:p>
            <a:pPr lvl="0"/>
            <a:endParaRPr lang="en-US" sz="1800" dirty="0"/>
          </a:p>
          <a:p>
            <a:pPr lvl="0"/>
            <a:r>
              <a:rPr lang="en-US" sz="1800" dirty="0"/>
              <a:t>"</a:t>
            </a:r>
            <a:r>
              <a:rPr lang="en-US" sz="1800" dirty="0" err="1" smtClean="0"/>
              <a:t>Microaggressions</a:t>
            </a:r>
            <a:r>
              <a:rPr lang="en-US" sz="1800" dirty="0" smtClean="0"/>
              <a:t> </a:t>
            </a:r>
            <a:r>
              <a:rPr lang="en-US" sz="1800" dirty="0"/>
              <a:t>occur all the time and even when students of color report them, nothing happens, which leads to us </a:t>
            </a:r>
            <a:r>
              <a:rPr lang="en-US" sz="1800" b="1" dirty="0"/>
              <a:t>feeling like we don't belong on this campus”</a:t>
            </a:r>
          </a:p>
        </p:txBody>
      </p:sp>
    </p:spTree>
    <p:extLst>
      <p:ext uri="{BB962C8B-B14F-4D97-AF65-F5344CB8AC3E}">
        <p14:creationId xmlns:p14="http://schemas.microsoft.com/office/powerpoint/2010/main" val="458853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25" y="332509"/>
            <a:ext cx="8520600" cy="792116"/>
          </a:xfrm>
          <a:prstGeom prst="rect">
            <a:avLst/>
          </a:prstGeom>
        </p:spPr>
        <p:txBody>
          <a:bodyPr wrap="square" lIns="91425" tIns="91425" rIns="91425" bIns="91425" anchor="t" anchorCtr="0">
            <a:noAutofit/>
          </a:bodyPr>
          <a:lstStyle/>
          <a:p>
            <a:pPr marL="0" lvl="0" indent="0">
              <a:spcBef>
                <a:spcPts val="0"/>
              </a:spcBef>
              <a:buNone/>
            </a:pPr>
            <a:r>
              <a:rPr lang="en" dirty="0" smtClean="0"/>
              <a:t>What are Racial Microaggressions (M</a:t>
            </a:r>
            <a:r>
              <a:rPr lang="en-US" dirty="0" smtClean="0"/>
              <a:t>As</a:t>
            </a:r>
            <a:r>
              <a:rPr lang="en" dirty="0" smtClean="0"/>
              <a:t>)?</a:t>
            </a:r>
            <a:endParaRPr lang="en" dirty="0"/>
          </a:p>
        </p:txBody>
      </p:sp>
      <p:sp>
        <p:nvSpPr>
          <p:cNvPr id="72" name="Shape 72"/>
          <p:cNvSpPr txBox="1"/>
          <p:nvPr/>
        </p:nvSpPr>
        <p:spPr>
          <a:xfrm>
            <a:off x="311725" y="1307365"/>
            <a:ext cx="8644500" cy="3735535"/>
          </a:xfrm>
          <a:prstGeom prst="rect">
            <a:avLst/>
          </a:prstGeom>
          <a:noFill/>
          <a:ln>
            <a:noFill/>
          </a:ln>
        </p:spPr>
        <p:txBody>
          <a:bodyPr wrap="square" lIns="91425" tIns="91425" rIns="91425" bIns="91425" anchor="t" anchorCtr="0">
            <a:noAutofit/>
          </a:bodyPr>
          <a:lstStyle/>
          <a:p>
            <a:pPr marL="342900" lvl="0" indent="-342900">
              <a:buFont typeface="Arial" panose="020B0604020202020204" pitchFamily="34" charset="0"/>
              <a:buChar char="•"/>
            </a:pPr>
            <a:r>
              <a:rPr lang="en-US" sz="2000" dirty="0"/>
              <a:t>R</a:t>
            </a:r>
            <a:r>
              <a:rPr lang="en-US" sz="2000" dirty="0" smtClean="0"/>
              <a:t>acial insults </a:t>
            </a:r>
            <a:r>
              <a:rPr lang="en-US" sz="2000" dirty="0"/>
              <a:t>in the form of verbal, behavioral, or environmental “indignities” (</a:t>
            </a:r>
            <a:r>
              <a:rPr lang="en-US" sz="2000" dirty="0" err="1"/>
              <a:t>Minikel-Lacocque</a:t>
            </a:r>
            <a:r>
              <a:rPr lang="en-US" sz="2000" dirty="0"/>
              <a:t> 2013:435</a:t>
            </a:r>
            <a:r>
              <a:rPr lang="en-US" sz="2000" dirty="0" smtClean="0"/>
              <a:t>)</a:t>
            </a:r>
          </a:p>
          <a:p>
            <a:pPr lvl="0"/>
            <a:endParaRPr lang="en-US" sz="800" dirty="0"/>
          </a:p>
          <a:p>
            <a:pPr marL="342900" lvl="2" indent="-342900">
              <a:buFont typeface="Arial" panose="020B0604020202020204" pitchFamily="34" charset="0"/>
              <a:buChar char="•"/>
            </a:pPr>
            <a:r>
              <a:rPr lang="en-US" sz="2000" dirty="0" smtClean="0"/>
              <a:t>Intentional/not, conscious/not, overt/covert</a:t>
            </a:r>
          </a:p>
          <a:p>
            <a:pPr lvl="0"/>
            <a:endParaRPr lang="en-US" sz="800" dirty="0" smtClean="0"/>
          </a:p>
          <a:p>
            <a:pPr marL="342900" lvl="0" indent="-342900">
              <a:buFont typeface="Arial" panose="020B0604020202020204" pitchFamily="34" charset="0"/>
              <a:buChar char="•"/>
            </a:pPr>
            <a:r>
              <a:rPr lang="en-US" sz="2000" dirty="0" smtClean="0"/>
              <a:t>Subtle, often ambiguous, yet ubiquitous</a:t>
            </a:r>
          </a:p>
          <a:p>
            <a:pPr marL="342900" lvl="0" indent="-342900">
              <a:buFont typeface="Arial" panose="020B0604020202020204" pitchFamily="34" charset="0"/>
              <a:buChar char="•"/>
            </a:pPr>
            <a:endParaRPr lang="en-US" sz="800" dirty="0" smtClean="0"/>
          </a:p>
          <a:p>
            <a:pPr marL="342900" lvl="0" indent="-342900">
              <a:buFont typeface="Arial" panose="020B0604020202020204" pitchFamily="34" charset="0"/>
              <a:buChar char="•"/>
            </a:pPr>
            <a:r>
              <a:rPr lang="en-US" sz="2000" dirty="0" smtClean="0"/>
              <a:t>Problematic term</a:t>
            </a:r>
          </a:p>
          <a:p>
            <a:endParaRPr lang="en-US" sz="800" dirty="0" smtClean="0"/>
          </a:p>
          <a:p>
            <a:endParaRPr lang="en-US" sz="800" dirty="0"/>
          </a:p>
          <a:p>
            <a:endParaRPr lang="en-US" sz="800" dirty="0" smtClean="0"/>
          </a:p>
          <a:p>
            <a:r>
              <a:rPr lang="en-US" sz="2000" dirty="0" smtClean="0"/>
              <a:t>Term coined </a:t>
            </a:r>
            <a:r>
              <a:rPr lang="en-US" sz="2000" dirty="0"/>
              <a:t>by psychiatrist/professor Chester </a:t>
            </a:r>
            <a:r>
              <a:rPr lang="en-US" sz="2000" dirty="0" smtClean="0"/>
              <a:t>Pierce in the early 1970s to describe modern-day racism in the U.S. </a:t>
            </a:r>
          </a:p>
          <a:p>
            <a:endParaRPr lang="en-US" sz="800" dirty="0" smtClean="0"/>
          </a:p>
          <a:p>
            <a:r>
              <a:rPr lang="en-US" sz="2000" u="sng" dirty="0" smtClean="0"/>
              <a:t>4 subtypes</a:t>
            </a:r>
            <a:r>
              <a:rPr lang="en-US" sz="2000" dirty="0" smtClean="0"/>
              <a:t>, per Sue </a:t>
            </a:r>
            <a:r>
              <a:rPr lang="en-US" sz="2000" dirty="0"/>
              <a:t>et al. (2007) and </a:t>
            </a:r>
            <a:r>
              <a:rPr lang="en-US" sz="2000" dirty="0" err="1"/>
              <a:t>Minikel-Lacocque</a:t>
            </a:r>
            <a:r>
              <a:rPr lang="en-US" sz="2000" dirty="0"/>
              <a:t> (2013)</a:t>
            </a:r>
            <a:endParaRPr lang="en-US" sz="2000" dirty="0" smtClean="0"/>
          </a:p>
          <a:p>
            <a:pPr marL="0" lvl="0" indent="0" rtl="0">
              <a:lnSpc>
                <a:spcPct val="150000"/>
              </a:lnSpc>
              <a:spcBef>
                <a:spcPts val="0"/>
              </a:spcBef>
              <a:buNone/>
            </a:pPr>
            <a:endParaRPr sz="2300" dirty="0">
              <a:latin typeface="Droid Sans"/>
              <a:ea typeface="Droid Sans"/>
              <a:cs typeface="Droid Sans"/>
              <a:sym typeface="Droid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24952"/>
            <a:ext cx="8520600" cy="799673"/>
          </a:xfrm>
        </p:spPr>
        <p:txBody>
          <a:bodyPr/>
          <a:lstStyle/>
          <a:p>
            <a:r>
              <a:rPr lang="en-US" dirty="0" smtClean="0"/>
              <a:t>Subtypes of Racial </a:t>
            </a:r>
            <a:r>
              <a:rPr lang="en-US" dirty="0" err="1" smtClean="0"/>
              <a:t>Microaggressions</a:t>
            </a:r>
            <a:endParaRPr lang="en-US" dirty="0"/>
          </a:p>
        </p:txBody>
      </p:sp>
      <p:sp>
        <p:nvSpPr>
          <p:cNvPr id="3" name="Rectangle 2"/>
          <p:cNvSpPr/>
          <p:nvPr/>
        </p:nvSpPr>
        <p:spPr>
          <a:xfrm>
            <a:off x="430749" y="1390493"/>
            <a:ext cx="8401575" cy="3908762"/>
          </a:xfrm>
          <a:prstGeom prst="rect">
            <a:avLst/>
          </a:prstGeom>
        </p:spPr>
        <p:txBody>
          <a:bodyPr wrap="square">
            <a:spAutoFit/>
          </a:bodyPr>
          <a:lstStyle/>
          <a:p>
            <a:pPr lvl="0"/>
            <a:endParaRPr lang="en-US" sz="1000" u="sng" dirty="0" smtClean="0"/>
          </a:p>
          <a:p>
            <a:pPr lvl="0"/>
            <a:r>
              <a:rPr lang="en-US" sz="1800" b="1" u="sng" dirty="0" err="1" smtClean="0"/>
              <a:t>Microinsults</a:t>
            </a:r>
            <a:r>
              <a:rPr lang="en-US" sz="1800" b="1" dirty="0" smtClean="0"/>
              <a:t>: </a:t>
            </a:r>
            <a:r>
              <a:rPr lang="en-US" sz="1800" dirty="0" smtClean="0"/>
              <a:t>Verbal/nonverbal actions </a:t>
            </a:r>
            <a:r>
              <a:rPr lang="en-US" sz="1800" dirty="0"/>
              <a:t>that convey negative assumptions about, disregard, or belittle </a:t>
            </a:r>
            <a:r>
              <a:rPr lang="en-US" sz="1800" dirty="0" err="1"/>
              <a:t>minoritized</a:t>
            </a:r>
            <a:r>
              <a:rPr lang="en-US" sz="1800" dirty="0"/>
              <a:t> </a:t>
            </a:r>
            <a:r>
              <a:rPr lang="en-US" sz="1800" dirty="0" smtClean="0"/>
              <a:t>groups; often </a:t>
            </a:r>
            <a:r>
              <a:rPr lang="en-US" sz="1800" u="sng" dirty="0" smtClean="0"/>
              <a:t>unconscious</a:t>
            </a:r>
            <a:r>
              <a:rPr lang="en-US" sz="1800" dirty="0" smtClean="0"/>
              <a:t> and unintentional</a:t>
            </a:r>
          </a:p>
          <a:p>
            <a:pPr lvl="0"/>
            <a:endParaRPr lang="en-US" sz="1000" dirty="0"/>
          </a:p>
          <a:p>
            <a:pPr lvl="0"/>
            <a:r>
              <a:rPr lang="en-US" sz="1800" b="1" u="sng" dirty="0" err="1" smtClean="0"/>
              <a:t>Microinvalidations</a:t>
            </a:r>
            <a:r>
              <a:rPr lang="en-US" sz="1800" b="1" dirty="0" smtClean="0"/>
              <a:t>: </a:t>
            </a:r>
            <a:r>
              <a:rPr lang="en-US" sz="1800" dirty="0" smtClean="0"/>
              <a:t>Verbal actions </a:t>
            </a:r>
            <a:r>
              <a:rPr lang="en-US" sz="1800" dirty="0"/>
              <a:t>that ignore, neutralize, negate, or dismiss the experiences and emotional realities of racially, ethnically, and nationally marginalized </a:t>
            </a:r>
            <a:r>
              <a:rPr lang="en-US" sz="1800" dirty="0" smtClean="0"/>
              <a:t>people; often </a:t>
            </a:r>
            <a:r>
              <a:rPr lang="en-US" sz="1800" u="sng" dirty="0" smtClean="0"/>
              <a:t>unconscious</a:t>
            </a:r>
            <a:endParaRPr lang="en-US" sz="1800" u="sng" dirty="0"/>
          </a:p>
          <a:p>
            <a:pPr lvl="0"/>
            <a:endParaRPr lang="en-US" sz="1000" dirty="0" smtClean="0"/>
          </a:p>
          <a:p>
            <a:pPr lvl="0"/>
            <a:r>
              <a:rPr lang="en-US" sz="1800" b="1" u="sng" dirty="0" err="1" smtClean="0"/>
              <a:t>Microassaults</a:t>
            </a:r>
            <a:r>
              <a:rPr lang="en-US" sz="1800" b="1" dirty="0" smtClean="0"/>
              <a:t>: </a:t>
            </a:r>
            <a:r>
              <a:rPr lang="en-US" sz="1800" dirty="0" smtClean="0"/>
              <a:t>Small-scale attacks </a:t>
            </a:r>
            <a:r>
              <a:rPr lang="en-US" sz="1800" dirty="0"/>
              <a:t>or disparagements using demeaning</a:t>
            </a:r>
            <a:r>
              <a:rPr lang="en-US" sz="1800" dirty="0" smtClean="0"/>
              <a:t>/ degrading actions/words; often </a:t>
            </a:r>
            <a:r>
              <a:rPr lang="en-US" sz="1800" u="sng" dirty="0" smtClean="0"/>
              <a:t>conscious</a:t>
            </a:r>
            <a:r>
              <a:rPr lang="en-US" sz="1800" dirty="0" smtClean="0"/>
              <a:t> and intended </a:t>
            </a:r>
            <a:r>
              <a:rPr lang="en-US" sz="1800" dirty="0"/>
              <a:t>to harm the target</a:t>
            </a:r>
          </a:p>
          <a:p>
            <a:pPr lvl="0"/>
            <a:endParaRPr lang="en-US" sz="1000" dirty="0"/>
          </a:p>
          <a:p>
            <a:pPr lvl="0"/>
            <a:r>
              <a:rPr lang="en-US" sz="1800" b="1" u="sng" dirty="0" smtClean="0"/>
              <a:t>Environmental </a:t>
            </a:r>
            <a:r>
              <a:rPr lang="en-US" sz="1800" b="1" u="sng" dirty="0" err="1" smtClean="0"/>
              <a:t>Microaggressions</a:t>
            </a:r>
            <a:r>
              <a:rPr lang="en-US" sz="1800" b="1" dirty="0" smtClean="0"/>
              <a:t>: </a:t>
            </a:r>
            <a:r>
              <a:rPr lang="en-US" sz="1800" dirty="0" smtClean="0"/>
              <a:t>MAs </a:t>
            </a:r>
            <a:r>
              <a:rPr lang="en-US" sz="1800" dirty="0"/>
              <a:t>that manifest </a:t>
            </a:r>
            <a:r>
              <a:rPr lang="en-US" sz="1800" dirty="0" smtClean="0"/>
              <a:t>at </a:t>
            </a:r>
            <a:r>
              <a:rPr lang="en-US" sz="1800" dirty="0"/>
              <a:t>a </a:t>
            </a:r>
            <a:r>
              <a:rPr lang="en-US" sz="1800" u="sng" dirty="0"/>
              <a:t>systemic</a:t>
            </a:r>
            <a:r>
              <a:rPr lang="en-US" sz="1800" u="sng" dirty="0" smtClean="0"/>
              <a:t>/ macroscopic</a:t>
            </a:r>
            <a:r>
              <a:rPr lang="en-US" sz="1800" dirty="0" smtClean="0"/>
              <a:t> level, such as curricular exclusion/marginalization of voices of color</a:t>
            </a:r>
            <a:r>
              <a:rPr lang="en-US" sz="1800" b="1" dirty="0" smtClean="0"/>
              <a:t>; </a:t>
            </a:r>
            <a:r>
              <a:rPr lang="en-US" sz="1800" dirty="0" smtClean="0"/>
              <a:t>often </a:t>
            </a:r>
            <a:r>
              <a:rPr lang="en-US" sz="1800" dirty="0"/>
              <a:t>hard to recognize and remedy</a:t>
            </a:r>
          </a:p>
          <a:p>
            <a:pPr lvl="0"/>
            <a:endParaRPr lang="en-US" dirty="0" smtClean="0"/>
          </a:p>
          <a:p>
            <a:pPr lvl="0"/>
            <a:endParaRPr lang="en-US" dirty="0"/>
          </a:p>
        </p:txBody>
      </p:sp>
    </p:spTree>
    <p:extLst>
      <p:ext uri="{BB962C8B-B14F-4D97-AF65-F5344CB8AC3E}">
        <p14:creationId xmlns:p14="http://schemas.microsoft.com/office/powerpoint/2010/main" val="2018957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98241"/>
            <a:ext cx="8520600" cy="1026384"/>
          </a:xfrm>
        </p:spPr>
        <p:txBody>
          <a:bodyPr/>
          <a:lstStyle/>
          <a:p>
            <a:pPr algn="ctr"/>
            <a:r>
              <a:rPr lang="en-US" dirty="0"/>
              <a:t>R</a:t>
            </a:r>
            <a:r>
              <a:rPr lang="en-US" dirty="0" smtClean="0"/>
              <a:t>acial MAs experienced/observed in St. Olaf classrooms, Fall 2017 (first 11 weeks)</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970488423"/>
              </p:ext>
            </p:extLst>
          </p:nvPr>
        </p:nvGraphicFramePr>
        <p:xfrm>
          <a:off x="712246" y="1375376"/>
          <a:ext cx="7708185" cy="3450336"/>
        </p:xfrm>
        <a:graphic>
          <a:graphicData uri="http://schemas.openxmlformats.org/drawingml/2006/table">
            <a:tbl>
              <a:tblPr>
                <a:tableStyleId>{171B4F3D-BE26-41DA-B085-7EF0F4C789F0}</a:tableStyleId>
              </a:tblPr>
              <a:tblGrid>
                <a:gridCol w="5732474">
                  <a:extLst>
                    <a:ext uri="{9D8B030D-6E8A-4147-A177-3AD203B41FA5}">
                      <a16:colId xmlns="" xmlns:a16="http://schemas.microsoft.com/office/drawing/2014/main" val="20000"/>
                    </a:ext>
                  </a:extLst>
                </a:gridCol>
                <a:gridCol w="1033769">
                  <a:extLst>
                    <a:ext uri="{9D8B030D-6E8A-4147-A177-3AD203B41FA5}">
                      <a16:colId xmlns="" xmlns:a16="http://schemas.microsoft.com/office/drawing/2014/main" val="20001"/>
                    </a:ext>
                  </a:extLst>
                </a:gridCol>
                <a:gridCol w="941942">
                  <a:extLst>
                    <a:ext uri="{9D8B030D-6E8A-4147-A177-3AD203B41FA5}">
                      <a16:colId xmlns="" xmlns:a16="http://schemas.microsoft.com/office/drawing/2014/main" val="20002"/>
                    </a:ext>
                  </a:extLst>
                </a:gridCol>
              </a:tblGrid>
              <a:tr h="286447">
                <a:tc>
                  <a:txBody>
                    <a:bodyPr/>
                    <a:lstStyle/>
                    <a:p>
                      <a:pPr marL="0" marR="0">
                        <a:lnSpc>
                          <a:spcPct val="100000"/>
                        </a:lnSpc>
                        <a:spcBef>
                          <a:spcPts val="0"/>
                        </a:spcBef>
                        <a:spcAft>
                          <a:spcPts val="0"/>
                        </a:spcAft>
                      </a:pPr>
                      <a:r>
                        <a:rPr lang="en-US" sz="1200" dirty="0">
                          <a:effectLst/>
                        </a:rPr>
                        <a:t> </a:t>
                      </a:r>
                    </a:p>
                    <a:p>
                      <a:pPr marL="0" marR="0">
                        <a:lnSpc>
                          <a:spcPct val="100000"/>
                        </a:lnSpc>
                        <a:spcBef>
                          <a:spcPts val="0"/>
                        </a:spcBef>
                        <a:spcAft>
                          <a:spcPts val="0"/>
                        </a:spcAft>
                      </a:pPr>
                      <a:r>
                        <a:rPr lang="en-US" sz="1200" dirty="0">
                          <a:effectLst/>
                        </a:rPr>
                        <a:t> </a:t>
                      </a:r>
                    </a:p>
                  </a:txBody>
                  <a:tcPr marL="63500" marR="63500" marT="0" marB="0"/>
                </a:tc>
                <a:tc>
                  <a:txBody>
                    <a:bodyPr/>
                    <a:lstStyle/>
                    <a:p>
                      <a:pPr marL="0" marR="0" algn="ctr">
                        <a:lnSpc>
                          <a:spcPct val="100000"/>
                        </a:lnSpc>
                        <a:spcBef>
                          <a:spcPts val="0"/>
                        </a:spcBef>
                        <a:spcAft>
                          <a:spcPts val="0"/>
                        </a:spcAft>
                      </a:pPr>
                      <a:r>
                        <a:rPr lang="en-US" sz="1000" dirty="0" smtClean="0">
                          <a:effectLst/>
                        </a:rPr>
                        <a:t>Student-</a:t>
                      </a:r>
                    </a:p>
                    <a:p>
                      <a:pPr marL="0" marR="0" algn="ctr">
                        <a:lnSpc>
                          <a:spcPct val="100000"/>
                        </a:lnSpc>
                        <a:spcBef>
                          <a:spcPts val="0"/>
                        </a:spcBef>
                        <a:spcAft>
                          <a:spcPts val="0"/>
                        </a:spcAft>
                      </a:pPr>
                      <a:r>
                        <a:rPr lang="en-US" sz="1000" dirty="0" smtClean="0">
                          <a:effectLst/>
                        </a:rPr>
                        <a:t>to-student</a:t>
                      </a:r>
                      <a:endParaRPr lang="en-US" sz="1000" dirty="0">
                        <a:solidFill>
                          <a:srgbClr val="000000"/>
                        </a:solidFill>
                        <a:effectLst/>
                        <a:latin typeface="Arial"/>
                        <a:ea typeface="Arial"/>
                      </a:endParaRPr>
                    </a:p>
                  </a:txBody>
                  <a:tcPr marL="63500" marR="63500" marT="0" marB="0"/>
                </a:tc>
                <a:tc>
                  <a:txBody>
                    <a:bodyPr/>
                    <a:lstStyle/>
                    <a:p>
                      <a:pPr marL="0" marR="0" algn="ctr">
                        <a:lnSpc>
                          <a:spcPct val="100000"/>
                        </a:lnSpc>
                        <a:spcBef>
                          <a:spcPts val="0"/>
                        </a:spcBef>
                        <a:spcAft>
                          <a:spcPts val="0"/>
                        </a:spcAft>
                      </a:pPr>
                      <a:r>
                        <a:rPr lang="en-US" sz="1000" dirty="0" smtClean="0">
                          <a:effectLst/>
                        </a:rPr>
                        <a:t>Professor-</a:t>
                      </a:r>
                    </a:p>
                    <a:p>
                      <a:pPr marL="0" marR="0" algn="ctr">
                        <a:lnSpc>
                          <a:spcPct val="100000"/>
                        </a:lnSpc>
                        <a:spcBef>
                          <a:spcPts val="0"/>
                        </a:spcBef>
                        <a:spcAft>
                          <a:spcPts val="0"/>
                        </a:spcAft>
                      </a:pPr>
                      <a:r>
                        <a:rPr lang="en-US" sz="1000" dirty="0" smtClean="0">
                          <a:effectLst/>
                        </a:rPr>
                        <a:t>to-student</a:t>
                      </a:r>
                      <a:endParaRPr lang="en-US" sz="10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0"/>
                  </a:ext>
                </a:extLst>
              </a:tr>
              <a:tr h="19313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dirty="0" smtClean="0">
                          <a:effectLst/>
                        </a:rPr>
                        <a:t>MICROINSULTS </a:t>
                      </a:r>
                      <a:r>
                        <a:rPr lang="en-US" sz="1200" b="0" dirty="0" smtClean="0">
                          <a:effectLst/>
                        </a:rPr>
                        <a:t>(REN=race/ethnicity/nationality)</a:t>
                      </a:r>
                      <a:endParaRPr lang="en-US" sz="1200" b="0" dirty="0" smtClean="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1"/>
                  </a:ext>
                </a:extLst>
              </a:tr>
              <a:tr h="193135">
                <a:tc>
                  <a:txBody>
                    <a:bodyPr/>
                    <a:lstStyle/>
                    <a:p>
                      <a:pPr marL="0" marR="0">
                        <a:lnSpc>
                          <a:spcPct val="115000"/>
                        </a:lnSpc>
                        <a:spcBef>
                          <a:spcPts val="0"/>
                        </a:spcBef>
                        <a:spcAft>
                          <a:spcPts val="0"/>
                        </a:spcAft>
                      </a:pPr>
                      <a:r>
                        <a:rPr lang="en-US" sz="1200" dirty="0" smtClean="0">
                          <a:effectLst/>
                          <a:highlight>
                            <a:srgbClr val="FFFFFF"/>
                          </a:highlight>
                        </a:rPr>
                        <a:t>      Stated </a:t>
                      </a:r>
                      <a:r>
                        <a:rPr lang="en-US" sz="1200" dirty="0">
                          <a:effectLst/>
                          <a:highlight>
                            <a:srgbClr val="FFFFFF"/>
                          </a:highlight>
                        </a:rPr>
                        <a:t>or implied a </a:t>
                      </a:r>
                      <a:r>
                        <a:rPr lang="en-US" sz="1200" dirty="0" smtClean="0">
                          <a:effectLst/>
                          <a:highlight>
                            <a:srgbClr val="FFFFFF"/>
                          </a:highlight>
                        </a:rPr>
                        <a:t>REN </a:t>
                      </a:r>
                      <a:r>
                        <a:rPr lang="en-US" sz="1200" dirty="0">
                          <a:effectLst/>
                          <a:highlight>
                            <a:srgbClr val="FFFFFF"/>
                          </a:highlight>
                        </a:rPr>
                        <a:t>stereotype that targeted a student in the class</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33.3%</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15.2%</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2"/>
                  </a:ext>
                </a:extLst>
              </a:tr>
              <a:tr h="193135">
                <a:tc>
                  <a:txBody>
                    <a:bodyPr/>
                    <a:lstStyle/>
                    <a:p>
                      <a:pPr marL="0" marR="0">
                        <a:lnSpc>
                          <a:spcPct val="115000"/>
                        </a:lnSpc>
                        <a:spcBef>
                          <a:spcPts val="0"/>
                        </a:spcBef>
                        <a:spcAft>
                          <a:spcPts val="0"/>
                        </a:spcAft>
                      </a:pPr>
                      <a:r>
                        <a:rPr lang="en-US" sz="1200" dirty="0" smtClean="0">
                          <a:effectLst/>
                          <a:highlight>
                            <a:srgbClr val="FFFFFF"/>
                          </a:highlight>
                        </a:rPr>
                        <a:t>      Stated </a:t>
                      </a:r>
                      <a:r>
                        <a:rPr lang="en-US" sz="1200" dirty="0">
                          <a:effectLst/>
                          <a:highlight>
                            <a:srgbClr val="FFFFFF"/>
                          </a:highlight>
                        </a:rPr>
                        <a:t>or implied a REN stereotype about a group</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59.9%</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27.9%</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3"/>
                  </a:ext>
                </a:extLst>
              </a:tr>
              <a:tr h="193135">
                <a:tc>
                  <a:txBody>
                    <a:bodyPr/>
                    <a:lstStyle/>
                    <a:p>
                      <a:pPr marL="0" marR="0">
                        <a:lnSpc>
                          <a:spcPct val="115000"/>
                        </a:lnSpc>
                        <a:spcBef>
                          <a:spcPts val="0"/>
                        </a:spcBef>
                        <a:spcAft>
                          <a:spcPts val="0"/>
                        </a:spcAft>
                      </a:pPr>
                      <a:r>
                        <a:rPr lang="en-US" sz="1200" dirty="0" smtClean="0">
                          <a:effectLst/>
                          <a:highlight>
                            <a:srgbClr val="FFFFFF"/>
                          </a:highlight>
                        </a:rPr>
                        <a:t>      Focused </a:t>
                      </a:r>
                      <a:r>
                        <a:rPr lang="en-US" sz="1200" dirty="0">
                          <a:effectLst/>
                          <a:highlight>
                            <a:srgbClr val="FFFFFF"/>
                          </a:highlight>
                        </a:rPr>
                        <a:t>uninvited attention on a student of color or an international student</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39.2%</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35.5%</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4"/>
                  </a:ext>
                </a:extLst>
              </a:tr>
              <a:tr h="193135">
                <a:tc>
                  <a:txBody>
                    <a:bodyPr/>
                    <a:lstStyle/>
                    <a:p>
                      <a:pPr marL="0" marR="0">
                        <a:lnSpc>
                          <a:spcPct val="115000"/>
                        </a:lnSpc>
                        <a:spcBef>
                          <a:spcPts val="0"/>
                        </a:spcBef>
                        <a:spcAft>
                          <a:spcPts val="0"/>
                        </a:spcAft>
                      </a:pPr>
                      <a:r>
                        <a:rPr lang="en-US" sz="1200" dirty="0" smtClean="0">
                          <a:effectLst/>
                          <a:highlight>
                            <a:srgbClr val="FFFFFF"/>
                          </a:highlight>
                        </a:rPr>
                        <a:t>      Belittled </a:t>
                      </a:r>
                      <a:r>
                        <a:rPr lang="en-US" sz="1200" dirty="0">
                          <a:effectLst/>
                          <a:highlight>
                            <a:srgbClr val="FFFFFF"/>
                          </a:highlight>
                        </a:rPr>
                        <a:t>or made fun of someone’s REN background</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20.4%</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 5.7%</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5"/>
                  </a:ext>
                </a:extLst>
              </a:tr>
              <a:tr h="193135">
                <a:tc>
                  <a:txBody>
                    <a:bodyPr/>
                    <a:lstStyle/>
                    <a:p>
                      <a:pPr marL="0" marR="0">
                        <a:lnSpc>
                          <a:spcPct val="115000"/>
                        </a:lnSpc>
                        <a:spcBef>
                          <a:spcPts val="0"/>
                        </a:spcBef>
                        <a:spcAft>
                          <a:spcPts val="0"/>
                        </a:spcAft>
                      </a:pPr>
                      <a:endParaRPr lang="en-US" sz="400" b="1" dirty="0" smtClean="0">
                        <a:effectLst/>
                      </a:endParaRPr>
                    </a:p>
                    <a:p>
                      <a:pPr marL="0" marR="0">
                        <a:lnSpc>
                          <a:spcPct val="115000"/>
                        </a:lnSpc>
                        <a:spcBef>
                          <a:spcPts val="0"/>
                        </a:spcBef>
                        <a:spcAft>
                          <a:spcPts val="0"/>
                        </a:spcAft>
                      </a:pPr>
                      <a:r>
                        <a:rPr lang="en-US" sz="1200" b="1" dirty="0" smtClean="0">
                          <a:effectLst/>
                        </a:rPr>
                        <a:t>MICROINVALIDATIONS</a:t>
                      </a:r>
                      <a:endParaRPr lang="en-US" sz="1200" b="1"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 </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 </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6"/>
                  </a:ext>
                </a:extLst>
              </a:tr>
              <a:tr h="193135">
                <a:tc>
                  <a:txBody>
                    <a:bodyPr/>
                    <a:lstStyle/>
                    <a:p>
                      <a:pPr marL="0" marR="0">
                        <a:lnSpc>
                          <a:spcPct val="115000"/>
                        </a:lnSpc>
                        <a:spcBef>
                          <a:spcPts val="0"/>
                        </a:spcBef>
                        <a:spcAft>
                          <a:spcPts val="0"/>
                        </a:spcAft>
                      </a:pPr>
                      <a:r>
                        <a:rPr lang="en-US" sz="1200" dirty="0" smtClean="0">
                          <a:effectLst/>
                        </a:rPr>
                        <a:t>      Minimized </a:t>
                      </a:r>
                      <a:r>
                        <a:rPr lang="en-US" sz="1200" dirty="0">
                          <a:effectLst/>
                        </a:rPr>
                        <a:t>a student’s comments/contributions because of their REN</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32.0%</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11.3%</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7"/>
                  </a:ext>
                </a:extLst>
              </a:tr>
              <a:tr h="193135">
                <a:tc>
                  <a:txBody>
                    <a:bodyPr/>
                    <a:lstStyle/>
                    <a:p>
                      <a:pPr marL="0" marR="0">
                        <a:lnSpc>
                          <a:spcPct val="115000"/>
                        </a:lnSpc>
                        <a:spcBef>
                          <a:spcPts val="0"/>
                        </a:spcBef>
                        <a:spcAft>
                          <a:spcPts val="0"/>
                        </a:spcAft>
                      </a:pPr>
                      <a:r>
                        <a:rPr lang="en-US" sz="1200" dirty="0" smtClean="0">
                          <a:effectLst/>
                        </a:rPr>
                        <a:t>      Stated </a:t>
                      </a:r>
                      <a:r>
                        <a:rPr lang="en-US" sz="1200" dirty="0">
                          <a:effectLst/>
                        </a:rPr>
                        <a:t>or implied “I don’t see color” regarding race and ethnicity</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36.0%</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11.4%</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8"/>
                  </a:ext>
                </a:extLst>
              </a:tr>
              <a:tr h="193135">
                <a:tc>
                  <a:txBody>
                    <a:bodyPr/>
                    <a:lstStyle/>
                    <a:p>
                      <a:pPr marL="0" marR="0">
                        <a:lnSpc>
                          <a:spcPct val="115000"/>
                        </a:lnSpc>
                        <a:spcBef>
                          <a:spcPts val="0"/>
                        </a:spcBef>
                        <a:spcAft>
                          <a:spcPts val="0"/>
                        </a:spcAft>
                      </a:pPr>
                      <a:r>
                        <a:rPr lang="en-US" sz="1200" dirty="0" smtClean="0">
                          <a:effectLst/>
                        </a:rPr>
                        <a:t>      Stated </a:t>
                      </a:r>
                      <a:r>
                        <a:rPr lang="en-US" sz="1200" dirty="0">
                          <a:effectLst/>
                        </a:rPr>
                        <a:t>or implied that “racism doesn’t exist anymore”</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23.1%</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7.8%</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09"/>
                  </a:ext>
                </a:extLst>
              </a:tr>
              <a:tr h="193135">
                <a:tc>
                  <a:txBody>
                    <a:bodyPr/>
                    <a:lstStyle/>
                    <a:p>
                      <a:pPr marL="0" marR="0">
                        <a:lnSpc>
                          <a:spcPct val="115000"/>
                        </a:lnSpc>
                        <a:spcBef>
                          <a:spcPts val="0"/>
                        </a:spcBef>
                        <a:spcAft>
                          <a:spcPts val="0"/>
                        </a:spcAft>
                      </a:pPr>
                      <a:r>
                        <a:rPr lang="en-US" sz="1200" dirty="0" smtClean="0">
                          <a:effectLst/>
                        </a:rPr>
                        <a:t>      Appeared </a:t>
                      </a:r>
                      <a:r>
                        <a:rPr lang="en-US" sz="1200" dirty="0">
                          <a:effectLst/>
                        </a:rPr>
                        <a:t>to assume a student has high or low intelligence based on their REN</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25.6%</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9.3%</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10"/>
                  </a:ext>
                </a:extLst>
              </a:tr>
              <a:tr h="193135">
                <a:tc>
                  <a:txBody>
                    <a:bodyPr/>
                    <a:lstStyle/>
                    <a:p>
                      <a:pPr marL="0" marR="0">
                        <a:lnSpc>
                          <a:spcPct val="115000"/>
                        </a:lnSpc>
                        <a:spcBef>
                          <a:spcPts val="0"/>
                        </a:spcBef>
                        <a:spcAft>
                          <a:spcPts val="0"/>
                        </a:spcAft>
                      </a:pPr>
                      <a:endParaRPr lang="en-US" sz="400" b="1" dirty="0" smtClean="0">
                        <a:effectLst/>
                      </a:endParaRPr>
                    </a:p>
                    <a:p>
                      <a:pPr marL="0" marR="0">
                        <a:lnSpc>
                          <a:spcPct val="115000"/>
                        </a:lnSpc>
                        <a:spcBef>
                          <a:spcPts val="0"/>
                        </a:spcBef>
                        <a:spcAft>
                          <a:spcPts val="0"/>
                        </a:spcAft>
                      </a:pPr>
                      <a:r>
                        <a:rPr lang="en-US" sz="1200" b="1" dirty="0" smtClean="0">
                          <a:effectLst/>
                        </a:rPr>
                        <a:t>MICROASSAULTS</a:t>
                      </a:r>
                      <a:endParaRPr lang="en-US" sz="1200" b="1"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 </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 </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11"/>
                  </a:ext>
                </a:extLst>
              </a:tr>
              <a:tr h="193135">
                <a:tc>
                  <a:txBody>
                    <a:bodyPr/>
                    <a:lstStyle/>
                    <a:p>
                      <a:pPr marL="0" marR="0">
                        <a:lnSpc>
                          <a:spcPct val="115000"/>
                        </a:lnSpc>
                        <a:spcBef>
                          <a:spcPts val="0"/>
                        </a:spcBef>
                        <a:spcAft>
                          <a:spcPts val="0"/>
                        </a:spcAft>
                      </a:pPr>
                      <a:r>
                        <a:rPr lang="en-US" sz="1200" dirty="0" smtClean="0">
                          <a:effectLst/>
                        </a:rPr>
                        <a:t>      Told </a:t>
                      </a:r>
                      <a:r>
                        <a:rPr lang="en-US" sz="1200" dirty="0">
                          <a:effectLst/>
                        </a:rPr>
                        <a:t>a joke that mocked or degraded a REN group(s)</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39.7%</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10.3%</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12"/>
                  </a:ext>
                </a:extLst>
              </a:tr>
              <a:tr h="193135">
                <a:tc>
                  <a:txBody>
                    <a:bodyPr/>
                    <a:lstStyle/>
                    <a:p>
                      <a:pPr marL="0" marR="0">
                        <a:lnSpc>
                          <a:spcPct val="115000"/>
                        </a:lnSpc>
                        <a:spcBef>
                          <a:spcPts val="0"/>
                        </a:spcBef>
                        <a:spcAft>
                          <a:spcPts val="0"/>
                        </a:spcAft>
                      </a:pPr>
                      <a:r>
                        <a:rPr lang="en-US" sz="1200" dirty="0" smtClean="0">
                          <a:effectLst/>
                        </a:rPr>
                        <a:t>      Mocked </a:t>
                      </a:r>
                      <a:r>
                        <a:rPr lang="en-US" sz="1200" dirty="0">
                          <a:effectLst/>
                        </a:rPr>
                        <a:t>language styles or imitated accents</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42.8%</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8.7%</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13"/>
                  </a:ext>
                </a:extLst>
              </a:tr>
              <a:tr h="193135">
                <a:tc>
                  <a:txBody>
                    <a:bodyPr/>
                    <a:lstStyle/>
                    <a:p>
                      <a:pPr marL="0" marR="0">
                        <a:lnSpc>
                          <a:spcPct val="115000"/>
                        </a:lnSpc>
                        <a:spcBef>
                          <a:spcPts val="0"/>
                        </a:spcBef>
                        <a:spcAft>
                          <a:spcPts val="0"/>
                        </a:spcAft>
                      </a:pPr>
                      <a:r>
                        <a:rPr lang="en-US" sz="1200" dirty="0" smtClean="0">
                          <a:effectLst/>
                        </a:rPr>
                        <a:t>      Used </a:t>
                      </a:r>
                      <a:r>
                        <a:rPr lang="en-US" sz="1200" dirty="0">
                          <a:effectLst/>
                        </a:rPr>
                        <a:t>a racial slur to address or refer to person of color</a:t>
                      </a:r>
                      <a:endParaRPr lang="en-US" sz="1200" dirty="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a:effectLst/>
                        </a:rPr>
                        <a:t>14.1%</a:t>
                      </a:r>
                      <a:endParaRPr lang="en-US" sz="1200">
                        <a:solidFill>
                          <a:srgbClr val="000000"/>
                        </a:solidFill>
                        <a:effectLst/>
                        <a:latin typeface="Arial"/>
                        <a:ea typeface="Arial"/>
                      </a:endParaRPr>
                    </a:p>
                  </a:txBody>
                  <a:tcPr marL="63500" marR="63500" marT="0" marB="0"/>
                </a:tc>
                <a:tc>
                  <a:txBody>
                    <a:bodyPr/>
                    <a:lstStyle/>
                    <a:p>
                      <a:pPr marL="0" marR="0" algn="ctr">
                        <a:lnSpc>
                          <a:spcPct val="115000"/>
                        </a:lnSpc>
                        <a:spcBef>
                          <a:spcPts val="0"/>
                        </a:spcBef>
                        <a:spcAft>
                          <a:spcPts val="0"/>
                        </a:spcAft>
                      </a:pPr>
                      <a:r>
                        <a:rPr lang="en-US" sz="1200" dirty="0">
                          <a:effectLst/>
                        </a:rPr>
                        <a:t>3.0%</a:t>
                      </a:r>
                      <a:endParaRPr lang="en-US" sz="1200" dirty="0">
                        <a:solidFill>
                          <a:srgbClr val="000000"/>
                        </a:solidFill>
                        <a:effectLst/>
                        <a:latin typeface="Arial"/>
                        <a:ea typeface="Arial"/>
                      </a:endParaRPr>
                    </a:p>
                  </a:txBody>
                  <a:tcPr marL="63500" marR="63500" marT="0" marB="0"/>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429949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347623"/>
            <a:ext cx="8520600" cy="777002"/>
          </a:xfrm>
        </p:spPr>
        <p:txBody>
          <a:bodyPr/>
          <a:lstStyle/>
          <a:p>
            <a:pPr algn="ctr"/>
            <a:r>
              <a:rPr lang="en-US" dirty="0" smtClean="0"/>
              <a:t>Racial Differences in Reporting</a:t>
            </a:r>
            <a:endParaRPr lang="en-US" dirty="0"/>
          </a:p>
        </p:txBody>
      </p:sp>
      <p:sp>
        <p:nvSpPr>
          <p:cNvPr id="5" name="Rectangle 4"/>
          <p:cNvSpPr/>
          <p:nvPr/>
        </p:nvSpPr>
        <p:spPr>
          <a:xfrm>
            <a:off x="430749" y="1375379"/>
            <a:ext cx="8401575" cy="1046440"/>
          </a:xfrm>
          <a:prstGeom prst="rect">
            <a:avLst/>
          </a:prstGeom>
        </p:spPr>
        <p:txBody>
          <a:bodyPr wrap="square">
            <a:spAutoFit/>
          </a:bodyPr>
          <a:lstStyle/>
          <a:p>
            <a:endParaRPr lang="en-US" b="1" dirty="0" smtClean="0"/>
          </a:p>
          <a:p>
            <a:r>
              <a:rPr lang="en-US" b="1" dirty="0" smtClean="0"/>
              <a:t>Students </a:t>
            </a:r>
            <a:r>
              <a:rPr lang="en-US" b="1" dirty="0"/>
              <a:t>of color reported higher rates of classroom MAs than did white students.</a:t>
            </a:r>
            <a:endParaRPr lang="en-US" dirty="0"/>
          </a:p>
          <a:p>
            <a:endParaRPr lang="en-US" sz="2000" b="1" dirty="0"/>
          </a:p>
          <a:p>
            <a:r>
              <a:rPr lang="en-US" b="1" dirty="0" smtClean="0"/>
              <a:t>               MAs </a:t>
            </a:r>
            <a:r>
              <a:rPr lang="en-US" b="1" dirty="0"/>
              <a:t>Reported by </a:t>
            </a:r>
            <a:r>
              <a:rPr lang="en-US" b="1" dirty="0" smtClean="0"/>
              <a:t>in </a:t>
            </a:r>
            <a:r>
              <a:rPr lang="en-US" b="1" dirty="0"/>
              <a:t>St. Olaf Classrooms in Fall 2017 classes (11 weeks)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15620507"/>
              </p:ext>
            </p:extLst>
          </p:nvPr>
        </p:nvGraphicFramePr>
        <p:xfrm>
          <a:off x="612120" y="2418227"/>
          <a:ext cx="7330313" cy="1927860"/>
        </p:xfrm>
        <a:graphic>
          <a:graphicData uri="http://schemas.openxmlformats.org/drawingml/2006/table">
            <a:tbl>
              <a:tblPr>
                <a:tableStyleId>{171B4F3D-BE26-41DA-B085-7EF0F4C789F0}</a:tableStyleId>
              </a:tblPr>
              <a:tblGrid>
                <a:gridCol w="5357930">
                  <a:extLst>
                    <a:ext uri="{9D8B030D-6E8A-4147-A177-3AD203B41FA5}">
                      <a16:colId xmlns="" xmlns:a16="http://schemas.microsoft.com/office/drawing/2014/main" val="20000"/>
                    </a:ext>
                  </a:extLst>
                </a:gridCol>
                <a:gridCol w="959742">
                  <a:extLst>
                    <a:ext uri="{9D8B030D-6E8A-4147-A177-3AD203B41FA5}">
                      <a16:colId xmlns="" xmlns:a16="http://schemas.microsoft.com/office/drawing/2014/main" val="20001"/>
                    </a:ext>
                  </a:extLst>
                </a:gridCol>
                <a:gridCol w="1012641">
                  <a:extLst>
                    <a:ext uri="{9D8B030D-6E8A-4147-A177-3AD203B41FA5}">
                      <a16:colId xmlns="" xmlns:a16="http://schemas.microsoft.com/office/drawing/2014/main" val="20002"/>
                    </a:ext>
                  </a:extLst>
                </a:gridCol>
              </a:tblGrid>
              <a:tr h="383412">
                <a:tc>
                  <a:txBody>
                    <a:bodyPr/>
                    <a:lstStyle/>
                    <a:p>
                      <a:pPr marL="0" marR="0">
                        <a:lnSpc>
                          <a:spcPct val="115000"/>
                        </a:lnSpc>
                        <a:spcBef>
                          <a:spcPts val="0"/>
                        </a:spcBef>
                        <a:spcAft>
                          <a:spcPts val="0"/>
                        </a:spcAft>
                      </a:pPr>
                      <a:r>
                        <a:rPr lang="en-US" sz="1300" dirty="0">
                          <a:effectLst/>
                        </a:rPr>
                        <a:t> </a:t>
                      </a:r>
                      <a:endParaRPr lang="en-US" sz="13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300" dirty="0">
                          <a:effectLst/>
                        </a:rPr>
                        <a:t>Students </a:t>
                      </a:r>
                      <a:endParaRPr lang="en-US" sz="1300" dirty="0" smtClean="0">
                        <a:effectLst/>
                      </a:endParaRPr>
                    </a:p>
                    <a:p>
                      <a:pPr marL="0" marR="0" algn="ctr">
                        <a:lnSpc>
                          <a:spcPct val="115000"/>
                        </a:lnSpc>
                        <a:spcBef>
                          <a:spcPts val="0"/>
                        </a:spcBef>
                        <a:spcAft>
                          <a:spcPts val="0"/>
                        </a:spcAft>
                      </a:pPr>
                      <a:r>
                        <a:rPr lang="en-US" sz="1300" dirty="0" smtClean="0">
                          <a:effectLst/>
                        </a:rPr>
                        <a:t>of </a:t>
                      </a:r>
                      <a:r>
                        <a:rPr lang="en-US" sz="1300" dirty="0">
                          <a:effectLst/>
                        </a:rPr>
                        <a:t>Color</a:t>
                      </a:r>
                      <a:endParaRPr lang="en-US" sz="13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300">
                          <a:effectLst/>
                        </a:rPr>
                        <a:t>White students</a:t>
                      </a:r>
                      <a:endParaRPr lang="en-US" sz="1300">
                        <a:effectLst/>
                        <a:latin typeface="Calibri"/>
                        <a:ea typeface="Calibri"/>
                        <a:cs typeface="Times New Roman"/>
                      </a:endParaRPr>
                    </a:p>
                  </a:txBody>
                  <a:tcPr marL="36830" marR="36830" marT="0" marB="0"/>
                </a:tc>
                <a:extLst>
                  <a:ext uri="{0D108BD9-81ED-4DB2-BD59-A6C34878D82A}">
                    <a16:rowId xmlns="" xmlns:a16="http://schemas.microsoft.com/office/drawing/2014/main" val="10000"/>
                  </a:ext>
                </a:extLst>
              </a:tr>
              <a:tr h="195067">
                <a:tc>
                  <a:txBody>
                    <a:bodyPr/>
                    <a:lstStyle/>
                    <a:p>
                      <a:pPr marL="0" marR="0">
                        <a:lnSpc>
                          <a:spcPct val="115000"/>
                        </a:lnSpc>
                        <a:spcBef>
                          <a:spcPts val="0"/>
                        </a:spcBef>
                        <a:spcAft>
                          <a:spcPts val="0"/>
                        </a:spcAft>
                      </a:pPr>
                      <a:r>
                        <a:rPr lang="en-US" sz="1400" dirty="0">
                          <a:effectLst/>
                        </a:rPr>
                        <a:t>Student told a joke that mocked or degraded a REN group(s)</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46.1%</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a:effectLst/>
                        </a:rPr>
                        <a:t>37.2%</a:t>
                      </a:r>
                      <a:endParaRPr lang="en-US" sz="1400">
                        <a:effectLst/>
                        <a:latin typeface="Calibri"/>
                        <a:ea typeface="Calibri"/>
                        <a:cs typeface="Times New Roman"/>
                      </a:endParaRPr>
                    </a:p>
                  </a:txBody>
                  <a:tcPr marL="36830" marR="36830" marT="0" marB="0"/>
                </a:tc>
                <a:extLst>
                  <a:ext uri="{0D108BD9-81ED-4DB2-BD59-A6C34878D82A}">
                    <a16:rowId xmlns="" xmlns:a16="http://schemas.microsoft.com/office/drawing/2014/main" val="10001"/>
                  </a:ext>
                </a:extLst>
              </a:tr>
              <a:tr h="195067">
                <a:tc>
                  <a:txBody>
                    <a:bodyPr/>
                    <a:lstStyle/>
                    <a:p>
                      <a:pPr marL="0" marR="0">
                        <a:lnSpc>
                          <a:spcPct val="115000"/>
                        </a:lnSpc>
                        <a:spcBef>
                          <a:spcPts val="0"/>
                        </a:spcBef>
                        <a:spcAft>
                          <a:spcPts val="0"/>
                        </a:spcAft>
                      </a:pPr>
                      <a:r>
                        <a:rPr lang="en-US" sz="1400" dirty="0">
                          <a:effectLst/>
                        </a:rPr>
                        <a:t>Student mocked language styles or imitated accents</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a:effectLst/>
                        </a:rPr>
                        <a:t>47.7%</a:t>
                      </a:r>
                      <a:endParaRPr lang="en-US" sz="140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39.6%</a:t>
                      </a:r>
                      <a:endParaRPr lang="en-US" sz="1400" dirty="0">
                        <a:effectLst/>
                        <a:latin typeface="Calibri"/>
                        <a:ea typeface="Calibri"/>
                        <a:cs typeface="Times New Roman"/>
                      </a:endParaRPr>
                    </a:p>
                  </a:txBody>
                  <a:tcPr marL="36830" marR="36830" marT="0" marB="0"/>
                </a:tc>
                <a:extLst>
                  <a:ext uri="{0D108BD9-81ED-4DB2-BD59-A6C34878D82A}">
                    <a16:rowId xmlns="" xmlns:a16="http://schemas.microsoft.com/office/drawing/2014/main" val="10002"/>
                  </a:ext>
                </a:extLst>
              </a:tr>
              <a:tr h="165448">
                <a:tc>
                  <a:txBody>
                    <a:bodyPr/>
                    <a:lstStyle/>
                    <a:p>
                      <a:pPr marL="0" marR="0">
                        <a:lnSpc>
                          <a:spcPct val="115000"/>
                        </a:lnSpc>
                        <a:spcBef>
                          <a:spcPts val="0"/>
                        </a:spcBef>
                        <a:spcAft>
                          <a:spcPts val="0"/>
                        </a:spcAft>
                      </a:pPr>
                      <a:r>
                        <a:rPr lang="en-US" sz="1400" dirty="0">
                          <a:effectLst/>
                        </a:rPr>
                        <a:t>Student used a racial slur to address or refer to person of color</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a:effectLst/>
                        </a:rPr>
                        <a:t>21.9%</a:t>
                      </a:r>
                      <a:endParaRPr lang="en-US" sz="140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a:effectLst/>
                        </a:rPr>
                        <a:t>   10.0%**</a:t>
                      </a:r>
                      <a:endParaRPr lang="en-US" sz="1400">
                        <a:effectLst/>
                        <a:latin typeface="Calibri"/>
                        <a:ea typeface="Calibri"/>
                        <a:cs typeface="Times New Roman"/>
                      </a:endParaRPr>
                    </a:p>
                  </a:txBody>
                  <a:tcPr marL="36830" marR="36830" marT="0" marB="0"/>
                </a:tc>
                <a:extLst>
                  <a:ext uri="{0D108BD9-81ED-4DB2-BD59-A6C34878D82A}">
                    <a16:rowId xmlns="" xmlns:a16="http://schemas.microsoft.com/office/drawing/2014/main" val="10003"/>
                  </a:ext>
                </a:extLst>
              </a:tr>
              <a:tr h="195067">
                <a:tc>
                  <a:txBody>
                    <a:bodyPr/>
                    <a:lstStyle/>
                    <a:p>
                      <a:pPr marL="0" marR="0">
                        <a:lnSpc>
                          <a:spcPct val="115000"/>
                        </a:lnSpc>
                        <a:spcBef>
                          <a:spcPts val="0"/>
                        </a:spcBef>
                        <a:spcAft>
                          <a:spcPts val="0"/>
                        </a:spcAft>
                      </a:pPr>
                      <a:r>
                        <a:rPr lang="en-US" sz="1400" dirty="0">
                          <a:effectLst/>
                        </a:rPr>
                        <a:t>Professor told a joke that mocked or degraded a REN group(s)</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13.2%</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smtClean="0">
                          <a:effectLst/>
                        </a:rPr>
                        <a:t>   </a:t>
                      </a:r>
                      <a:r>
                        <a:rPr lang="en-US" sz="1400" dirty="0">
                          <a:effectLst/>
                        </a:rPr>
                        <a:t>7.0%*</a:t>
                      </a:r>
                      <a:endParaRPr lang="en-US" sz="1400" dirty="0">
                        <a:effectLst/>
                        <a:latin typeface="Calibri"/>
                        <a:ea typeface="Calibri"/>
                        <a:cs typeface="Times New Roman"/>
                      </a:endParaRPr>
                    </a:p>
                  </a:txBody>
                  <a:tcPr marL="36830" marR="36830" marT="0" marB="0"/>
                </a:tc>
                <a:extLst>
                  <a:ext uri="{0D108BD9-81ED-4DB2-BD59-A6C34878D82A}">
                    <a16:rowId xmlns="" xmlns:a16="http://schemas.microsoft.com/office/drawing/2014/main" val="10004"/>
                  </a:ext>
                </a:extLst>
              </a:tr>
              <a:tr h="195067">
                <a:tc>
                  <a:txBody>
                    <a:bodyPr/>
                    <a:lstStyle/>
                    <a:p>
                      <a:pPr marL="0" marR="0">
                        <a:lnSpc>
                          <a:spcPct val="115000"/>
                        </a:lnSpc>
                        <a:spcBef>
                          <a:spcPts val="0"/>
                        </a:spcBef>
                        <a:spcAft>
                          <a:spcPts val="0"/>
                        </a:spcAft>
                      </a:pPr>
                      <a:r>
                        <a:rPr lang="en-US" sz="1400" dirty="0">
                          <a:effectLst/>
                        </a:rPr>
                        <a:t>Professor mocked language styles or imitated accents</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13.2%</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smtClean="0">
                          <a:effectLst/>
                        </a:rPr>
                        <a:t>  8.5</a:t>
                      </a:r>
                      <a:r>
                        <a:rPr lang="en-US" sz="1400" dirty="0">
                          <a:effectLst/>
                        </a:rPr>
                        <a:t>%</a:t>
                      </a:r>
                      <a:endParaRPr lang="en-US" sz="1400" dirty="0">
                        <a:effectLst/>
                        <a:latin typeface="Calibri"/>
                        <a:ea typeface="Calibri"/>
                        <a:cs typeface="Times New Roman"/>
                      </a:endParaRPr>
                    </a:p>
                  </a:txBody>
                  <a:tcPr marL="36830" marR="36830" marT="0" marB="0"/>
                </a:tc>
                <a:extLst>
                  <a:ext uri="{0D108BD9-81ED-4DB2-BD59-A6C34878D82A}">
                    <a16:rowId xmlns="" xmlns:a16="http://schemas.microsoft.com/office/drawing/2014/main" val="10005"/>
                  </a:ext>
                </a:extLst>
              </a:tr>
              <a:tr h="195067">
                <a:tc>
                  <a:txBody>
                    <a:bodyPr/>
                    <a:lstStyle/>
                    <a:p>
                      <a:pPr marL="0" marR="0">
                        <a:lnSpc>
                          <a:spcPct val="115000"/>
                        </a:lnSpc>
                        <a:spcBef>
                          <a:spcPts val="0"/>
                        </a:spcBef>
                        <a:spcAft>
                          <a:spcPts val="0"/>
                        </a:spcAft>
                      </a:pPr>
                      <a:r>
                        <a:rPr lang="en-US" sz="1400" dirty="0">
                          <a:effectLst/>
                        </a:rPr>
                        <a:t>Professor used a racial slur to address or refer to person of color</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 5.4%</a:t>
                      </a:r>
                      <a:endParaRPr lang="en-US" sz="1400" dirty="0">
                        <a:effectLst/>
                        <a:latin typeface="Calibri"/>
                        <a:ea typeface="Calibri"/>
                        <a:cs typeface="Times New Roman"/>
                      </a:endParaRPr>
                    </a:p>
                  </a:txBody>
                  <a:tcPr marL="36830" marR="36830" marT="0" marB="0"/>
                </a:tc>
                <a:tc>
                  <a:txBody>
                    <a:bodyPr/>
                    <a:lstStyle/>
                    <a:p>
                      <a:pPr marL="0" marR="0" algn="ctr">
                        <a:lnSpc>
                          <a:spcPct val="115000"/>
                        </a:lnSpc>
                        <a:spcBef>
                          <a:spcPts val="0"/>
                        </a:spcBef>
                        <a:spcAft>
                          <a:spcPts val="0"/>
                        </a:spcAft>
                      </a:pPr>
                      <a:r>
                        <a:rPr lang="en-US" sz="1400" dirty="0">
                          <a:effectLst/>
                        </a:rPr>
                        <a:t>  </a:t>
                      </a:r>
                      <a:r>
                        <a:rPr lang="en-US" sz="1400" dirty="0" smtClean="0">
                          <a:effectLst/>
                        </a:rPr>
                        <a:t>  1.7</a:t>
                      </a:r>
                      <a:r>
                        <a:rPr lang="en-US" sz="1400" dirty="0">
                          <a:effectLst/>
                        </a:rPr>
                        <a:t>%*</a:t>
                      </a:r>
                      <a:endParaRPr lang="en-US" sz="1400" dirty="0">
                        <a:effectLst/>
                        <a:latin typeface="Calibri"/>
                        <a:ea typeface="Calibri"/>
                        <a:cs typeface="Times New Roman"/>
                      </a:endParaRPr>
                    </a:p>
                  </a:txBody>
                  <a:tcPr marL="36830" marR="36830" marT="0" marB="0"/>
                </a:tc>
                <a:extLst>
                  <a:ext uri="{0D108BD9-81ED-4DB2-BD59-A6C34878D82A}">
                    <a16:rowId xmlns="" xmlns:a16="http://schemas.microsoft.com/office/drawing/2014/main" val="10006"/>
                  </a:ext>
                </a:extLst>
              </a:tr>
            </a:tbl>
          </a:graphicData>
        </a:graphic>
      </p:graphicFrame>
      <p:sp>
        <p:nvSpPr>
          <p:cNvPr id="8" name="Rectangle 7"/>
          <p:cNvSpPr/>
          <p:nvPr/>
        </p:nvSpPr>
        <p:spPr>
          <a:xfrm>
            <a:off x="612120" y="4322323"/>
            <a:ext cx="1199367" cy="246221"/>
          </a:xfrm>
          <a:prstGeom prst="rect">
            <a:avLst/>
          </a:prstGeom>
        </p:spPr>
        <p:txBody>
          <a:bodyPr wrap="none">
            <a:spAutoFit/>
          </a:bodyPr>
          <a:lstStyle/>
          <a:p>
            <a:r>
              <a:rPr lang="en-US" sz="1000" dirty="0"/>
              <a:t>*=p&lt;.05; **=p&lt;.01</a:t>
            </a:r>
          </a:p>
        </p:txBody>
      </p:sp>
    </p:spTree>
    <p:extLst>
      <p:ext uri="{BB962C8B-B14F-4D97-AF65-F5344CB8AC3E}">
        <p14:creationId xmlns:p14="http://schemas.microsoft.com/office/powerpoint/2010/main" val="447780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25" y="158698"/>
            <a:ext cx="8520600" cy="965927"/>
          </a:xfrm>
        </p:spPr>
        <p:txBody>
          <a:bodyPr/>
          <a:lstStyle/>
          <a:p>
            <a:r>
              <a:rPr lang="en-US" sz="2400" dirty="0" smtClean="0"/>
              <a:t>How do MAs harm students, according to the scholarly literature on racial MAs?</a:t>
            </a:r>
            <a:endParaRPr lang="en-US" sz="2400" dirty="0"/>
          </a:p>
        </p:txBody>
      </p:sp>
      <p:sp>
        <p:nvSpPr>
          <p:cNvPr id="3" name="Rectangle 2"/>
          <p:cNvSpPr/>
          <p:nvPr/>
        </p:nvSpPr>
        <p:spPr>
          <a:xfrm>
            <a:off x="733030" y="1398050"/>
            <a:ext cx="7481456" cy="2985433"/>
          </a:xfrm>
          <a:prstGeom prst="rect">
            <a:avLst/>
          </a:prstGeom>
        </p:spPr>
        <p:txBody>
          <a:bodyPr wrap="square">
            <a:spAutoFit/>
          </a:bodyPr>
          <a:lstStyle/>
          <a:p>
            <a:pPr marL="342900" lvl="0" indent="-342900">
              <a:buFont typeface="+mj-lt"/>
              <a:buAutoNum type="arabicPeriod"/>
            </a:pPr>
            <a:endParaRPr lang="en-US" sz="800" dirty="0" smtClean="0"/>
          </a:p>
          <a:p>
            <a:pPr marL="342900" lvl="0" indent="-342900">
              <a:buFont typeface="+mj-lt"/>
              <a:buAutoNum type="arabicPeriod"/>
            </a:pPr>
            <a:r>
              <a:rPr lang="en-US" sz="1500" dirty="0" smtClean="0"/>
              <a:t>Students </a:t>
            </a:r>
            <a:r>
              <a:rPr lang="en-US" sz="1500" dirty="0"/>
              <a:t>of color in predominantly white classrooms often feel </a:t>
            </a:r>
            <a:r>
              <a:rPr lang="en-US" sz="1500" u="sng" dirty="0"/>
              <a:t>scrutinized and stereotyped</a:t>
            </a:r>
            <a:r>
              <a:rPr lang="en-US" sz="1500" dirty="0"/>
              <a:t> (Harwood 2015, Harper </a:t>
            </a:r>
            <a:r>
              <a:rPr lang="en-US" sz="1500" dirty="0" smtClean="0"/>
              <a:t>2013).</a:t>
            </a:r>
          </a:p>
          <a:p>
            <a:pPr marL="342900" lvl="0" indent="-342900">
              <a:buFont typeface="+mj-lt"/>
              <a:buAutoNum type="arabicPeriod"/>
            </a:pPr>
            <a:endParaRPr lang="en-US" sz="1500" dirty="0"/>
          </a:p>
          <a:p>
            <a:pPr marL="342900" lvl="0" indent="-342900">
              <a:buFont typeface="+mj-lt"/>
              <a:buAutoNum type="arabicPeriod"/>
            </a:pPr>
            <a:r>
              <a:rPr lang="en-US" sz="1500" dirty="0" smtClean="0"/>
              <a:t>Racial </a:t>
            </a:r>
            <a:r>
              <a:rPr lang="en-US" sz="1500" dirty="0" err="1"/>
              <a:t>microaggressions</a:t>
            </a:r>
            <a:r>
              <a:rPr lang="en-US" sz="1500" dirty="0"/>
              <a:t> can cause physical avoidance and emotional withdrawal, inflicting “</a:t>
            </a:r>
            <a:r>
              <a:rPr lang="en-US" sz="1500" u="sng" dirty="0"/>
              <a:t>racial battle fatigue</a:t>
            </a:r>
            <a:r>
              <a:rPr lang="en-US" sz="1500" dirty="0"/>
              <a:t>” on students of color (Smith et al. 2007</a:t>
            </a:r>
            <a:r>
              <a:rPr lang="en-US" sz="1500" dirty="0" smtClean="0"/>
              <a:t>).</a:t>
            </a:r>
            <a:endParaRPr lang="en-US" sz="1500" dirty="0"/>
          </a:p>
          <a:p>
            <a:pPr marL="342900" lvl="0" indent="-342900">
              <a:buFont typeface="+mj-lt"/>
              <a:buAutoNum type="arabicPeriod"/>
            </a:pPr>
            <a:endParaRPr lang="en-US" sz="1500" dirty="0" smtClean="0"/>
          </a:p>
          <a:p>
            <a:pPr marL="342900" lvl="0" indent="-342900">
              <a:buFont typeface="+mj-lt"/>
              <a:buAutoNum type="arabicPeriod"/>
            </a:pPr>
            <a:r>
              <a:rPr lang="en-US" sz="1500" dirty="0" smtClean="0"/>
              <a:t>Students </a:t>
            </a:r>
            <a:r>
              <a:rPr lang="en-US" sz="1500" dirty="0"/>
              <a:t>may </a:t>
            </a:r>
            <a:r>
              <a:rPr lang="en-US" sz="1500" u="sng" dirty="0"/>
              <a:t>disengage from or drop a </a:t>
            </a:r>
            <a:r>
              <a:rPr lang="en-US" sz="1500" u="sng" dirty="0" smtClean="0"/>
              <a:t>class</a:t>
            </a:r>
            <a:r>
              <a:rPr lang="en-US" sz="1500" dirty="0" smtClean="0"/>
              <a:t> </a:t>
            </a:r>
            <a:r>
              <a:rPr lang="en-US" sz="1500" dirty="0"/>
              <a:t>(Harwood 2015</a:t>
            </a:r>
            <a:r>
              <a:rPr lang="en-US" sz="1500" dirty="0" smtClean="0"/>
              <a:t>).</a:t>
            </a:r>
          </a:p>
          <a:p>
            <a:pPr marL="342900" lvl="0" indent="-342900">
              <a:buFont typeface="+mj-lt"/>
              <a:buAutoNum type="arabicPeriod"/>
            </a:pPr>
            <a:endParaRPr lang="en-US" sz="1500" dirty="0"/>
          </a:p>
          <a:p>
            <a:pPr marL="342900" lvl="0" indent="-342900">
              <a:buFont typeface="+mj-lt"/>
              <a:buAutoNum type="arabicPeriod"/>
            </a:pPr>
            <a:r>
              <a:rPr lang="en-US" sz="1500" dirty="0"/>
              <a:t>Assumptions of </a:t>
            </a:r>
            <a:r>
              <a:rPr lang="en-US" sz="1500" u="sng" dirty="0"/>
              <a:t>racialized intelligence </a:t>
            </a:r>
            <a:r>
              <a:rPr lang="en-US" sz="1500" dirty="0"/>
              <a:t>raise additional barriers to academic experiences of students of color (</a:t>
            </a:r>
            <a:r>
              <a:rPr lang="en-US" sz="1500" dirty="0" err="1"/>
              <a:t>Minikel-Lacoqcue</a:t>
            </a:r>
            <a:r>
              <a:rPr lang="en-US" sz="1500" dirty="0"/>
              <a:t> 2013</a:t>
            </a:r>
            <a:r>
              <a:rPr lang="en-US" sz="1500" dirty="0" smtClean="0"/>
              <a:t>).</a:t>
            </a:r>
            <a:endParaRPr lang="en-US" sz="1500" dirty="0"/>
          </a:p>
          <a:p>
            <a:endParaRPr lang="en-US" sz="1500" dirty="0" smtClean="0"/>
          </a:p>
          <a:p>
            <a:r>
              <a:rPr lang="en-US" sz="1500" dirty="0" smtClean="0"/>
              <a:t>*Much focus is on the </a:t>
            </a:r>
            <a:r>
              <a:rPr lang="en-US" sz="1500" u="sng" dirty="0" smtClean="0"/>
              <a:t>cumulative effects</a:t>
            </a:r>
            <a:r>
              <a:rPr lang="en-US" sz="1500" dirty="0" smtClean="0"/>
              <a:t> of MAs.</a:t>
            </a:r>
            <a:endParaRPr lang="en-US" sz="1500" dirty="0"/>
          </a:p>
        </p:txBody>
      </p:sp>
    </p:spTree>
    <p:extLst>
      <p:ext uri="{BB962C8B-B14F-4D97-AF65-F5344CB8AC3E}">
        <p14:creationId xmlns:p14="http://schemas.microsoft.com/office/powerpoint/2010/main" val="264461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3641</TotalTime>
  <Words>1987</Words>
  <Application>Microsoft Office PowerPoint</Application>
  <PresentationFormat>On-screen Show (16:9)</PresentationFormat>
  <Paragraphs>388</Paragraphs>
  <Slides>24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Merriweather</vt:lpstr>
      <vt:lpstr>Times New Roman</vt:lpstr>
      <vt:lpstr>Roboto</vt:lpstr>
      <vt:lpstr>Droid Sans</vt:lpstr>
      <vt:lpstr>Wingdings</vt:lpstr>
      <vt:lpstr>Calibri</vt:lpstr>
      <vt:lpstr>Paradigm</vt:lpstr>
      <vt:lpstr>“They said what??”: Tools for Managing Microaggressions  in the Classroom and Beyond</vt:lpstr>
      <vt:lpstr>Scenarios</vt:lpstr>
      <vt:lpstr>Overview</vt:lpstr>
      <vt:lpstr>Why are we talking about this?</vt:lpstr>
      <vt:lpstr>What are Racial Microaggressions (MAs)?</vt:lpstr>
      <vt:lpstr>Subtypes of Racial Microaggressions</vt:lpstr>
      <vt:lpstr>Racial MAs experienced/observed in St. Olaf classrooms, Fall 2017 (first 11 weeks)</vt:lpstr>
      <vt:lpstr>Racial Differences in Reporting</vt:lpstr>
      <vt:lpstr>How do MAs harm students, according to the scholarly literature on racial MAs?</vt:lpstr>
      <vt:lpstr>Research on MA harms at St. Olaf (fall 2017) </vt:lpstr>
      <vt:lpstr>Examples of student comments</vt:lpstr>
      <vt:lpstr>And yet…</vt:lpstr>
      <vt:lpstr>Responses to MAs during class</vt:lpstr>
      <vt:lpstr>Perceptions of effectiveness vs. reported responses</vt:lpstr>
      <vt:lpstr>Examples of student comments</vt:lpstr>
      <vt:lpstr>Scenarios</vt:lpstr>
      <vt:lpstr>Proactive Responses by Professors </vt:lpstr>
      <vt:lpstr>Student views and experiences  of proactive actions by professors</vt:lpstr>
      <vt:lpstr>Example of Student Comments</vt:lpstr>
      <vt:lpstr>Course materials</vt:lpstr>
      <vt:lpstr>Student reports of R/E marginalized voices within course material in majors, etc.</vt:lpstr>
      <vt:lpstr>Your Ideas </vt:lpstr>
      <vt:lpstr>Conclusion</vt:lpstr>
      <vt:lpstr>(Maybe) We have a few more minutes…..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Microaggressions and Microassaults in St. Olaf Classrooms</dc:title>
  <dc:creator>Ryan Sheppard</dc:creator>
  <cp:lastModifiedBy>stobuild</cp:lastModifiedBy>
  <cp:revision>48</cp:revision>
  <cp:lastPrinted>2018-04-11T16:11:37Z</cp:lastPrinted>
  <dcterms:modified xsi:type="dcterms:W3CDTF">2018-04-11T22:29:36Z</dcterms:modified>
</cp:coreProperties>
</file>