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1" r:id="rId3"/>
    <p:sldId id="323" r:id="rId4"/>
    <p:sldId id="258" r:id="rId5"/>
    <p:sldId id="262" r:id="rId6"/>
    <p:sldId id="266" r:id="rId7"/>
    <p:sldId id="264" r:id="rId8"/>
    <p:sldId id="265" r:id="rId9"/>
    <p:sldId id="299" r:id="rId10"/>
    <p:sldId id="321" r:id="rId11"/>
    <p:sldId id="332" r:id="rId12"/>
    <p:sldId id="300" r:id="rId13"/>
    <p:sldId id="324" r:id="rId14"/>
    <p:sldId id="333" r:id="rId15"/>
    <p:sldId id="263" r:id="rId16"/>
    <p:sldId id="257" r:id="rId17"/>
    <p:sldId id="261" r:id="rId18"/>
    <p:sldId id="334" r:id="rId19"/>
    <p:sldId id="297" r:id="rId20"/>
    <p:sldId id="303" r:id="rId21"/>
    <p:sldId id="307" r:id="rId22"/>
    <p:sldId id="313" r:id="rId23"/>
    <p:sldId id="336" r:id="rId24"/>
    <p:sldId id="308" r:id="rId25"/>
    <p:sldId id="304" r:id="rId26"/>
    <p:sldId id="335" r:id="rId27"/>
    <p:sldId id="325" r:id="rId28"/>
    <p:sldId id="315" r:id="rId29"/>
    <p:sldId id="337" r:id="rId30"/>
    <p:sldId id="341" r:id="rId31"/>
    <p:sldId id="342" r:id="rId32"/>
    <p:sldId id="309" r:id="rId33"/>
    <p:sldId id="338" r:id="rId34"/>
  </p:sldIdLst>
  <p:sldSz cx="9144000" cy="5143500" type="screen16x9"/>
  <p:notesSz cx="7010400" cy="9296400"/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54934" autoAdjust="0"/>
  </p:normalViewPr>
  <p:slideViewPr>
    <p:cSldViewPr snapToGrid="0">
      <p:cViewPr>
        <p:scale>
          <a:sx n="82" d="100"/>
          <a:sy n="82" d="100"/>
        </p:scale>
        <p:origin x="248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6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rossd:Downloads:GE%20Requirements%20AC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F6-E749-A686-824E37F72780}"/>
              </c:ext>
            </c:extLst>
          </c:dPt>
          <c:cat>
            <c:strRef>
              <c:f>Sheet1!$A$2:$A$15</c:f>
              <c:strCache>
                <c:ptCount val="14"/>
                <c:pt idx="0">
                  <c:v>Grinnell</c:v>
                </c:pt>
                <c:pt idx="1">
                  <c:v>Ripon</c:v>
                </c:pt>
                <c:pt idx="2">
                  <c:v>Colorado</c:v>
                </c:pt>
                <c:pt idx="3">
                  <c:v>Cornell</c:v>
                </c:pt>
                <c:pt idx="4">
                  <c:v>Lawrence</c:v>
                </c:pt>
                <c:pt idx="5">
                  <c:v>Knox</c:v>
                </c:pt>
                <c:pt idx="6">
                  <c:v>Monmouth</c:v>
                </c:pt>
                <c:pt idx="7">
                  <c:v>Beloit</c:v>
                </c:pt>
                <c:pt idx="8">
                  <c:v>Lake Forest</c:v>
                </c:pt>
                <c:pt idx="9">
                  <c:v>Coe</c:v>
                </c:pt>
                <c:pt idx="10">
                  <c:v>Luther</c:v>
                </c:pt>
                <c:pt idx="11">
                  <c:v>Macalester</c:v>
                </c:pt>
                <c:pt idx="12">
                  <c:v>Carleton</c:v>
                </c:pt>
                <c:pt idx="13">
                  <c:v>St. Olaf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1.0</c:v>
                </c:pt>
                <c:pt idx="1">
                  <c:v>5.0</c:v>
                </c:pt>
                <c:pt idx="2">
                  <c:v>9.0</c:v>
                </c:pt>
                <c:pt idx="3">
                  <c:v>9.0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13.0</c:v>
                </c:pt>
                <c:pt idx="8">
                  <c:v>13.0</c:v>
                </c:pt>
                <c:pt idx="9">
                  <c:v>17.0</c:v>
                </c:pt>
                <c:pt idx="10">
                  <c:v>17.0</c:v>
                </c:pt>
                <c:pt idx="11">
                  <c:v>20.0</c:v>
                </c:pt>
                <c:pt idx="12">
                  <c:v>22.0</c:v>
                </c:pt>
                <c:pt idx="13">
                  <c:v>26.0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F6-E749-A686-824E37F72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03613664"/>
        <c:axId val="-704416112"/>
      </c:barChart>
      <c:catAx>
        <c:axId val="-70361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704416112"/>
        <c:crosses val="autoZero"/>
        <c:auto val="1"/>
        <c:lblAlgn val="ctr"/>
        <c:lblOffset val="100"/>
        <c:noMultiLvlLbl val="0"/>
      </c:catAx>
      <c:valAx>
        <c:axId val="-70441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03613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/>
              <a:t>April 12, 2018 Faculty Straw Poll on</a:t>
            </a:r>
            <a:r>
              <a:rPr lang="en-US" sz="1300" baseline="0"/>
              <a:t> Aspirational GE</a:t>
            </a:r>
            <a:endParaRPr lang="en-US" sz="13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SA/A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Integrative FY Seminar</c:v>
                </c:pt>
                <c:pt idx="1">
                  <c:v>Liberal Arts Learning</c:v>
                </c:pt>
                <c:pt idx="2">
                  <c:v>Broad Skills Many Disciplines</c:v>
                </c:pt>
                <c:pt idx="3">
                  <c:v>Apply Knowledge &amp; Skills</c:v>
                </c:pt>
                <c:pt idx="4">
                  <c:v>Experiential Learning</c:v>
                </c:pt>
                <c:pt idx="5">
                  <c:v>Institutional Knowledge</c:v>
                </c:pt>
                <c:pt idx="6">
                  <c:v>Smaller GE</c:v>
                </c:pt>
                <c:pt idx="7">
                  <c:v>Senior GE Capstone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58.0</c:v>
                </c:pt>
                <c:pt idx="1">
                  <c:v>80.0</c:v>
                </c:pt>
                <c:pt idx="2">
                  <c:v>91.0</c:v>
                </c:pt>
                <c:pt idx="3">
                  <c:v>88.0</c:v>
                </c:pt>
                <c:pt idx="4">
                  <c:v>65.0</c:v>
                </c:pt>
                <c:pt idx="5">
                  <c:v>66.0</c:v>
                </c:pt>
                <c:pt idx="6">
                  <c:v>56.0</c:v>
                </c:pt>
                <c:pt idx="7">
                  <c:v>28.0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B8-44DA-B083-DD8BC7D2459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Neither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Integrative FY Seminar</c:v>
                </c:pt>
                <c:pt idx="1">
                  <c:v>Liberal Arts Learning</c:v>
                </c:pt>
                <c:pt idx="2">
                  <c:v>Broad Skills Many Disciplines</c:v>
                </c:pt>
                <c:pt idx="3">
                  <c:v>Apply Knowledge &amp; Skills</c:v>
                </c:pt>
                <c:pt idx="4">
                  <c:v>Experiential Learning</c:v>
                </c:pt>
                <c:pt idx="5">
                  <c:v>Institutional Knowledge</c:v>
                </c:pt>
                <c:pt idx="6">
                  <c:v>Smaller GE</c:v>
                </c:pt>
                <c:pt idx="7">
                  <c:v>Senior GE Capstone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21.0</c:v>
                </c:pt>
                <c:pt idx="1">
                  <c:v>14.0</c:v>
                </c:pt>
                <c:pt idx="2">
                  <c:v>6.0</c:v>
                </c:pt>
                <c:pt idx="3">
                  <c:v>8.0</c:v>
                </c:pt>
                <c:pt idx="4">
                  <c:v>12.0</c:v>
                </c:pt>
                <c:pt idx="5">
                  <c:v>27.0</c:v>
                </c:pt>
                <c:pt idx="6">
                  <c:v>24.0</c:v>
                </c:pt>
                <c:pt idx="7">
                  <c:v>30.0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B8-44DA-B083-DD8BC7D2459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SD/D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Integrative FY Seminar</c:v>
                </c:pt>
                <c:pt idx="1">
                  <c:v>Liberal Arts Learning</c:v>
                </c:pt>
                <c:pt idx="2">
                  <c:v>Broad Skills Many Disciplines</c:v>
                </c:pt>
                <c:pt idx="3">
                  <c:v>Apply Knowledge &amp; Skills</c:v>
                </c:pt>
                <c:pt idx="4">
                  <c:v>Experiential Learning</c:v>
                </c:pt>
                <c:pt idx="5">
                  <c:v>Institutional Knowledge</c:v>
                </c:pt>
                <c:pt idx="6">
                  <c:v>Smaller GE</c:v>
                </c:pt>
                <c:pt idx="7">
                  <c:v>Senior GE Capstone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21.0</c:v>
                </c:pt>
                <c:pt idx="1">
                  <c:v>7.0</c:v>
                </c:pt>
                <c:pt idx="2">
                  <c:v>3.0</c:v>
                </c:pt>
                <c:pt idx="3">
                  <c:v>3.0</c:v>
                </c:pt>
                <c:pt idx="4">
                  <c:v>23.0</c:v>
                </c:pt>
                <c:pt idx="5">
                  <c:v>7.0</c:v>
                </c:pt>
                <c:pt idx="6">
                  <c:v>19.0</c:v>
                </c:pt>
                <c:pt idx="7">
                  <c:v>43.0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B8-44DA-B083-DD8BC7D24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36233872"/>
        <c:axId val="-636415216"/>
      </c:barChart>
      <c:catAx>
        <c:axId val="-63623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6415216"/>
        <c:crosses val="autoZero"/>
        <c:auto val="1"/>
        <c:lblAlgn val="ctr"/>
        <c:lblOffset val="100"/>
        <c:noMultiLvlLbl val="0"/>
      </c:catAx>
      <c:valAx>
        <c:axId val="-63641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Responses</a:t>
                </a:r>
              </a:p>
            </c:rich>
          </c:tx>
          <c:layout>
            <c:manualLayout>
              <c:xMode val="edge"/>
              <c:yMode val="edge"/>
              <c:x val="0.0202060947672152"/>
              <c:y val="0.2540317946599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623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B8B2D-8C7C-B441-A26A-9645D912697B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1CFD8-039F-4146-A12B-6827E490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7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627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35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9930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110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19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97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667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209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165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563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29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0000"/>
              </a:solidFill>
            </a:endParaRPr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62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0473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17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129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6662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918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863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749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581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130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4910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671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32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595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49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07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243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0" marR="0" lvl="1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44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29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53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3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1989759"/>
            <a:ext cx="7772400" cy="33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2461426"/>
            <a:ext cx="6400800" cy="47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Times New Roman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imes New Roman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mes New Roman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with Title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with Title">
  <p:cSld name="Black with 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 descr="whiteInterior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67866"/>
            <a:ext cx="9372600" cy="528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lackMain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-109080"/>
            <a:ext cx="9448800" cy="532335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with Address">
  <p:cSld name="Black with Addres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 descr="whiteInterior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67866"/>
            <a:ext cx="9372600" cy="528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lackInterior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-114300"/>
            <a:ext cx="9448800" cy="532335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cs">
  <p:cSld name="Arc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 descr="Logo Chang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572"/>
            <a:ext cx="9144000" cy="515064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April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502920" y="1937766"/>
            <a:ext cx="813816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OLE Core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the 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 Task Force</a:t>
            </a:r>
            <a:b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 of the </a:t>
            </a:r>
            <a:b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of St. Olaf College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1371600" y="39243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i="0" dirty="0">
                <a:solidFill>
                  <a:schemeClr val="dk1"/>
                </a:solidFill>
              </a:rPr>
              <a:t>April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r>
              <a:rPr lang="en-US" sz="3200" i="0" dirty="0">
                <a:solidFill>
                  <a:schemeClr val="dk1"/>
                </a:solidFill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</a:t>
            </a:r>
            <a:r>
              <a:rPr lang="en-US" sz="3200" i="0" dirty="0">
                <a:solidFill>
                  <a:schemeClr val="dk1"/>
                </a:solidFill>
              </a:rPr>
              <a:t>9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64008" y="95576"/>
            <a:ext cx="881481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St. Olaf Student Demographics: 2001-2018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381000" y="1025978"/>
            <a:ext cx="83820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BF9C44-B5BB-408A-9111-FD81DA68B094}"/>
              </a:ext>
            </a:extLst>
          </p:cNvPr>
          <p:cNvSpPr txBox="1"/>
          <p:nvPr/>
        </p:nvSpPr>
        <p:spPr>
          <a:xfrm>
            <a:off x="3346704" y="2202418"/>
            <a:ext cx="2450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INSERT GRAPH FROM PDF, ENROLLMENT RATES PRIMER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2C03BA-5B23-4557-8376-9CA4DEA2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057308"/>
            <a:ext cx="7871866" cy="34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64008" y="95576"/>
            <a:ext cx="881481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Student Demographic Cohorts: 2001-2018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381000" y="1025978"/>
            <a:ext cx="83820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BF9C44-B5BB-408A-9111-FD81DA68B094}"/>
              </a:ext>
            </a:extLst>
          </p:cNvPr>
          <p:cNvSpPr txBox="1"/>
          <p:nvPr/>
        </p:nvSpPr>
        <p:spPr>
          <a:xfrm>
            <a:off x="3346704" y="2202418"/>
            <a:ext cx="2450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INSERT GRAPH FROM PDF, ENROLLMENT RATES PRIMER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055972-65C5-4F96-B689-832EF2C56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8485" b="33992"/>
          <a:stretch/>
        </p:blipFill>
        <p:spPr>
          <a:xfrm>
            <a:off x="0" y="67759"/>
            <a:ext cx="8894254" cy="4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85800" y="2236249"/>
            <a:ext cx="7772400" cy="33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What are small liberal arts colleges preparing students for in the 21</a:t>
            </a:r>
            <a:r>
              <a:rPr lang="en-US" sz="3200" baseline="30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3200" dirty="0">
                <a:solidFill>
                  <a:schemeClr val="tx1"/>
                </a:solidFill>
                <a:sym typeface="Arial"/>
              </a:rPr>
              <a:t> century?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64008" y="95576"/>
            <a:ext cx="881481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AAC&amp;U 2018 Employer Research Report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76200" y="713232"/>
            <a:ext cx="8665464" cy="35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lvl="0" indent="-228600">
              <a:buNone/>
            </a:pPr>
            <a:r>
              <a:rPr lang="en-US" sz="2400" b="1" dirty="0">
                <a:latin typeface="+mn-lt"/>
                <a:ea typeface="Arial"/>
                <a:cs typeface="Arial"/>
                <a:sym typeface="Arial"/>
              </a:rPr>
              <a:t>"The </a:t>
            </a:r>
            <a:r>
              <a:rPr lang="en-US" sz="2400" b="1" dirty="0">
                <a:latin typeface="+mn-lt"/>
              </a:rPr>
              <a:t>ability to apply knowledge/skills to the real world.”</a:t>
            </a:r>
          </a:p>
          <a:p>
            <a:pPr lvl="0" indent="-228600">
              <a:buNone/>
            </a:pPr>
            <a:r>
              <a:rPr lang="en-US" sz="2400" b="1" dirty="0">
                <a:latin typeface="+mn-lt"/>
              </a:rPr>
              <a:t> </a:t>
            </a:r>
            <a:endParaRPr sz="2400" b="1" dirty="0">
              <a:latin typeface="+mn-lt"/>
              <a:ea typeface="Arial"/>
              <a:cs typeface="Arial"/>
              <a:sym typeface="Arial"/>
            </a:endParaRPr>
          </a:p>
          <a:p>
            <a:pPr marL="571500" indent="-342900"/>
            <a:r>
              <a:rPr lang="en-US" sz="2400" b="1" dirty="0">
                <a:latin typeface="+mn-lt"/>
                <a:ea typeface="Arial"/>
                <a:cs typeface="Arial"/>
                <a:sym typeface="Arial"/>
              </a:rPr>
              <a:t>87%</a:t>
            </a:r>
            <a:r>
              <a:rPr lang="en-US" sz="2400" dirty="0">
                <a:latin typeface="+mn-lt"/>
                <a:ea typeface="Arial"/>
                <a:cs typeface="Arial"/>
                <a:sym typeface="Arial"/>
              </a:rPr>
              <a:t> of hiring managers think that this is a very important quality, but only</a:t>
            </a:r>
          </a:p>
          <a:p>
            <a:pPr marL="571500" indent="-342900"/>
            <a:r>
              <a:rPr lang="en-US" sz="2400" b="1" dirty="0">
                <a:latin typeface="+mn-lt"/>
                <a:ea typeface="Arial"/>
                <a:cs typeface="Arial"/>
                <a:sym typeface="Arial"/>
              </a:rPr>
              <a:t>39%</a:t>
            </a:r>
            <a:r>
              <a:rPr lang="en-US" sz="2400" dirty="0">
                <a:latin typeface="+mn-lt"/>
                <a:ea typeface="Arial"/>
                <a:cs typeface="Arial"/>
                <a:sym typeface="Arial"/>
              </a:rPr>
              <a:t> of hiring managers think that recent college grads are well prepared to do this</a:t>
            </a:r>
            <a:endParaRPr sz="2400" dirty="0"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9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4602" y="4595854"/>
            <a:ext cx="7378810" cy="445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" y="120251"/>
            <a:ext cx="9281160" cy="857250"/>
          </a:xfrm>
        </p:spPr>
        <p:txBody>
          <a:bodyPr>
            <a:noAutofit/>
          </a:bodyPr>
          <a:lstStyle/>
          <a:p>
            <a:r>
              <a:rPr lang="en-US" sz="2800" dirty="0"/>
              <a:t>Our students’ futures involve doing what machines can’t</a:t>
            </a:r>
          </a:p>
        </p:txBody>
      </p:sp>
      <p:pic>
        <p:nvPicPr>
          <p:cNvPr id="4" name="Content Placeholder 3" descr="IMG_838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10494"/>
          <a:stretch>
            <a:fillRect/>
          </a:stretch>
        </p:blipFill>
        <p:spPr>
          <a:xfrm>
            <a:off x="584201" y="1430867"/>
            <a:ext cx="4283915" cy="2804581"/>
          </a:xfrm>
        </p:spPr>
      </p:pic>
      <p:sp>
        <p:nvSpPr>
          <p:cNvPr id="3" name="TextBox 2"/>
          <p:cNvSpPr txBox="1"/>
          <p:nvPr/>
        </p:nvSpPr>
        <p:spPr>
          <a:xfrm>
            <a:off x="5477933" y="1548866"/>
            <a:ext cx="23006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90000"/>
              <a:buFont typeface="Wingdings" panose="05000000000000000000" pitchFamily="2" charset="2"/>
              <a:buChar char="Ø"/>
            </a:pPr>
            <a:r>
              <a:rPr lang="en-US" sz="3200" dirty="0"/>
              <a:t> Creativity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285750" indent="-285750">
              <a:buSzPct val="90000"/>
              <a:buFont typeface="Wingdings" panose="05000000000000000000" pitchFamily="2" charset="2"/>
              <a:buChar char="Ø"/>
            </a:pPr>
            <a:r>
              <a:rPr lang="en-US" sz="3200" dirty="0"/>
              <a:t> Curiosity</a:t>
            </a:r>
          </a:p>
          <a:p>
            <a:pPr marL="285750" indent="-285750">
              <a:buSzPct val="90000"/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285750" indent="-285750">
              <a:buSzPct val="90000"/>
              <a:buFont typeface="Wingdings" panose="05000000000000000000" pitchFamily="2" charset="2"/>
              <a:buChar char="Ø"/>
            </a:pPr>
            <a:r>
              <a:rPr lang="en-US" sz="3200" dirty="0"/>
              <a:t> Empathy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34602" y="4449966"/>
            <a:ext cx="7202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indent="0">
              <a:buNone/>
            </a:pPr>
            <a:r>
              <a:rPr lang="en-US" dirty="0"/>
              <a:t>AAC&amp;U Conference (Feb. 2019) </a:t>
            </a:r>
            <a:r>
              <a:rPr lang="en-US" i="1" dirty="0"/>
              <a:t>Creating a 21</a:t>
            </a:r>
            <a:r>
              <a:rPr lang="en-US" i="1" baseline="30000" dirty="0"/>
              <a:t>st</a:t>
            </a:r>
            <a:r>
              <a:rPr lang="en-US" i="1" dirty="0"/>
              <a:t> Century General Education: Responding to Seismic Shifts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" y="0"/>
            <a:ext cx="9015984" cy="85725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can the liberal arts uniquely prepare students?</a:t>
            </a:r>
          </a:p>
        </p:txBody>
      </p:sp>
      <p:pic>
        <p:nvPicPr>
          <p:cNvPr id="4" name="Content Placeholder 3" descr="IMG_839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10494"/>
          <a:stretch>
            <a:fillRect/>
          </a:stretch>
        </p:blipFill>
        <p:spPr>
          <a:xfrm>
            <a:off x="186267" y="1337732"/>
            <a:ext cx="4004733" cy="2726267"/>
          </a:xfrm>
        </p:spPr>
      </p:pic>
      <p:sp>
        <p:nvSpPr>
          <p:cNvPr id="3" name="TextBox 2"/>
          <p:cNvSpPr txBox="1"/>
          <p:nvPr/>
        </p:nvSpPr>
        <p:spPr>
          <a:xfrm>
            <a:off x="4412974" y="1278467"/>
            <a:ext cx="42060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Eager to tackle uncharted areas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First rate at gathering data and insights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Clever at solving complex problems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Highly skilled at reading the room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Able to persuade and inspire people</a:t>
            </a:r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1582310" y="4615274"/>
            <a:ext cx="7362907" cy="448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4602" y="4540767"/>
            <a:ext cx="7202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indent="0">
              <a:buNone/>
            </a:pPr>
            <a:r>
              <a:rPr lang="en-US" dirty="0"/>
              <a:t>AAC&amp;U Conference (Feb. 2019) </a:t>
            </a:r>
            <a:r>
              <a:rPr lang="en-US" i="1" dirty="0"/>
              <a:t>Creating a 21</a:t>
            </a:r>
            <a:r>
              <a:rPr lang="en-US" i="1" baseline="30000" dirty="0"/>
              <a:t>st</a:t>
            </a:r>
            <a:r>
              <a:rPr lang="en-US" i="1" dirty="0"/>
              <a:t> Century General Education: Responding to Seismic Shifts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Colleges &amp; universities have been/are revising 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5216" y="1154669"/>
            <a:ext cx="772668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2009 AAC&amp;U survey found that: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89%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of colleges and universities were engaged in GE revision.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More than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two-thirds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combine choice and integrative components such as learning communities.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Institutions are placing greater emphasis on HIPs: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off-campus study (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71%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), internships (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62%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), first year experiences (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73%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), and undergraduate research (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78%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135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32827"/>
            <a:ext cx="8531352" cy="857250"/>
          </a:xfrm>
        </p:spPr>
        <p:txBody>
          <a:bodyPr>
            <a:noAutofit/>
          </a:bodyPr>
          <a:lstStyle/>
          <a:p>
            <a:r>
              <a:rPr lang="en-US" sz="3200" dirty="0"/>
              <a:t>How have our ACM peers responded?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7565" y="1127638"/>
            <a:ext cx="4102873" cy="3538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Revised GE curricula emphasize </a:t>
            </a:r>
          </a:p>
          <a:p>
            <a:pPr marL="342900" indent="-342900">
              <a:buSzPct val="85000"/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creative problem-solving</a:t>
            </a:r>
          </a:p>
          <a:p>
            <a:pPr marL="342900" indent="-342900">
              <a:buSzPct val="85000"/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integrative components (e.g., a capstone requirement)</a:t>
            </a:r>
          </a:p>
          <a:p>
            <a:pPr marL="342900" indent="-342900">
              <a:buSzPct val="85000"/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interdisciplinary study </a:t>
            </a:r>
          </a:p>
          <a:p>
            <a:pPr marL="342900" indent="-342900">
              <a:buSzPct val="85000"/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HIPs</a:t>
            </a:r>
          </a:p>
          <a:p>
            <a:pPr marL="342900" indent="-342900">
              <a:buSzPct val="85000"/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experiential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87263" y="1044976"/>
            <a:ext cx="3844089" cy="35387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+mn-lt"/>
                <a:cs typeface="Calibri" panose="020F0502020204030204" pitchFamily="34" charset="0"/>
              </a:rPr>
              <a:t>Luther College (</a:t>
            </a:r>
            <a:r>
              <a:rPr lang="en-US" sz="18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2007</a:t>
            </a:r>
            <a:r>
              <a:rPr lang="en-US" sz="1800" b="1" dirty="0">
                <a:latin typeface="+mn-lt"/>
                <a:cs typeface="Calibri" panose="020F0502020204030204" pitchFamily="34" charset="0"/>
              </a:rPr>
              <a:t>)</a:t>
            </a:r>
            <a:endParaRPr lang="en-US" sz="16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endParaRPr lang="en-US" sz="900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+mn-lt"/>
                <a:cs typeface="Calibri" panose="020F0502020204030204" pitchFamily="34" charset="0"/>
              </a:rPr>
              <a:t>Colorado College (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2017</a:t>
            </a:r>
            <a:r>
              <a:rPr lang="en-US" sz="1800" b="1" dirty="0">
                <a:latin typeface="+mn-lt"/>
                <a:cs typeface="Calibri" panose="020F0502020204030204" pitchFamily="34" charset="0"/>
              </a:rPr>
              <a:t>)</a:t>
            </a:r>
            <a:endParaRPr lang="en-US" sz="1600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900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Ripon College (2017)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900" b="1" dirty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+mn-lt"/>
                <a:cs typeface="Calibri" panose="020F0502020204030204" pitchFamily="34" charset="0"/>
              </a:rPr>
              <a:t>Lake Forest (2018)</a:t>
            </a:r>
          </a:p>
        </p:txBody>
      </p:sp>
    </p:spTree>
    <p:extLst>
      <p:ext uri="{BB962C8B-B14F-4D97-AF65-F5344CB8AC3E}">
        <p14:creationId xmlns:p14="http://schemas.microsoft.com/office/powerpoint/2010/main" val="11395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-333926" y="231043"/>
            <a:ext cx="881481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How does St. Olaf compare?</a:t>
            </a:r>
            <a:br>
              <a:rPr lang="en-US" sz="32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ACM GE Comparisons:</a:t>
            </a:r>
            <a:br>
              <a:rPr lang="en-US" sz="3200" dirty="0">
                <a:latin typeface="Arial"/>
                <a:ea typeface="Arial"/>
                <a:cs typeface="Arial"/>
                <a:sym typeface="Arial"/>
              </a:rPr>
            </a:b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381000" y="1025978"/>
            <a:ext cx="83820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616126"/>
              </p:ext>
            </p:extLst>
          </p:nvPr>
        </p:nvGraphicFramePr>
        <p:xfrm>
          <a:off x="619125" y="1235914"/>
          <a:ext cx="7250583" cy="323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24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Where is St. Olaf falling short?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170688" y="943681"/>
            <a:ext cx="8382000" cy="361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ct val="90000"/>
              <a:buFont typeface="Wingdings" panose="05000000000000000000" pitchFamily="2" charset="2"/>
              <a:buChar char="v"/>
            </a:pPr>
            <a:r>
              <a:rPr lang="en-US" sz="2400" dirty="0"/>
              <a:t>Our recent-alumni give us low ratings in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Life skills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Quantitative reasoning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Relevance of their studies to the world of work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Skills in intercultural competence</a:t>
            </a:r>
            <a:r>
              <a:rPr lang="en-US" sz="2400" dirty="0"/>
              <a:t>  </a:t>
            </a:r>
            <a:r>
              <a:rPr lang="en-US" sz="1600" dirty="0"/>
              <a:t>(source: HEDS)</a:t>
            </a:r>
            <a:endParaRPr lang="en-US" sz="2400" dirty="0"/>
          </a:p>
          <a:p>
            <a:pPr lvl="0">
              <a:buSzPct val="90000"/>
              <a:buFont typeface="Wingdings" panose="05000000000000000000" pitchFamily="2" charset="2"/>
              <a:buChar char="v"/>
            </a:pPr>
            <a:r>
              <a:rPr lang="en-US" sz="2400" dirty="0"/>
              <a:t>Our current students give low/mediocre self-reports 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Interactions with diverse others (except different religious beliefs)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Student-faculty interactions</a:t>
            </a:r>
            <a:r>
              <a:rPr lang="en-US" sz="2400" dirty="0"/>
              <a:t>   </a:t>
            </a:r>
            <a:r>
              <a:rPr lang="en-US" sz="1600" dirty="0"/>
              <a:t>(source: NSSE)</a:t>
            </a:r>
          </a:p>
          <a:p>
            <a:pPr lvl="1"/>
            <a:endParaRPr lang="en-US" sz="2000" dirty="0"/>
          </a:p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lvl="0" indent="-228600"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2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Overview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8382000" cy="289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/>
              <a:t>Why we are proposing changes to GE</a:t>
            </a:r>
          </a:p>
          <a:p>
            <a: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/>
              <a:t>What we are proposing: the OLE Core</a:t>
            </a:r>
          </a:p>
          <a:p>
            <a:pPr lvl="0">
              <a:buSzPct val="90000"/>
              <a:buFont typeface="Wingdings" panose="05000000000000000000" pitchFamily="2" charset="2"/>
              <a:buChar char="v"/>
            </a:pPr>
            <a:r>
              <a:rPr lang="en-US" dirty="0"/>
              <a:t>Where we are in the design process</a:t>
            </a:r>
          </a:p>
          <a:p>
            <a:pPr lvl="0"/>
            <a:endParaRPr dirty="0"/>
          </a:p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7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What are we proposing?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67" y="1074737"/>
            <a:ext cx="7467600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02600" y="4445000"/>
            <a:ext cx="846667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02600" y="1192696"/>
            <a:ext cx="723348" cy="691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What are we proposing?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82" name="Picture 2" descr="https://lh4.googleusercontent.com/683JLrqeX3EU54Mh8MCIo5HbSgfB2Kt_9XTA3QYUFxt4PrjyXeWff6CrZMclM9ctkoReC9E0McJU6R0LvPrbQ6bI7bananqTY5_7_YrCEzFKU2ZWSMR30LI23p2VE-nfaM3EEma7">
            <a:extLst>
              <a:ext uri="{FF2B5EF4-FFF2-40B4-BE49-F238E27FC236}">
                <a16:creationId xmlns:a16="http://schemas.microsoft.com/office/drawing/2014/main" xmlns="" id="{6CED09FD-98D4-48AD-B28E-7104333B9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91" y="1094379"/>
            <a:ext cx="7467601" cy="400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75600" y="4199467"/>
            <a:ext cx="931333" cy="82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34185" y="1232452"/>
            <a:ext cx="684107" cy="604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614333"/>
            <a:ext cx="60452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lvl="0" algn="l">
              <a:spcBef>
                <a:spcPts val="640"/>
              </a:spcBef>
              <a:buSzPts val="3200"/>
            </a:pPr>
            <a:r>
              <a:rPr lang="en-US" sz="3600" dirty="0"/>
              <a:t>We have been guided by your input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381000" y="1025978"/>
            <a:ext cx="83820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36CBFD9-A894-45FF-888F-33BB6CC93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536175"/>
              </p:ext>
            </p:extLst>
          </p:nvPr>
        </p:nvGraphicFramePr>
        <p:xfrm>
          <a:off x="521208" y="1025978"/>
          <a:ext cx="7047992" cy="390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59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Where are we in the design process?</a:t>
            </a:r>
          </a:p>
        </p:txBody>
      </p:sp>
    </p:spTree>
    <p:extLst>
      <p:ext uri="{BB962C8B-B14F-4D97-AF65-F5344CB8AC3E}">
        <p14:creationId xmlns:p14="http://schemas.microsoft.com/office/powerpoint/2010/main" val="33325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279401" y="6204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800" b="1" dirty="0">
                <a:latin typeface="+mj-lt"/>
                <a:cs typeface="Arial" panose="020B0604020202020204" pitchFamily="34" charset="0"/>
              </a:rPr>
              <a:t>A 21</a:t>
            </a:r>
            <a:r>
              <a:rPr lang="en-US" sz="2800" b="1" baseline="30000" dirty="0">
                <a:latin typeface="+mj-lt"/>
                <a:cs typeface="Arial" panose="020B0604020202020204" pitchFamily="34" charset="0"/>
              </a:rPr>
              <a:t>st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Century OLE Core Curriculum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0" y="998546"/>
            <a:ext cx="83820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2400" dirty="0">
                <a:latin typeface="+mn-lt"/>
              </a:rPr>
              <a:t>Welcomes all students, fosters belonging, and supports learning without presuming a particular student profile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Features collaboration, integration, and creative problem-solving</a:t>
            </a:r>
          </a:p>
          <a:p>
            <a:pPr lvl="1">
              <a:buSzPct val="90000"/>
              <a:buFont typeface="Wingdings" panose="05000000000000000000" pitchFamily="2" charset="2"/>
              <a:buChar char="v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Is smaller, more flexible, and opens up space for enhanced student exploration, action, reflection, and interaction with faculty</a:t>
            </a: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9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OLE Core: First Year Seminar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0" y="971114"/>
            <a:ext cx="86868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ctr">
              <a:buNone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0" lv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First-Year Seminar (2 semesters, same cohort, different faculty)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entry experience to foster a sense of belonging and community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Discussion-based learning communities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 in reading, writing, critical thinking, speaking-and-listening, and collaborating in a diverse group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OLE Questions and “college knowledge”</a:t>
            </a:r>
          </a:p>
          <a:p>
            <a:pPr lvl="1"/>
            <a:endParaRPr lang="en-US" sz="2400" dirty="0"/>
          </a:p>
          <a:p>
            <a:pPr marL="5080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sz="2400" dirty="0"/>
          </a:p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6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Core Curricular Design Example #1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r>
              <a:rPr lang="en-US" sz="2400" b="1" dirty="0">
                <a:latin typeface="+mn-lt"/>
              </a:rPr>
              <a:t>Global Histories and Societies</a:t>
            </a:r>
            <a:endParaRPr lang="en-US" sz="2000" b="1" dirty="0">
              <a:latin typeface="+mn-lt"/>
            </a:endParaRPr>
          </a:p>
          <a:p>
            <a:pPr marL="508000" lvl="1" indent="0">
              <a:buNone/>
            </a:pPr>
            <a:r>
              <a:rPr lang="en-US" sz="2000" dirty="0">
                <a:latin typeface="+mn-lt"/>
              </a:rPr>
              <a:t>Global in Scope and Intent</a:t>
            </a:r>
          </a:p>
          <a:p>
            <a:pPr lvl="2">
              <a:buSzPct val="120000"/>
              <a:buFont typeface="Wingdings" charset="2"/>
              <a:buChar char="v"/>
            </a:pPr>
            <a:r>
              <a:rPr lang="en-US" sz="1600" dirty="0">
                <a:latin typeface="+mn-lt"/>
              </a:rPr>
              <a:t>Does not privilege any discipline, tradition, region, period, or type of evidence</a:t>
            </a:r>
          </a:p>
          <a:p>
            <a:pPr lvl="2">
              <a:buFont typeface="Wingdings" charset="2"/>
              <a:buChar char="v"/>
            </a:pPr>
            <a:endParaRPr lang="en-US" sz="1600" dirty="0">
              <a:latin typeface="+mn-lt"/>
            </a:endParaRPr>
          </a:p>
          <a:p>
            <a:pPr marL="508000" lvl="1" indent="0">
              <a:buNone/>
            </a:pPr>
            <a:r>
              <a:rPr lang="en-US" sz="2000" dirty="0">
                <a:latin typeface="+mn-lt"/>
              </a:rPr>
              <a:t>Focus on Histories and Societies in Context</a:t>
            </a:r>
          </a:p>
          <a:p>
            <a:pPr lvl="2">
              <a:buSzPct val="120000"/>
              <a:buFont typeface="Wingdings" charset="2"/>
              <a:buChar char="v"/>
            </a:pPr>
            <a:r>
              <a:rPr lang="en-US" sz="1600" dirty="0">
                <a:latin typeface="+mn-lt"/>
              </a:rPr>
              <a:t>Institutional contexts: political, economic, social, religious</a:t>
            </a:r>
          </a:p>
          <a:p>
            <a:pPr lvl="2">
              <a:buSzPct val="120000"/>
              <a:buFont typeface="Wingdings" charset="2"/>
              <a:buChar char="v"/>
            </a:pPr>
            <a:r>
              <a:rPr lang="en-US" sz="1600" dirty="0">
                <a:latin typeface="+mn-lt"/>
              </a:rPr>
              <a:t>Intellectual contexts: theology, philosophy, science, economic theory</a:t>
            </a:r>
          </a:p>
          <a:p>
            <a:pPr lvl="2">
              <a:buSzPct val="120000"/>
              <a:buFont typeface="Wingdings" charset="2"/>
              <a:buChar char="v"/>
            </a:pPr>
            <a:r>
              <a:rPr lang="en-US" sz="1600" dirty="0">
                <a:latin typeface="+mn-lt"/>
              </a:rPr>
              <a:t>Creative contexts: art, literature, music, dance, theater, film, digital media</a:t>
            </a:r>
          </a:p>
        </p:txBody>
      </p:sp>
    </p:spTree>
    <p:extLst>
      <p:ext uri="{BB962C8B-B14F-4D97-AF65-F5344CB8AC3E}">
        <p14:creationId xmlns:p14="http://schemas.microsoft.com/office/powerpoint/2010/main" val="26346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dirty="0">
                <a:latin typeface="+mj-lt"/>
                <a:ea typeface="Calibri" charset="0"/>
                <a:cs typeface="Calibri" charset="0"/>
                <a:sym typeface="Arial"/>
              </a:rPr>
              <a:t>Core Curricular Design Example #2</a:t>
            </a:r>
            <a:endParaRPr sz="2800" dirty="0">
              <a:latin typeface="+mj-lt"/>
              <a:ea typeface="Calibri" charset="0"/>
              <a:cs typeface="Calibri" charset="0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0" y="971114"/>
            <a:ext cx="86868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ctr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25400" lvl="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Ethics</a:t>
            </a:r>
          </a:p>
          <a:p>
            <a:pPr lvl="1">
              <a:buFont typeface="Wingdings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Students may be introduced to ethics in the FY Seminar.</a:t>
            </a:r>
          </a:p>
          <a:p>
            <a:pPr lvl="1">
              <a:buFont typeface="Wingdings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Departments and programs may include an ethics course or component in their majors.</a:t>
            </a:r>
          </a:p>
          <a:p>
            <a:pPr lvl="1">
              <a:buFont typeface="Wingdings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Any department or program may recommend or require an EIN-style course for their major. We just don’t want to require that of departments and programs that approach ethics differently.</a:t>
            </a:r>
            <a:endParaRPr lang="en-US" sz="2000" dirty="0"/>
          </a:p>
          <a:p>
            <a:pPr marL="5080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sz="2400" dirty="0"/>
          </a:p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8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 smtClean="0">
                <a:latin typeface="Arial"/>
                <a:ea typeface="Arial"/>
                <a:cs typeface="Arial"/>
                <a:sym typeface="Arial"/>
              </a:rPr>
              <a:t>We’re Still Working On</a:t>
            </a:r>
            <a:r>
              <a:rPr lang="mr-IN" sz="4000" dirty="0" smtClean="0">
                <a:latin typeface="Arial"/>
                <a:ea typeface="Arial"/>
                <a:cs typeface="Arial"/>
                <a:sym typeface="Arial"/>
              </a:rPr>
              <a:t>…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0" y="1063229"/>
            <a:ext cx="83058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>
              <a:buNone/>
            </a:pPr>
            <a:endParaRPr 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5400" lvl="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eeper engagement with the core in the major</a:t>
            </a:r>
            <a:endParaRPr lang="en-US" sz="24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 major-specific writing course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 major-specific ethics course or component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 capstone experience that integrates the core curriculum for all students in the major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reflection</a:t>
            </a:r>
            <a:endParaRPr sz="2000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+mn-lt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1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23" y="242047"/>
            <a:ext cx="3652371" cy="4726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2647" y="2605345"/>
            <a:ext cx="26244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Sketching a </a:t>
            </a:r>
          </a:p>
          <a:p>
            <a:r>
              <a:rPr lang="en-US" sz="2800" dirty="0"/>
              <a:t>Student’s </a:t>
            </a:r>
          </a:p>
          <a:p>
            <a:r>
              <a:rPr lang="en-US" sz="2800" dirty="0"/>
              <a:t>Four-Year Plan</a:t>
            </a:r>
          </a:p>
        </p:txBody>
      </p:sp>
    </p:spTree>
    <p:extLst>
      <p:ext uri="{BB962C8B-B14F-4D97-AF65-F5344CB8AC3E}">
        <p14:creationId xmlns:p14="http://schemas.microsoft.com/office/powerpoint/2010/main" val="37887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897466" y="2032093"/>
            <a:ext cx="7772400" cy="33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What are the challenges facing</a:t>
            </a:r>
            <a:b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small liberal arts colleges?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dirty="0"/>
          </a:p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Opportunities for Students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0" y="998546"/>
            <a:ext cx="83820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Font typeface="Wingdings" pitchFamily="2" charset="2"/>
              <a:buChar char="v"/>
            </a:pPr>
            <a:endParaRPr lang="en-US" sz="2400" dirty="0">
              <a:latin typeface="+mn-lt"/>
            </a:endParaRP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n-US" sz="2400" dirty="0">
                <a:latin typeface="+mn-lt"/>
              </a:rPr>
              <a:t>Learning communities for all students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n-US" sz="2400" dirty="0">
                <a:latin typeface="+mn-lt"/>
              </a:rPr>
              <a:t>Experiential learning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n-US" sz="2400" dirty="0">
                <a:latin typeface="+mn-lt"/>
              </a:rPr>
              <a:t>Creative problem solving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n-US" sz="2400" dirty="0">
                <a:latin typeface="+mn-lt"/>
              </a:rPr>
              <a:t>More flexibility and pathways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Integrative learning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Reflection on OLE questions</a:t>
            </a: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6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270662" y="205979"/>
            <a:ext cx="841613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Opportunities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for Faculty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0" y="1499616"/>
            <a:ext cx="8382000" cy="289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+mn-lt"/>
              </a:rPr>
              <a:t>More meaningful interaction with students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+mn-lt"/>
              </a:rPr>
              <a:t>More innovation in teaching and learning in majors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+mn-lt"/>
              </a:rPr>
              <a:t>Reduce uncompensated faculty labor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In the last four years, faculty have taught 177, 251, 266, and 312 IS/IR (even with DUR).</a:t>
            </a: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2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What’s next?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172735" y="968871"/>
            <a:ext cx="606552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itchFamily="2" charset="2"/>
              <a:buChar char="v"/>
            </a:pPr>
            <a:r>
              <a:rPr lang="en-US" sz="2400" dirty="0"/>
              <a:t>Academic Leadership, April 18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Faculty/Staff Forum, April 18 </a:t>
            </a:r>
          </a:p>
          <a:p>
            <a:pPr marL="1447800" lvl="3" indent="0">
              <a:lnSpc>
                <a:spcPct val="150000"/>
              </a:lnSpc>
              <a:spcBef>
                <a:spcPts val="0"/>
              </a:spcBef>
              <a:buSzPct val="90000"/>
              <a:buNone/>
            </a:pPr>
            <a:r>
              <a:rPr lang="en-US" dirty="0">
                <a:solidFill>
                  <a:schemeClr val="tx1"/>
                </a:solidFill>
              </a:rPr>
              <a:t>3:45-5:30, location TBA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itchFamily="2" charset="2"/>
              <a:buChar char="v"/>
            </a:pPr>
            <a:r>
              <a:rPr lang="en-US" sz="2400" dirty="0"/>
              <a:t>Faculty Meeting, April 25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itchFamily="2" charset="2"/>
              <a:buChar char="v"/>
            </a:pPr>
            <a:r>
              <a:rPr lang="en-US" sz="2400" dirty="0"/>
              <a:t>Board of Regents, Meeting May 2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90000"/>
              <a:buFont typeface="Wingdings" pitchFamily="2" charset="2"/>
              <a:buChar char="v"/>
            </a:pPr>
            <a:r>
              <a:rPr lang="en-US" sz="2400" dirty="0"/>
              <a:t>Faculty Meeting, May 9</a:t>
            </a:r>
            <a:endParaRPr b="1" dirty="0"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5C2B99D-91F8-4EF8-A82F-3FCB09645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12408" r="8956"/>
          <a:stretch/>
        </p:blipFill>
        <p:spPr bwMode="auto">
          <a:xfrm>
            <a:off x="6379799" y="1128327"/>
            <a:ext cx="2108630" cy="153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5701EE5-A09A-46D2-BB71-3A2A810C6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t="10932" r="17953"/>
          <a:stretch/>
        </p:blipFill>
        <p:spPr bwMode="auto">
          <a:xfrm>
            <a:off x="6379799" y="2741360"/>
            <a:ext cx="2096689" cy="17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6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 Ole Haiku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376982"/>
          </a:xfrm>
        </p:spPr>
        <p:txBody>
          <a:bodyPr/>
          <a:lstStyle/>
          <a:p>
            <a:pPr marL="25400" indent="0" algn="ctr">
              <a:buNone/>
            </a:pPr>
            <a:r>
              <a:rPr lang="en-US" dirty="0"/>
              <a:t>April snow showers</a:t>
            </a:r>
          </a:p>
          <a:p>
            <a:pPr marL="25400" indent="0" algn="ctr">
              <a:buNone/>
            </a:pPr>
            <a:r>
              <a:rPr lang="en-US" dirty="0"/>
              <a:t>won’t stop our core reflections.</a:t>
            </a:r>
          </a:p>
          <a:p>
            <a:pPr marL="25400" indent="0" algn="ctr">
              <a:buNone/>
            </a:pPr>
            <a:r>
              <a:rPr lang="en-US" dirty="0"/>
              <a:t>Spring forth and renew</a:t>
            </a:r>
            <a:r>
              <a:rPr lang="en-US" dirty="0" smtClean="0"/>
              <a:t>!</a:t>
            </a:r>
            <a:endParaRPr lang="en-US" dirty="0"/>
          </a:p>
          <a:p>
            <a:pPr marL="25400" indent="0" algn="ctr">
              <a:buNone/>
            </a:pPr>
            <a:endParaRPr lang="en-US" dirty="0"/>
          </a:p>
          <a:p>
            <a:pPr marL="25400" indent="0" algn="ctr">
              <a:buNone/>
            </a:pPr>
            <a:r>
              <a:rPr lang="en-US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460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Challenges Ahead: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44" y="1095034"/>
            <a:ext cx="8229600" cy="3394472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>
                <a:latin typeface="+mn-lt"/>
              </a:rPr>
              <a:t>Due to a declining birth rate, the number of students applying to college today is decreasing with the bubble set to burst in 2026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28" y="1920479"/>
            <a:ext cx="5952545" cy="309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The U.S. is running out of teenagers</a:t>
            </a:r>
          </a:p>
        </p:txBody>
      </p:sp>
      <p:pic>
        <p:nvPicPr>
          <p:cNvPr id="4" name="Content Placeholder 3" descr="faa46e69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 b="1880"/>
          <a:stretch>
            <a:fillRect/>
          </a:stretch>
        </p:blipFill>
        <p:spPr>
          <a:xfrm>
            <a:off x="600636" y="1200152"/>
            <a:ext cx="7674865" cy="3165660"/>
          </a:xfrm>
        </p:spPr>
      </p:pic>
    </p:spTree>
    <p:extLst>
      <p:ext uri="{BB962C8B-B14F-4D97-AF65-F5344CB8AC3E}">
        <p14:creationId xmlns:p14="http://schemas.microsoft.com/office/powerpoint/2010/main" val="36986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Who are today’s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+mn-lt"/>
              </a:rPr>
              <a:t>Today, 45% of college applicants are domestic students of color. </a:t>
            </a:r>
            <a:r>
              <a:rPr lang="en-US" sz="2000" dirty="0" err="1">
                <a:latin typeface="+mn-lt"/>
              </a:rPr>
              <a:t>Latinx</a:t>
            </a:r>
            <a:r>
              <a:rPr lang="en-US" sz="2000" dirty="0">
                <a:latin typeface="+mn-lt"/>
              </a:rPr>
              <a:t> students are the fastest growing demographic.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vast majority of today’s students come from large urban areas and return to them after graduation.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571500" lvl="1" indent="0"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200" dirty="0">
                <a:latin typeface="+mn-lt"/>
              </a:rPr>
              <a:t>AAC&amp;U GE Conference (February 2019) – Creating a 21</a:t>
            </a:r>
            <a:r>
              <a:rPr lang="en-US" sz="1200" baseline="30000" dirty="0">
                <a:latin typeface="+mn-lt"/>
              </a:rPr>
              <a:t>st</a:t>
            </a:r>
            <a:r>
              <a:rPr lang="en-US" sz="1200" dirty="0">
                <a:latin typeface="+mn-lt"/>
              </a:rPr>
              <a:t> Century General Education: Responding to</a:t>
            </a:r>
          </a:p>
          <a:p>
            <a:pPr marL="571500" lvl="1" indent="0">
              <a:buNone/>
            </a:pPr>
            <a:r>
              <a:rPr lang="en-US" sz="1200" dirty="0">
                <a:latin typeface="+mn-lt"/>
              </a:rPr>
              <a:t>	Seismic Shifts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3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High School Grads by Region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9" y="1069364"/>
            <a:ext cx="6921500" cy="3630836"/>
          </a:xfrm>
        </p:spPr>
      </p:pic>
      <p:sp>
        <p:nvSpPr>
          <p:cNvPr id="3" name="TextBox 2"/>
          <p:cNvSpPr txBox="1"/>
          <p:nvPr/>
        </p:nvSpPr>
        <p:spPr>
          <a:xfrm>
            <a:off x="7266602" y="1517095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6602" y="2897162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6602" y="3275185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Midwest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6602" y="3581473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Northeast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4733" y="4631267"/>
            <a:ext cx="7518400" cy="414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8501" y="4208555"/>
            <a:ext cx="889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2000-01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4802" y="4208555"/>
            <a:ext cx="889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2012-13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9302" y="4752562"/>
            <a:ext cx="319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WICHE, </a:t>
            </a:r>
            <a:r>
              <a:rPr lang="en-US" sz="1200" i="1" dirty="0"/>
              <a:t>Knocking at the Door </a:t>
            </a:r>
            <a:r>
              <a:rPr lang="en-US" sz="1200" dirty="0"/>
              <a:t>(2016)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0002" y="4208555"/>
            <a:ext cx="889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2024-25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638" y="4208555"/>
            <a:ext cx="889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2031-32</a:t>
            </a:r>
          </a:p>
        </p:txBody>
      </p:sp>
    </p:spTree>
    <p:extLst>
      <p:ext uri="{BB962C8B-B14F-4D97-AF65-F5344CB8AC3E}">
        <p14:creationId xmlns:p14="http://schemas.microsoft.com/office/powerpoint/2010/main" val="20154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The Midwest: 2012 to 2032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" y="1109133"/>
            <a:ext cx="8826849" cy="3649134"/>
          </a:xfrm>
        </p:spPr>
      </p:pic>
      <p:sp>
        <p:nvSpPr>
          <p:cNvPr id="3" name="Rectangle 2"/>
          <p:cNvSpPr/>
          <p:nvPr/>
        </p:nvSpPr>
        <p:spPr>
          <a:xfrm>
            <a:off x="1270000" y="4567784"/>
            <a:ext cx="7763933" cy="503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63964" y="4681158"/>
            <a:ext cx="319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WICHE, </a:t>
            </a:r>
            <a:r>
              <a:rPr lang="en-US" sz="1200" i="1" dirty="0"/>
              <a:t>Knocking at the Door </a:t>
            </a:r>
            <a:r>
              <a:rPr lang="en-US" sz="1200" dirty="0"/>
              <a:t>(2016)</a:t>
            </a:r>
          </a:p>
        </p:txBody>
      </p:sp>
    </p:spTree>
    <p:extLst>
      <p:ext uri="{BB962C8B-B14F-4D97-AF65-F5344CB8AC3E}">
        <p14:creationId xmlns:p14="http://schemas.microsoft.com/office/powerpoint/2010/main" val="9539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64008" y="95576"/>
            <a:ext cx="881481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St. Olaf Student Demographics: 2001-2018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381000" y="1025978"/>
            <a:ext cx="83820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BF9C44-B5BB-408A-9111-FD81DA68B094}"/>
              </a:ext>
            </a:extLst>
          </p:cNvPr>
          <p:cNvSpPr txBox="1"/>
          <p:nvPr/>
        </p:nvSpPr>
        <p:spPr>
          <a:xfrm>
            <a:off x="3346704" y="2202418"/>
            <a:ext cx="2450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INSERT GRAPH FROM PDF, ENROLLMENT RATES PRIMER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B92667-DF4A-464E-9843-080FB1914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6" y="1025978"/>
            <a:ext cx="7373379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CBB5627DBB084A7B84E89AE19992FB56"/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St. Olaf Template">
  <a:themeElements>
    <a:clrScheme name="StOlafpptTemplate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</TotalTime>
  <Words>1018</Words>
  <Application>Microsoft Macintosh PowerPoint</Application>
  <PresentationFormat>On-screen Show (16:9)</PresentationFormat>
  <Paragraphs>227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Times New Roman</vt:lpstr>
      <vt:lpstr>Verdana</vt:lpstr>
      <vt:lpstr>Wingdings</vt:lpstr>
      <vt:lpstr>Arial</vt:lpstr>
      <vt:lpstr>Calibri</vt:lpstr>
      <vt:lpstr>St. Olaf Template</vt:lpstr>
      <vt:lpstr>The OLE Core Presented by the GE Task Force  Meeting of the  Faculty of St. Olaf College</vt:lpstr>
      <vt:lpstr>Overview</vt:lpstr>
      <vt:lpstr>What are the challenges facing small liberal arts colleges?</vt:lpstr>
      <vt:lpstr>Challenges Ahead: Demographics</vt:lpstr>
      <vt:lpstr>The U.S. is running out of teenagers</vt:lpstr>
      <vt:lpstr>Who are today’s students?</vt:lpstr>
      <vt:lpstr>High School Grads by Region</vt:lpstr>
      <vt:lpstr>The Midwest: 2012 to 2032</vt:lpstr>
      <vt:lpstr>St. Olaf Student Demographics: 2001-2018</vt:lpstr>
      <vt:lpstr>St. Olaf Student Demographics: 2001-2018</vt:lpstr>
      <vt:lpstr>Student Demographic Cohorts: 2001-2018</vt:lpstr>
      <vt:lpstr>What are small liberal arts colleges preparing students for in the 21st century?</vt:lpstr>
      <vt:lpstr>AAC&amp;U 2018 Employer Research Report</vt:lpstr>
      <vt:lpstr>Our students’ futures involve doing what machines can’t</vt:lpstr>
      <vt:lpstr>How can the liberal arts uniquely prepare students?</vt:lpstr>
      <vt:lpstr>Colleges &amp; universities have been/are revising GE</vt:lpstr>
      <vt:lpstr>How have our ACM peers responded?</vt:lpstr>
      <vt:lpstr>How does St. Olaf compare? ACM GE Comparisons: </vt:lpstr>
      <vt:lpstr>Where is St. Olaf falling short?</vt:lpstr>
      <vt:lpstr>What are we proposing?</vt:lpstr>
      <vt:lpstr>What are we proposing?</vt:lpstr>
      <vt:lpstr>We have been guided by your input</vt:lpstr>
      <vt:lpstr>Where are we in the design process?</vt:lpstr>
      <vt:lpstr>A 21st Century OLE Core Curriculum</vt:lpstr>
      <vt:lpstr>OLE Core: First Year Seminar</vt:lpstr>
      <vt:lpstr>Core Curricular Design Example #1</vt:lpstr>
      <vt:lpstr>Core Curricular Design Example #2</vt:lpstr>
      <vt:lpstr>We’re Still Working On…</vt:lpstr>
      <vt:lpstr>PowerPoint Presentation</vt:lpstr>
      <vt:lpstr>Opportunities for Students</vt:lpstr>
      <vt:lpstr>Opportunities for Faculty</vt:lpstr>
      <vt:lpstr>What’s next?</vt:lpstr>
      <vt:lpstr>An Ole Haiku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Meeting of the  Faculty of St. Olaf College</dc:title>
  <dc:creator>Shelly Dickinson</dc:creator>
  <cp:lastModifiedBy>Microsoft Office User</cp:lastModifiedBy>
  <cp:revision>220</cp:revision>
  <cp:lastPrinted>2019-04-10T18:54:05Z</cp:lastPrinted>
  <dcterms:modified xsi:type="dcterms:W3CDTF">2019-04-12T00:44:02Z</dcterms:modified>
</cp:coreProperties>
</file>