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1" r:id="rId1"/>
    <p:sldMasterId id="2147483817" r:id="rId2"/>
  </p:sldMasterIdLst>
  <p:notesMasterIdLst>
    <p:notesMasterId r:id="rId47"/>
  </p:notesMasterIdLst>
  <p:handoutMasterIdLst>
    <p:handoutMasterId r:id="rId48"/>
  </p:handoutMasterIdLst>
  <p:sldIdLst>
    <p:sldId id="263" r:id="rId3"/>
    <p:sldId id="265" r:id="rId4"/>
    <p:sldId id="397" r:id="rId5"/>
    <p:sldId id="264" r:id="rId6"/>
    <p:sldId id="400" r:id="rId7"/>
    <p:sldId id="398"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6" r:id="rId36"/>
    <p:sldId id="297" r:id="rId37"/>
    <p:sldId id="396" r:id="rId38"/>
    <p:sldId id="298" r:id="rId39"/>
    <p:sldId id="299" r:id="rId40"/>
    <p:sldId id="401" r:id="rId41"/>
    <p:sldId id="399" r:id="rId42"/>
    <p:sldId id="295" r:id="rId43"/>
    <p:sldId id="301" r:id="rId44"/>
    <p:sldId id="302" r:id="rId45"/>
    <p:sldId id="259" r:id="rId46"/>
  </p:sldIdLst>
  <p:sldSz cx="9144000" cy="6858000" type="screen4x3"/>
  <p:notesSz cx="6858000" cy="9296400"/>
  <p:defaultTextStyle>
    <a:defPPr>
      <a:defRPr lang="en-US"/>
    </a:defPPr>
    <a:lvl1pPr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5F2"/>
    <a:srgbClr val="EBA217"/>
    <a:srgbClr val="000000"/>
    <a:srgbClr val="00A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94670" autoAdjust="0"/>
  </p:normalViewPr>
  <p:slideViewPr>
    <p:cSldViewPr>
      <p:cViewPr varScale="1">
        <p:scale>
          <a:sx n="104" d="100"/>
          <a:sy n="104" d="100"/>
        </p:scale>
        <p:origin x="1950"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208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FC26236-2C12-46EB-A202-EA1F277F7C7D}" type="datetimeFigureOut">
              <a:rPr lang="en-US" smtClean="0"/>
              <a:t>6/24/2020</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F471405-28A9-4D39-894F-42C2B654CD0F}" type="slidenum">
              <a:rPr lang="en-US" smtClean="0"/>
              <a:t>‹#›</a:t>
            </a:fld>
            <a:endParaRPr lang="en-US" dirty="0"/>
          </a:p>
        </p:txBody>
      </p:sp>
    </p:spTree>
    <p:extLst>
      <p:ext uri="{BB962C8B-B14F-4D97-AF65-F5344CB8AC3E}">
        <p14:creationId xmlns:p14="http://schemas.microsoft.com/office/powerpoint/2010/main" val="1143628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D3BE05E5-8EC9-4D16-BCAC-E6D6D120513A}" type="datetimeFigureOut">
              <a:rPr lang="en-US" smtClean="0"/>
              <a:t>6/24/2020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BA206F-CEC6-4CB7-95DC-FF7D1BF469B8}" type="slidenum">
              <a:rPr lang="en-US" smtClean="0"/>
              <a:t>‹#›</a:t>
            </a:fld>
            <a:endParaRPr lang="en-US" dirty="0"/>
          </a:p>
        </p:txBody>
      </p:sp>
    </p:spTree>
    <p:extLst>
      <p:ext uri="{BB962C8B-B14F-4D97-AF65-F5344CB8AC3E}">
        <p14:creationId xmlns:p14="http://schemas.microsoft.com/office/powerpoint/2010/main" val="370171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1</a:t>
            </a:fld>
            <a:endParaRPr lang="en-US" dirty="0"/>
          </a:p>
        </p:txBody>
      </p:sp>
    </p:spTree>
    <p:extLst>
      <p:ext uri="{BB962C8B-B14F-4D97-AF65-F5344CB8AC3E}">
        <p14:creationId xmlns:p14="http://schemas.microsoft.com/office/powerpoint/2010/main" val="3514728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11</a:t>
            </a:fld>
            <a:endParaRPr lang="en-US" dirty="0"/>
          </a:p>
        </p:txBody>
      </p:sp>
    </p:spTree>
    <p:extLst>
      <p:ext uri="{BB962C8B-B14F-4D97-AF65-F5344CB8AC3E}">
        <p14:creationId xmlns:p14="http://schemas.microsoft.com/office/powerpoint/2010/main" val="297110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Olaf increased HSA contribution last plan year</a:t>
            </a:r>
          </a:p>
        </p:txBody>
      </p:sp>
      <p:sp>
        <p:nvSpPr>
          <p:cNvPr id="4" name="Slide Number Placeholder 3"/>
          <p:cNvSpPr>
            <a:spLocks noGrp="1"/>
          </p:cNvSpPr>
          <p:nvPr>
            <p:ph type="sldNum" sz="quarter" idx="5"/>
          </p:nvPr>
        </p:nvSpPr>
        <p:spPr/>
        <p:txBody>
          <a:bodyPr/>
          <a:lstStyle/>
          <a:p>
            <a:fld id="{15BA206F-CEC6-4CB7-95DC-FF7D1BF469B8}" type="slidenum">
              <a:rPr lang="en-US" smtClean="0"/>
              <a:t>18</a:t>
            </a:fld>
            <a:endParaRPr lang="en-US" dirty="0"/>
          </a:p>
        </p:txBody>
      </p:sp>
    </p:spTree>
    <p:extLst>
      <p:ext uri="{BB962C8B-B14F-4D97-AF65-F5344CB8AC3E}">
        <p14:creationId xmlns:p14="http://schemas.microsoft.com/office/powerpoint/2010/main" val="137062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19</a:t>
            </a:fld>
            <a:endParaRPr lang="en-US" dirty="0"/>
          </a:p>
        </p:txBody>
      </p:sp>
    </p:spTree>
    <p:extLst>
      <p:ext uri="{BB962C8B-B14F-4D97-AF65-F5344CB8AC3E}">
        <p14:creationId xmlns:p14="http://schemas.microsoft.com/office/powerpoint/2010/main" val="415488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45" indent="-169845">
              <a:buFontTx/>
              <a:buChar char="•"/>
            </a:pPr>
            <a:endParaRPr lang="en-US" altLang="en-US" sz="1000" i="1" dirty="0"/>
          </a:p>
        </p:txBody>
      </p:sp>
    </p:spTree>
    <p:extLst>
      <p:ext uri="{BB962C8B-B14F-4D97-AF65-F5344CB8AC3E}">
        <p14:creationId xmlns:p14="http://schemas.microsoft.com/office/powerpoint/2010/main" val="2237164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A206F-CEC6-4CB7-95DC-FF7D1BF469B8}" type="slidenum">
              <a:rPr lang="en-US" smtClean="0"/>
              <a:t>38</a:t>
            </a:fld>
            <a:endParaRPr lang="en-US" dirty="0"/>
          </a:p>
        </p:txBody>
      </p:sp>
    </p:spTree>
    <p:extLst>
      <p:ext uri="{BB962C8B-B14F-4D97-AF65-F5344CB8AC3E}">
        <p14:creationId xmlns:p14="http://schemas.microsoft.com/office/powerpoint/2010/main" val="319542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3</a:t>
            </a:fld>
            <a:endParaRPr lang="en-US" dirty="0"/>
          </a:p>
        </p:txBody>
      </p:sp>
    </p:spTree>
    <p:extLst>
      <p:ext uri="{BB962C8B-B14F-4D97-AF65-F5344CB8AC3E}">
        <p14:creationId xmlns:p14="http://schemas.microsoft.com/office/powerpoint/2010/main" val="122270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4</a:t>
            </a:fld>
            <a:endParaRPr lang="en-US" dirty="0"/>
          </a:p>
        </p:txBody>
      </p:sp>
    </p:spTree>
    <p:extLst>
      <p:ext uri="{BB962C8B-B14F-4D97-AF65-F5344CB8AC3E}">
        <p14:creationId xmlns:p14="http://schemas.microsoft.com/office/powerpoint/2010/main" val="301850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5</a:t>
            </a:fld>
            <a:endParaRPr lang="en-US" dirty="0"/>
          </a:p>
        </p:txBody>
      </p:sp>
    </p:spTree>
    <p:extLst>
      <p:ext uri="{BB962C8B-B14F-4D97-AF65-F5344CB8AC3E}">
        <p14:creationId xmlns:p14="http://schemas.microsoft.com/office/powerpoint/2010/main" val="182236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6</a:t>
            </a:fld>
            <a:endParaRPr lang="en-US" dirty="0"/>
          </a:p>
        </p:txBody>
      </p:sp>
    </p:spTree>
    <p:extLst>
      <p:ext uri="{BB962C8B-B14F-4D97-AF65-F5344CB8AC3E}">
        <p14:creationId xmlns:p14="http://schemas.microsoft.com/office/powerpoint/2010/main" val="215236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A206F-CEC6-4CB7-95DC-FF7D1BF469B8}" type="slidenum">
              <a:rPr lang="en-US" smtClean="0"/>
              <a:t>7</a:t>
            </a:fld>
            <a:endParaRPr lang="en-US" dirty="0"/>
          </a:p>
        </p:txBody>
      </p:sp>
    </p:spTree>
    <p:extLst>
      <p:ext uri="{BB962C8B-B14F-4D97-AF65-F5344CB8AC3E}">
        <p14:creationId xmlns:p14="http://schemas.microsoft.com/office/powerpoint/2010/main" val="122768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8</a:t>
            </a:fld>
            <a:endParaRPr lang="en-US" dirty="0"/>
          </a:p>
        </p:txBody>
      </p:sp>
    </p:spTree>
    <p:extLst>
      <p:ext uri="{BB962C8B-B14F-4D97-AF65-F5344CB8AC3E}">
        <p14:creationId xmlns:p14="http://schemas.microsoft.com/office/powerpoint/2010/main" val="235347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9</a:t>
            </a:fld>
            <a:endParaRPr lang="en-US" dirty="0"/>
          </a:p>
        </p:txBody>
      </p:sp>
    </p:spTree>
    <p:extLst>
      <p:ext uri="{BB962C8B-B14F-4D97-AF65-F5344CB8AC3E}">
        <p14:creationId xmlns:p14="http://schemas.microsoft.com/office/powerpoint/2010/main" val="309430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A206F-CEC6-4CB7-95DC-FF7D1BF469B8}" type="slidenum">
              <a:rPr lang="en-US" smtClean="0"/>
              <a:t>10</a:t>
            </a:fld>
            <a:endParaRPr lang="en-US" dirty="0"/>
          </a:p>
        </p:txBody>
      </p:sp>
    </p:spTree>
    <p:extLst>
      <p:ext uri="{BB962C8B-B14F-4D97-AF65-F5344CB8AC3E}">
        <p14:creationId xmlns:p14="http://schemas.microsoft.com/office/powerpoint/2010/main" val="1569207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sociated Bank Title Slide">
    <p:bg>
      <p:bgPr>
        <a:solidFill>
          <a:srgbClr val="FFFFFF"/>
        </a:solidFill>
        <a:effectLst/>
      </p:bgPr>
    </p:bg>
    <p:spTree>
      <p:nvGrpSpPr>
        <p:cNvPr id="1" name=""/>
        <p:cNvGrpSpPr/>
        <p:nvPr/>
      </p:nvGrpSpPr>
      <p:grpSpPr>
        <a:xfrm>
          <a:off x="0" y="0"/>
          <a:ext cx="0" cy="0"/>
          <a:chOff x="0" y="0"/>
          <a:chExt cx="0" cy="0"/>
        </a:xfrm>
      </p:grpSpPr>
      <p:grpSp>
        <p:nvGrpSpPr>
          <p:cNvPr id="4" name="Group 6"/>
          <p:cNvGrpSpPr>
            <a:grpSpLocks noChangeAspect="1"/>
          </p:cNvGrpSpPr>
          <p:nvPr/>
        </p:nvGrpSpPr>
        <p:grpSpPr>
          <a:xfrm>
            <a:off x="5708974" y="2029968"/>
            <a:ext cx="3435026" cy="4828032"/>
            <a:chOff x="5791200" y="2209800"/>
            <a:chExt cx="3307080" cy="4648200"/>
          </a:xfrm>
        </p:grpSpPr>
        <p:sp>
          <p:nvSpPr>
            <p:cNvPr id="8" name="Freeform 7"/>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2" cstate="print"/>
          <a:stretch>
            <a:fillRect/>
          </a:stretch>
        </p:blipFill>
        <p:spPr>
          <a:xfrm>
            <a:off x="462433" y="5562600"/>
            <a:ext cx="2814018" cy="567436"/>
          </a:xfrm>
          <a:prstGeom prst="rect">
            <a:avLst/>
          </a:prstGeom>
        </p:spPr>
      </p:pic>
      <p:sp>
        <p:nvSpPr>
          <p:cNvPr id="14" name="Text Placeholder 8" descr="In certain cases, required legal distinctions must be retained when displaying the logo. To avoid misuse, do not move or scale the Group Name text box. It has been positioned to follow Marketing's established standards for visual consistency. " title="Group Name "/>
          <p:cNvSpPr>
            <a:spLocks noGrp="1"/>
          </p:cNvSpPr>
          <p:nvPr>
            <p:ph type="body" sz="quarter" idx="17" hasCustomPrompt="1"/>
          </p:nvPr>
        </p:nvSpPr>
        <p:spPr>
          <a:xfrm>
            <a:off x="362182" y="6263640"/>
            <a:ext cx="2898648" cy="261610"/>
          </a:xfrm>
        </p:spPr>
        <p:txBody>
          <a:bodyPr lIns="91440" tIns="45720" rIns="91440" bIns="45720">
            <a:spAutoFit/>
          </a:bodyPr>
          <a:lstStyle>
            <a:lvl1pPr marL="0" indent="0">
              <a:buFontTx/>
              <a:buNone/>
              <a:defRPr sz="1100" baseline="0">
                <a:latin typeface="+mj-lt"/>
              </a:defRPr>
            </a:lvl1pPr>
            <a:lvl2pPr marL="273050" indent="0">
              <a:buFontTx/>
              <a:buNone/>
              <a:defRPr/>
            </a:lvl2pPr>
            <a:lvl3pPr marL="577850" indent="0">
              <a:buFontTx/>
              <a:buNone/>
              <a:defRPr/>
            </a:lvl3pPr>
            <a:lvl4pPr marL="806450" indent="0">
              <a:buFontTx/>
              <a:buNone/>
              <a:defRPr/>
            </a:lvl4pPr>
            <a:lvl5pPr marL="1158875" indent="0">
              <a:buFontTx/>
              <a:buNone/>
              <a:defRPr/>
            </a:lvl5pPr>
          </a:lstStyle>
          <a:p>
            <a:pPr lvl="0"/>
            <a:r>
              <a:rPr lang="en-US" dirty="0"/>
              <a:t>Click to Add Group Name</a:t>
            </a:r>
          </a:p>
        </p:txBody>
      </p:sp>
      <p:sp>
        <p:nvSpPr>
          <p:cNvPr id="16" name="Title 1"/>
          <p:cNvSpPr>
            <a:spLocks noGrp="1"/>
          </p:cNvSpPr>
          <p:nvPr>
            <p:ph type="ctrTitle"/>
          </p:nvPr>
        </p:nvSpPr>
        <p:spPr>
          <a:xfrm>
            <a:off x="457200" y="1625496"/>
            <a:ext cx="6258639" cy="1113392"/>
          </a:xfrm>
          <a:prstGeom prst="rect">
            <a:avLst/>
          </a:prstGeom>
        </p:spPr>
        <p:txBody>
          <a:bodyPr lIns="0" tIns="0" rIns="0" bIns="0" anchor="t" anchorCtr="0">
            <a:noAutofit/>
          </a:bodyPr>
          <a:lstStyle>
            <a:lvl1pPr algn="l">
              <a:lnSpc>
                <a:spcPct val="100000"/>
              </a:lnSpc>
              <a:defRPr sz="4000" b="1" cap="all">
                <a:solidFill>
                  <a:schemeClr val="bg2"/>
                </a:solidFill>
              </a:defRPr>
            </a:lvl1pPr>
          </a:lstStyle>
          <a:p>
            <a:r>
              <a:rPr lang="en-US" dirty="0"/>
              <a:t>Click to edit Master title style</a:t>
            </a:r>
          </a:p>
        </p:txBody>
      </p:sp>
      <p:sp>
        <p:nvSpPr>
          <p:cNvPr id="17" name="Subtitle 2"/>
          <p:cNvSpPr>
            <a:spLocks noGrp="1"/>
          </p:cNvSpPr>
          <p:nvPr>
            <p:ph type="subTitle" idx="1"/>
          </p:nvPr>
        </p:nvSpPr>
        <p:spPr>
          <a:xfrm>
            <a:off x="457200" y="3007825"/>
            <a:ext cx="6258639" cy="959775"/>
          </a:xfrm>
          <a:prstGeom prst="rect">
            <a:avLst/>
          </a:prstGeom>
        </p:spPr>
        <p:txBody>
          <a:bodyPr lIns="0" tIns="0" rIns="0" bIns="0">
            <a:noAutofit/>
          </a:bodyPr>
          <a:lstStyle>
            <a:lvl1pPr marL="0" indent="0" algn="l">
              <a:buNone/>
              <a:defRPr sz="1600" b="1" i="0" cap="all">
                <a:solidFill>
                  <a:schemeClr val="tx1">
                    <a:lumMod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53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title, bullets, comment section">
    <p:bg>
      <p:bgPr>
        <a:solidFill>
          <a:srgbClr val="FFFFFF"/>
        </a:solidFill>
        <a:effectLst/>
      </p:bgPr>
    </p:bg>
    <p:spTree>
      <p:nvGrpSpPr>
        <p:cNvPr id="1" name=""/>
        <p:cNvGrpSpPr/>
        <p:nvPr/>
      </p:nvGrpSpPr>
      <p:grpSpPr>
        <a:xfrm>
          <a:off x="0" y="0"/>
          <a:ext cx="0" cy="0"/>
          <a:chOff x="0" y="0"/>
          <a:chExt cx="0" cy="0"/>
        </a:xfrm>
      </p:grpSpPr>
      <p:sp>
        <p:nvSpPr>
          <p:cNvPr id="25" name="Text Placeholder 8"/>
          <p:cNvSpPr>
            <a:spLocks noGrp="1"/>
          </p:cNvSpPr>
          <p:nvPr>
            <p:ph type="body" sz="quarter" idx="24" hasCustomPrompt="1"/>
          </p:nvPr>
        </p:nvSpPr>
        <p:spPr>
          <a:xfrm>
            <a:off x="4754880" y="1652584"/>
            <a:ext cx="3749040" cy="359359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hasCustomPrompt="1"/>
          </p:nvPr>
        </p:nvSpPr>
        <p:spPr>
          <a:xfrm>
            <a:off x="477135" y="1647700"/>
            <a:ext cx="3749040" cy="359359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8"/>
          <p:cNvSpPr>
            <a:spLocks noGrp="1"/>
          </p:cNvSpPr>
          <p:nvPr>
            <p:ph type="sldNum" sz="quarter" idx="4"/>
          </p:nvPr>
        </p:nvSpPr>
        <p:spPr>
          <a:xfrm>
            <a:off x="8174736" y="6373368"/>
            <a:ext cx="301752" cy="365760"/>
          </a:xfrm>
          <a:prstGeom prst="rect">
            <a:avLst/>
          </a:prstGeom>
          <a:noFill/>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20" name="Group 8"/>
          <p:cNvGrpSpPr>
            <a:grpSpLocks noChangeAspect="1"/>
          </p:cNvGrpSpPr>
          <p:nvPr userDrawn="1"/>
        </p:nvGrpSpPr>
        <p:grpSpPr>
          <a:xfrm>
            <a:off x="8503920" y="5958348"/>
            <a:ext cx="640080" cy="899652"/>
            <a:chOff x="5791200" y="2209800"/>
            <a:chExt cx="3307080" cy="4648200"/>
          </a:xfrm>
        </p:grpSpPr>
        <p:sp>
          <p:nvSpPr>
            <p:cNvPr id="21" name="Freeform 20"/>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26"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grpSp>
        <p:nvGrpSpPr>
          <p:cNvPr id="30" name="Group 29"/>
          <p:cNvGrpSpPr/>
          <p:nvPr userDrawn="1"/>
        </p:nvGrpSpPr>
        <p:grpSpPr>
          <a:xfrm>
            <a:off x="-3163" y="5469154"/>
            <a:ext cx="9147163" cy="198749"/>
            <a:chOff x="-3163" y="4495800"/>
            <a:chExt cx="9147163" cy="198748"/>
          </a:xfrm>
          <a:solidFill>
            <a:schemeClr val="tx1">
              <a:lumMod val="65000"/>
              <a:lumOff val="35000"/>
            </a:schemeClr>
          </a:solidFill>
        </p:grpSpPr>
        <p:sp>
          <p:nvSpPr>
            <p:cNvPr id="31"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32" name="Isosceles Triangle 31"/>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6" name="Straight Connector 35"/>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291830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title, section title,bullets, comments">
    <p:bg>
      <p:bgPr>
        <a:solidFill>
          <a:srgbClr val="FFFFFF"/>
        </a:solidFill>
        <a:effectLst/>
      </p:bgPr>
    </p:bg>
    <p:spTree>
      <p:nvGrpSpPr>
        <p:cNvPr id="1" name=""/>
        <p:cNvGrpSpPr/>
        <p:nvPr/>
      </p:nvGrpSpPr>
      <p:grpSpPr>
        <a:xfrm>
          <a:off x="0" y="0"/>
          <a:ext cx="0" cy="0"/>
          <a:chOff x="0" y="0"/>
          <a:chExt cx="0" cy="0"/>
        </a:xfrm>
      </p:grpSpPr>
      <p:sp>
        <p:nvSpPr>
          <p:cNvPr id="25" name="Text Placeholder 8"/>
          <p:cNvSpPr>
            <a:spLocks noGrp="1"/>
          </p:cNvSpPr>
          <p:nvPr>
            <p:ph type="body" sz="quarter" idx="29" hasCustomPrompt="1"/>
          </p:nvPr>
        </p:nvSpPr>
        <p:spPr>
          <a:xfrm>
            <a:off x="4754880" y="1989440"/>
            <a:ext cx="3730752" cy="327355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6"/>
          <p:cNvSpPr>
            <a:spLocks noGrp="1"/>
          </p:cNvSpPr>
          <p:nvPr>
            <p:ph type="body" sz="quarter" idx="31" hasCustomPrompt="1"/>
          </p:nvPr>
        </p:nvSpPr>
        <p:spPr>
          <a:xfrm>
            <a:off x="4760595"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29" name="Text Placeholder 8"/>
          <p:cNvSpPr>
            <a:spLocks noGrp="1"/>
          </p:cNvSpPr>
          <p:nvPr>
            <p:ph type="body" sz="quarter" idx="27" hasCustomPrompt="1"/>
          </p:nvPr>
        </p:nvSpPr>
        <p:spPr>
          <a:xfrm>
            <a:off x="477135" y="1989038"/>
            <a:ext cx="3730752" cy="327355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8" name="Group 8"/>
          <p:cNvGrpSpPr>
            <a:grpSpLocks noChangeAspect="1"/>
          </p:cNvGrpSpPr>
          <p:nvPr userDrawn="1"/>
        </p:nvGrpSpPr>
        <p:grpSpPr>
          <a:xfrm>
            <a:off x="8503920" y="5958348"/>
            <a:ext cx="640080" cy="899652"/>
            <a:chOff x="5791200" y="2209800"/>
            <a:chExt cx="3307080" cy="4648200"/>
          </a:xfrm>
        </p:grpSpPr>
        <p:sp>
          <p:nvSpPr>
            <p:cNvPr id="19" name="Freeform 18"/>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34" name="Group 33"/>
          <p:cNvGrpSpPr/>
          <p:nvPr userDrawn="1"/>
        </p:nvGrpSpPr>
        <p:grpSpPr>
          <a:xfrm>
            <a:off x="-3163" y="5469154"/>
            <a:ext cx="9147163" cy="198749"/>
            <a:chOff x="-3163" y="4495800"/>
            <a:chExt cx="9147163" cy="198748"/>
          </a:xfrm>
          <a:solidFill>
            <a:schemeClr val="tx1">
              <a:lumMod val="65000"/>
              <a:lumOff val="35000"/>
            </a:schemeClr>
          </a:solidFill>
        </p:grpSpPr>
        <p:sp>
          <p:nvSpPr>
            <p:cNvPr id="35"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36" name="Isosceles Triangle 35"/>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Placeholder 6"/>
          <p:cNvSpPr>
            <a:spLocks noGrp="1"/>
          </p:cNvSpPr>
          <p:nvPr>
            <p:ph type="body" sz="quarter" idx="16" hasCustomPrompt="1"/>
          </p:nvPr>
        </p:nvSpPr>
        <p:spPr>
          <a:xfrm>
            <a:off x="477135"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2"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47" name="Straight Connector 46"/>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2629568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title, bulle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r">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sp>
        <p:nvSpPr>
          <p:cNvPr id="18" name="Text Placeholder 8"/>
          <p:cNvSpPr>
            <a:spLocks noGrp="1"/>
          </p:cNvSpPr>
          <p:nvPr>
            <p:ph type="body" sz="quarter" idx="23" hasCustomPrompt="1"/>
          </p:nvPr>
        </p:nvSpPr>
        <p:spPr>
          <a:xfrm>
            <a:off x="477135" y="1905000"/>
            <a:ext cx="2377440" cy="4150344"/>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8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800"/>
            </a:lvl5pPr>
          </a:lstStyle>
          <a:p>
            <a:pPr lvl="0"/>
            <a:r>
              <a:rPr lang="en-US" dirty="0"/>
              <a:t>Click to edit master text styles</a:t>
            </a:r>
          </a:p>
          <a:p>
            <a:pPr lvl="1"/>
            <a:r>
              <a:rPr lang="en-US" dirty="0"/>
              <a:t>Second level</a:t>
            </a:r>
          </a:p>
          <a:p>
            <a:pPr lvl="2"/>
            <a:r>
              <a:rPr lang="en-US" dirty="0"/>
              <a:t>Third level</a:t>
            </a:r>
          </a:p>
        </p:txBody>
      </p:sp>
      <p:sp>
        <p:nvSpPr>
          <p:cNvPr id="35" name="Text Placeholder 8"/>
          <p:cNvSpPr>
            <a:spLocks noGrp="1"/>
          </p:cNvSpPr>
          <p:nvPr>
            <p:ph type="body" sz="quarter" idx="25" hasCustomPrompt="1"/>
          </p:nvPr>
        </p:nvSpPr>
        <p:spPr>
          <a:xfrm>
            <a:off x="3299472" y="1905000"/>
            <a:ext cx="2377440" cy="4150344"/>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8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800"/>
            </a:lvl5pPr>
          </a:lstStyle>
          <a:p>
            <a:pPr lvl="0"/>
            <a:r>
              <a:rPr lang="en-US" dirty="0"/>
              <a:t>Click to edit master text styles</a:t>
            </a:r>
          </a:p>
          <a:p>
            <a:pPr lvl="1"/>
            <a:r>
              <a:rPr lang="en-US" dirty="0"/>
              <a:t>Second level</a:t>
            </a:r>
          </a:p>
          <a:p>
            <a:pPr lvl="2"/>
            <a:r>
              <a:rPr lang="en-US" dirty="0"/>
              <a:t>Third level</a:t>
            </a:r>
          </a:p>
        </p:txBody>
      </p:sp>
      <p:sp>
        <p:nvSpPr>
          <p:cNvPr id="39" name="Text Placeholder 8"/>
          <p:cNvSpPr>
            <a:spLocks noGrp="1"/>
          </p:cNvSpPr>
          <p:nvPr>
            <p:ph type="body" sz="quarter" idx="21" hasCustomPrompt="1"/>
          </p:nvPr>
        </p:nvSpPr>
        <p:spPr>
          <a:xfrm>
            <a:off x="6139146" y="1905000"/>
            <a:ext cx="2377440" cy="4150344"/>
          </a:xfrm>
        </p:spPr>
        <p:txBody>
          <a:bodyPr lIns="0" tIns="45720" rIns="0" bIns="45720">
            <a:noAutofit/>
          </a:bodyPr>
          <a:lstStyle>
            <a:lvl1pPr>
              <a:lnSpc>
                <a:spcPct val="114000"/>
              </a:lnSpc>
              <a:spcAft>
                <a:spcPts val="600"/>
              </a:spcAft>
              <a:defRPr sz="1600" b="0"/>
            </a:lvl1pPr>
            <a:lvl2pPr marL="512763" indent="-228600">
              <a:lnSpc>
                <a:spcPct val="114000"/>
              </a:lnSpc>
              <a:spcAft>
                <a:spcPts val="600"/>
              </a:spcAft>
              <a:tabLst>
                <a:tab pos="512763" algn="l"/>
              </a:tabLst>
              <a:defRPr sz="1600"/>
            </a:lvl2pPr>
            <a:lvl3pPr marL="804863" indent="-228600">
              <a:lnSpc>
                <a:spcPct val="114000"/>
              </a:lnSpc>
              <a:spcAft>
                <a:spcPts val="600"/>
              </a:spcAft>
              <a:defRPr sz="1600"/>
            </a:lvl3pPr>
            <a:lvl4pPr>
              <a:lnSpc>
                <a:spcPct val="114000"/>
              </a:lnSpc>
              <a:spcAft>
                <a:spcPts val="600"/>
              </a:spcAft>
              <a:defRPr sz="1800"/>
            </a:lvl4pPr>
            <a:lvl5pPr>
              <a:lnSpc>
                <a:spcPct val="114000"/>
              </a:lnSpc>
              <a:spcAft>
                <a:spcPts val="600"/>
              </a:spcAft>
              <a:defRPr sz="1800"/>
            </a:lvl5pPr>
          </a:lstStyle>
          <a:p>
            <a:pPr lvl="0"/>
            <a:r>
              <a:rPr lang="en-US" dirty="0"/>
              <a:t>Click to edit master text styles</a:t>
            </a:r>
          </a:p>
          <a:p>
            <a:pPr lvl="1"/>
            <a:r>
              <a:rPr lang="en-US" dirty="0"/>
              <a:t>Second level</a:t>
            </a:r>
          </a:p>
          <a:p>
            <a:pPr lvl="2"/>
            <a:r>
              <a:rPr lang="en-US" dirty="0"/>
              <a:t>Third level</a:t>
            </a:r>
          </a:p>
        </p:txBody>
      </p:sp>
      <p:cxnSp>
        <p:nvCxnSpPr>
          <p:cNvPr id="46" name="Straight Connector 45"/>
          <p:cNvCxnSpPr/>
          <p:nvPr userDrawn="1"/>
        </p:nvCxnSpPr>
        <p:spPr>
          <a:xfrm>
            <a:off x="3067050" y="1916676"/>
            <a:ext cx="0" cy="4262898"/>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5895975" y="1916676"/>
            <a:ext cx="0" cy="427027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 Placeholder 8"/>
          <p:cNvSpPr>
            <a:spLocks noGrp="1"/>
          </p:cNvSpPr>
          <p:nvPr>
            <p:ph type="body" sz="quarter" idx="26" hasCustomPrompt="1"/>
          </p:nvPr>
        </p:nvSpPr>
        <p:spPr>
          <a:xfrm>
            <a:off x="467544" y="1456822"/>
            <a:ext cx="8046720" cy="304800"/>
          </a:xfrm>
        </p:spPr>
        <p:txBody>
          <a:bodyPr>
            <a:noAutofit/>
          </a:bodyPr>
          <a:lstStyle>
            <a:lvl1pPr marL="0" indent="0">
              <a:buNone/>
              <a:defRPr sz="1400" b="1" cap="none" baseline="0">
                <a:solidFill>
                  <a:schemeClr val="tx1"/>
                </a:solidFill>
              </a:defRPr>
            </a:lvl1pPr>
            <a:lvl2pPr marL="512763" indent="-228600">
              <a:tabLst>
                <a:tab pos="512763" algn="l"/>
              </a:tabLst>
              <a:defRPr/>
            </a:lvl2pPr>
            <a:lvl3pPr marL="804863" indent="-228600">
              <a:defRPr/>
            </a:lvl3pPr>
          </a:lstStyle>
          <a:p>
            <a:pPr lvl="0"/>
            <a:r>
              <a:rPr lang="en-US" dirty="0"/>
              <a:t>Click to edit subtitle</a:t>
            </a:r>
          </a:p>
        </p:txBody>
      </p:sp>
      <p:sp>
        <p:nvSpPr>
          <p:cNvPr id="24" name="Rectangle 23"/>
          <p:cNvSpPr/>
          <p:nvPr userDrawn="1"/>
        </p:nvSpPr>
        <p:spPr>
          <a:xfrm>
            <a:off x="1752600" y="152400"/>
            <a:ext cx="7391400" cy="427491"/>
          </a:xfrm>
          <a:prstGeom prst="rect">
            <a:avLst/>
          </a:prstGeom>
          <a:solidFill>
            <a:srgbClr val="F7F5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25" name="Picture 4" descr="Related imag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143" t="16579" r="6516" b="18980"/>
          <a:stretch/>
        </p:blipFill>
        <p:spPr bwMode="auto">
          <a:xfrm>
            <a:off x="304800" y="152400"/>
            <a:ext cx="1371600" cy="427491"/>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a:spLocks noGrp="1"/>
          </p:cNvSpPr>
          <p:nvPr>
            <p:ph type="title"/>
          </p:nvPr>
        </p:nvSpPr>
        <p:spPr>
          <a:xfrm>
            <a:off x="467544" y="990600"/>
            <a:ext cx="8036376" cy="457200"/>
          </a:xfrm>
          <a:prstGeom prst="rect">
            <a:avLst/>
          </a:prstGeom>
        </p:spPr>
        <p:txBody>
          <a:bodyPr lIns="0" tIns="0" rIns="0" bIns="0">
            <a:noAutofit/>
          </a:bodyPr>
          <a:lstStyle>
            <a:lvl1pPr>
              <a:defRPr sz="2800" cap="all">
                <a:solidFill>
                  <a:srgbClr val="EBA217"/>
                </a:solidFill>
              </a:defRPr>
            </a:lvl1pPr>
          </a:lstStyle>
          <a:p>
            <a:r>
              <a:rPr lang="en-US" dirty="0"/>
              <a:t>Click to edit Master title style</a:t>
            </a:r>
          </a:p>
        </p:txBody>
      </p:sp>
    </p:spTree>
    <p:extLst>
      <p:ext uri="{BB962C8B-B14F-4D97-AF65-F5344CB8AC3E}">
        <p14:creationId xmlns:p14="http://schemas.microsoft.com/office/powerpoint/2010/main" val="328810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olumns, title,section title ,bulle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7" name="Text Placeholder 6"/>
          <p:cNvSpPr>
            <a:spLocks noGrp="1"/>
          </p:cNvSpPr>
          <p:nvPr>
            <p:ph type="body" sz="quarter" idx="16" hasCustomPrompt="1"/>
          </p:nvPr>
        </p:nvSpPr>
        <p:spPr>
          <a:xfrm>
            <a:off x="477135" y="1649622"/>
            <a:ext cx="2377440"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18" name="Text Placeholder 8"/>
          <p:cNvSpPr>
            <a:spLocks noGrp="1"/>
          </p:cNvSpPr>
          <p:nvPr>
            <p:ph type="body" sz="quarter" idx="23" hasCustomPrompt="1"/>
          </p:nvPr>
        </p:nvSpPr>
        <p:spPr>
          <a:xfrm>
            <a:off x="477135" y="1989038"/>
            <a:ext cx="2377440" cy="409651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8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800"/>
            </a:lvl5pPr>
          </a:lstStyle>
          <a:p>
            <a:pPr lvl="0"/>
            <a:r>
              <a:rPr lang="en-US" dirty="0"/>
              <a:t>Click to edit master text styles</a:t>
            </a:r>
          </a:p>
          <a:p>
            <a:pPr lvl="1"/>
            <a:r>
              <a:rPr lang="en-US" dirty="0"/>
              <a:t>Second level</a:t>
            </a:r>
          </a:p>
          <a:p>
            <a:pPr lvl="2"/>
            <a:r>
              <a:rPr lang="en-US" dirty="0"/>
              <a:t>Third level</a:t>
            </a:r>
          </a:p>
        </p:txBody>
      </p:sp>
      <p:sp>
        <p:nvSpPr>
          <p:cNvPr id="33"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34" name="Text Placeholder 6"/>
          <p:cNvSpPr>
            <a:spLocks noGrp="1"/>
          </p:cNvSpPr>
          <p:nvPr>
            <p:ph type="body" sz="quarter" idx="24" hasCustomPrompt="1"/>
          </p:nvPr>
        </p:nvSpPr>
        <p:spPr>
          <a:xfrm>
            <a:off x="3299472" y="1649622"/>
            <a:ext cx="2377440"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35" name="Text Placeholder 8"/>
          <p:cNvSpPr>
            <a:spLocks noGrp="1"/>
          </p:cNvSpPr>
          <p:nvPr>
            <p:ph type="body" sz="quarter" idx="25" hasCustomPrompt="1"/>
          </p:nvPr>
        </p:nvSpPr>
        <p:spPr>
          <a:xfrm>
            <a:off x="3299472" y="1989038"/>
            <a:ext cx="2377440" cy="409651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8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800"/>
            </a:lvl5pPr>
          </a:lstStyle>
          <a:p>
            <a:pPr lvl="0"/>
            <a:r>
              <a:rPr lang="en-US" dirty="0"/>
              <a:t>Click to edit master text styles</a:t>
            </a:r>
          </a:p>
          <a:p>
            <a:pPr lvl="1"/>
            <a:r>
              <a:rPr lang="en-US" dirty="0"/>
              <a:t>Second level</a:t>
            </a:r>
          </a:p>
          <a:p>
            <a:pPr lvl="2"/>
            <a:r>
              <a:rPr lang="en-US" dirty="0"/>
              <a:t>Third level</a:t>
            </a:r>
          </a:p>
        </p:txBody>
      </p:sp>
      <p:sp>
        <p:nvSpPr>
          <p:cNvPr id="38" name="Text Placeholder 6"/>
          <p:cNvSpPr>
            <a:spLocks noGrp="1"/>
          </p:cNvSpPr>
          <p:nvPr>
            <p:ph type="body" sz="quarter" idx="26" hasCustomPrompt="1"/>
          </p:nvPr>
        </p:nvSpPr>
        <p:spPr>
          <a:xfrm>
            <a:off x="6139146" y="1649622"/>
            <a:ext cx="2377440"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39" name="Text Placeholder 8"/>
          <p:cNvSpPr>
            <a:spLocks noGrp="1"/>
          </p:cNvSpPr>
          <p:nvPr>
            <p:ph type="body" sz="quarter" idx="21" hasCustomPrompt="1"/>
          </p:nvPr>
        </p:nvSpPr>
        <p:spPr>
          <a:xfrm>
            <a:off x="6139146" y="1989038"/>
            <a:ext cx="2377440" cy="4096512"/>
          </a:xfrm>
        </p:spPr>
        <p:txBody>
          <a:bodyPr lIns="0" tIns="45720" rIns="0" bIns="45720">
            <a:noAutofit/>
          </a:bodyPr>
          <a:lstStyle>
            <a:lvl1pPr>
              <a:lnSpc>
                <a:spcPct val="114000"/>
              </a:lnSpc>
              <a:spcAft>
                <a:spcPts val="600"/>
              </a:spcAft>
              <a:defRPr sz="1600" b="0"/>
            </a:lvl1pPr>
            <a:lvl2pPr marL="512763" indent="-228600">
              <a:lnSpc>
                <a:spcPct val="114000"/>
              </a:lnSpc>
              <a:spcAft>
                <a:spcPts val="600"/>
              </a:spcAft>
              <a:tabLst>
                <a:tab pos="512763" algn="l"/>
              </a:tabLst>
              <a:defRPr sz="1600"/>
            </a:lvl2pPr>
            <a:lvl3pPr marL="804863" indent="-228600">
              <a:lnSpc>
                <a:spcPct val="114000"/>
              </a:lnSpc>
              <a:spcAft>
                <a:spcPts val="600"/>
              </a:spcAft>
              <a:defRPr sz="1600"/>
            </a:lvl3pPr>
            <a:lvl4pPr>
              <a:lnSpc>
                <a:spcPct val="114000"/>
              </a:lnSpc>
              <a:spcAft>
                <a:spcPts val="600"/>
              </a:spcAft>
              <a:defRPr sz="1800"/>
            </a:lvl4pPr>
            <a:lvl5pPr>
              <a:lnSpc>
                <a:spcPct val="114000"/>
              </a:lnSpc>
              <a:spcAft>
                <a:spcPts val="600"/>
              </a:spcAft>
              <a:defRPr sz="1800"/>
            </a:lvl5pPr>
          </a:lstStyle>
          <a:p>
            <a:pPr lvl="0"/>
            <a:r>
              <a:rPr lang="en-US" dirty="0"/>
              <a:t>Click to edit master text styles</a:t>
            </a:r>
          </a:p>
          <a:p>
            <a:pPr lvl="1"/>
            <a:r>
              <a:rPr lang="en-US" dirty="0"/>
              <a:t>Second level</a:t>
            </a:r>
          </a:p>
          <a:p>
            <a:pPr lvl="2"/>
            <a:r>
              <a:rPr lang="en-US" dirty="0"/>
              <a:t>Third level</a:t>
            </a:r>
          </a:p>
        </p:txBody>
      </p:sp>
      <p:cxnSp>
        <p:nvCxnSpPr>
          <p:cNvPr id="46" name="Straight Connector 45"/>
          <p:cNvCxnSpPr/>
          <p:nvPr userDrawn="1"/>
        </p:nvCxnSpPr>
        <p:spPr>
          <a:xfrm>
            <a:off x="3067050" y="1609725"/>
            <a:ext cx="0" cy="4569849"/>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5895975" y="1609725"/>
            <a:ext cx="0" cy="4569849"/>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5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title, section title ,bullets, 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userDrawn="1"/>
        </p:nvGrpSpPr>
        <p:grpSpPr>
          <a:xfrm>
            <a:off x="-3163" y="5469154"/>
            <a:ext cx="9147163" cy="198749"/>
            <a:chOff x="-3163" y="4495800"/>
            <a:chExt cx="9147163" cy="198748"/>
          </a:xfrm>
          <a:solidFill>
            <a:schemeClr val="tx1">
              <a:lumMod val="65000"/>
              <a:lumOff val="35000"/>
            </a:schemeClr>
          </a:solidFill>
        </p:grpSpPr>
        <p:sp>
          <p:nvSpPr>
            <p:cNvPr id="27"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28" name="Isosceles Triangle 27"/>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24"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25" name="Text Placeholder 6"/>
          <p:cNvSpPr>
            <a:spLocks noGrp="1"/>
          </p:cNvSpPr>
          <p:nvPr>
            <p:ph type="body" sz="quarter" idx="16" hasCustomPrompt="1"/>
          </p:nvPr>
        </p:nvSpPr>
        <p:spPr>
          <a:xfrm>
            <a:off x="477135" y="1649622"/>
            <a:ext cx="2377440"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36" name="Text Placeholder 8"/>
          <p:cNvSpPr>
            <a:spLocks noGrp="1"/>
          </p:cNvSpPr>
          <p:nvPr>
            <p:ph type="body" sz="quarter" idx="23" hasCustomPrompt="1"/>
          </p:nvPr>
        </p:nvSpPr>
        <p:spPr>
          <a:xfrm>
            <a:off x="477135" y="1989039"/>
            <a:ext cx="2377440" cy="327355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37" name="Text Placeholder 6"/>
          <p:cNvSpPr>
            <a:spLocks noGrp="1"/>
          </p:cNvSpPr>
          <p:nvPr>
            <p:ph type="body" sz="quarter" idx="25" hasCustomPrompt="1"/>
          </p:nvPr>
        </p:nvSpPr>
        <p:spPr>
          <a:xfrm>
            <a:off x="3299472" y="1649622"/>
            <a:ext cx="2377440"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38" name="Text Placeholder 8"/>
          <p:cNvSpPr>
            <a:spLocks noGrp="1"/>
          </p:cNvSpPr>
          <p:nvPr>
            <p:ph type="body" sz="quarter" idx="26" hasCustomPrompt="1"/>
          </p:nvPr>
        </p:nvSpPr>
        <p:spPr>
          <a:xfrm>
            <a:off x="3299472" y="1989039"/>
            <a:ext cx="2377440" cy="327355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39" name="Text Placeholder 6"/>
          <p:cNvSpPr>
            <a:spLocks noGrp="1"/>
          </p:cNvSpPr>
          <p:nvPr>
            <p:ph type="body" sz="quarter" idx="27" hasCustomPrompt="1"/>
          </p:nvPr>
        </p:nvSpPr>
        <p:spPr>
          <a:xfrm>
            <a:off x="6139146" y="1649622"/>
            <a:ext cx="2377440"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0" name="Text Placeholder 8"/>
          <p:cNvSpPr>
            <a:spLocks noGrp="1"/>
          </p:cNvSpPr>
          <p:nvPr>
            <p:ph type="body" sz="quarter" idx="21" hasCustomPrompt="1"/>
          </p:nvPr>
        </p:nvSpPr>
        <p:spPr>
          <a:xfrm>
            <a:off x="6139146" y="1993076"/>
            <a:ext cx="2377440" cy="3273552"/>
          </a:xfrm>
        </p:spPr>
        <p:txBody>
          <a:bodyPr lIns="0" tIns="45720" rIns="0" bIns="45720">
            <a:noAutofit/>
          </a:bodyPr>
          <a:lstStyle>
            <a:lvl1pPr>
              <a:lnSpc>
                <a:spcPct val="114000"/>
              </a:lnSpc>
              <a:spcAft>
                <a:spcPts val="600"/>
              </a:spcAft>
              <a:defRPr sz="1600" b="0"/>
            </a:lvl1pPr>
            <a:lvl2pPr marL="512763" indent="-228600">
              <a:lnSpc>
                <a:spcPct val="114000"/>
              </a:lnSpc>
              <a:spcAft>
                <a:spcPts val="600"/>
              </a:spcAft>
              <a:tabLst>
                <a:tab pos="512763" algn="l"/>
              </a:tabLst>
              <a:defRPr/>
            </a:lvl2pPr>
            <a:lvl3pPr marL="804863" indent="-228600">
              <a:lnSpc>
                <a:spcPct val="114000"/>
              </a:lnSpc>
              <a:spcAft>
                <a:spcPts val="600"/>
              </a:spcAft>
              <a:defRPr/>
            </a:lvl3pPr>
            <a:lvl4pPr>
              <a:lnSpc>
                <a:spcPct val="114000"/>
              </a:lnSpc>
              <a:spcAft>
                <a:spcPts val="600"/>
              </a:spcAft>
              <a:defRPr/>
            </a:lvl4pPr>
            <a:lvl5pPr>
              <a:lnSpc>
                <a:spcPct val="114000"/>
              </a:lnSpc>
              <a:spcAft>
                <a:spcPts val="600"/>
              </a:spcAft>
              <a:defRPr/>
            </a:lvl5pPr>
          </a:lstStyle>
          <a:p>
            <a:pPr lvl="0"/>
            <a:r>
              <a:rPr lang="en-US" dirty="0"/>
              <a:t>Click to edit master text styles</a:t>
            </a:r>
          </a:p>
        </p:txBody>
      </p:sp>
      <p:cxnSp>
        <p:nvCxnSpPr>
          <p:cNvPr id="43" name="Straight Connector 42"/>
          <p:cNvCxnSpPr/>
          <p:nvPr userDrawn="1"/>
        </p:nvCxnSpPr>
        <p:spPr>
          <a:xfrm>
            <a:off x="3067050" y="1609725"/>
            <a:ext cx="0" cy="3724275"/>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5895975" y="1609725"/>
            <a:ext cx="0" cy="3724275"/>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309155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hart">
    <p:bg>
      <p:bgPr>
        <a:solidFill>
          <a:srgbClr val="FFFFFF"/>
        </a:solidFill>
        <a:effectLst/>
      </p:bgPr>
    </p:bg>
    <p:spTree>
      <p:nvGrpSpPr>
        <p:cNvPr id="1" name=""/>
        <p:cNvGrpSpPr/>
        <p:nvPr/>
      </p:nvGrpSpPr>
      <p:grpSpPr>
        <a:xfrm>
          <a:off x="0" y="0"/>
          <a:ext cx="0" cy="0"/>
          <a:chOff x="0" y="0"/>
          <a:chExt cx="0" cy="0"/>
        </a:xfrm>
      </p:grpSpPr>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sp>
        <p:nvSpPr>
          <p:cNvPr id="13"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7"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12" name="Chart Placeholder 3"/>
          <p:cNvSpPr>
            <a:spLocks noGrp="1"/>
          </p:cNvSpPr>
          <p:nvPr>
            <p:ph type="chart" sz="quarter" idx="19" hasCustomPrompt="1"/>
          </p:nvPr>
        </p:nvSpPr>
        <p:spPr>
          <a:xfrm>
            <a:off x="477135" y="1621976"/>
            <a:ext cx="8051124" cy="4480560"/>
          </a:xfrm>
        </p:spPr>
        <p:txBody>
          <a:bodyPr/>
          <a:lstStyle>
            <a:lvl1pPr marL="228600" marR="0" indent="-228600" algn="l" defTabSz="457200" rtl="0" eaLnBrk="1" fontAlgn="auto" latinLnBrk="0" hangingPunct="1">
              <a:lnSpc>
                <a:spcPct val="100000"/>
              </a:lnSpc>
              <a:spcBef>
                <a:spcPts val="0"/>
              </a:spcBef>
              <a:spcAft>
                <a:spcPts val="600"/>
              </a:spcAft>
              <a:buClr>
                <a:schemeClr val="tx1">
                  <a:lumMod val="75000"/>
                </a:schemeClr>
              </a:buClr>
              <a:buSzTx/>
              <a:buFont typeface="Arial" panose="020B0604020202020204" pitchFamily="34" charset="0"/>
              <a:buChar char="•"/>
              <a:tabLst/>
              <a:defRPr/>
            </a:lvl1pPr>
          </a:lstStyle>
          <a:p>
            <a:pPr lvl="0"/>
            <a:r>
              <a:rPr lang="en-US" dirty="0"/>
              <a:t>Click to edit chart</a:t>
            </a:r>
          </a:p>
          <a:p>
            <a:endParaRPr lang="en-US" dirty="0"/>
          </a:p>
        </p:txBody>
      </p:sp>
    </p:spTree>
    <p:extLst>
      <p:ext uri="{BB962C8B-B14F-4D97-AF65-F5344CB8AC3E}">
        <p14:creationId xmlns:p14="http://schemas.microsoft.com/office/powerpoint/2010/main" val="1158939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hart, comments">
    <p:bg>
      <p:bgPr>
        <a:solidFill>
          <a:srgbClr val="FFFFFF"/>
        </a:solidFill>
        <a:effectLst/>
      </p:bgPr>
    </p:bg>
    <p:spTree>
      <p:nvGrpSpPr>
        <p:cNvPr id="1" name=""/>
        <p:cNvGrpSpPr/>
        <p:nvPr/>
      </p:nvGrpSpPr>
      <p:grpSpPr>
        <a:xfrm>
          <a:off x="0" y="0"/>
          <a:ext cx="0" cy="0"/>
          <a:chOff x="0" y="0"/>
          <a:chExt cx="0" cy="0"/>
        </a:xfrm>
      </p:grpSpPr>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sp>
        <p:nvSpPr>
          <p:cNvPr id="13"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9" name="Group 18"/>
          <p:cNvGrpSpPr/>
          <p:nvPr userDrawn="1"/>
        </p:nvGrpSpPr>
        <p:grpSpPr>
          <a:xfrm>
            <a:off x="-3163" y="5469154"/>
            <a:ext cx="9147163" cy="198749"/>
            <a:chOff x="-3163" y="4495800"/>
            <a:chExt cx="9147163" cy="198748"/>
          </a:xfrm>
          <a:solidFill>
            <a:schemeClr val="tx1">
              <a:lumMod val="65000"/>
              <a:lumOff val="35000"/>
            </a:schemeClr>
          </a:solidFill>
        </p:grpSpPr>
        <p:sp>
          <p:nvSpPr>
            <p:cNvPr id="20"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21" name="Isosceles Triangle 20"/>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23" name="Chart Placeholder 3"/>
          <p:cNvSpPr>
            <a:spLocks noGrp="1"/>
          </p:cNvSpPr>
          <p:nvPr>
            <p:ph type="chart" sz="quarter" idx="19" hasCustomPrompt="1"/>
          </p:nvPr>
        </p:nvSpPr>
        <p:spPr>
          <a:xfrm>
            <a:off x="446991" y="1621976"/>
            <a:ext cx="8051124" cy="3593592"/>
          </a:xfrm>
        </p:spPr>
        <p:txBody>
          <a:bodyPr/>
          <a:lstStyle>
            <a:lvl1pPr marL="228600" marR="0" indent="-228600" algn="l" defTabSz="457200" rtl="0" eaLnBrk="1" fontAlgn="auto" latinLnBrk="0" hangingPunct="1">
              <a:lnSpc>
                <a:spcPct val="100000"/>
              </a:lnSpc>
              <a:spcBef>
                <a:spcPts val="0"/>
              </a:spcBef>
              <a:spcAft>
                <a:spcPts val="600"/>
              </a:spcAft>
              <a:buClr>
                <a:schemeClr val="tx1">
                  <a:lumMod val="75000"/>
                </a:schemeClr>
              </a:buClr>
              <a:buSzTx/>
              <a:buFont typeface="Arial" panose="020B0604020202020204" pitchFamily="34" charset="0"/>
              <a:buChar char="•"/>
              <a:tabLst/>
              <a:defRPr/>
            </a:lvl1pPr>
          </a:lstStyle>
          <a:p>
            <a:pPr lvl="0"/>
            <a:r>
              <a:rPr lang="en-US" dirty="0"/>
              <a:t>Click to edit chart</a:t>
            </a:r>
          </a:p>
          <a:p>
            <a:endParaRPr lang="en-US" dirty="0"/>
          </a:p>
        </p:txBody>
      </p:sp>
      <p:sp>
        <p:nvSpPr>
          <p:cNvPr id="26"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173464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title, bullets w/chart">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2" name="Chart Placeholder 2"/>
          <p:cNvSpPr>
            <a:spLocks noGrp="1"/>
          </p:cNvSpPr>
          <p:nvPr>
            <p:ph type="chart" sz="quarter" idx="28"/>
          </p:nvPr>
        </p:nvSpPr>
        <p:spPr>
          <a:xfrm>
            <a:off x="4648200" y="1743294"/>
            <a:ext cx="3856954" cy="4005072"/>
          </a:xfrm>
        </p:spPr>
        <p:txBody>
          <a:bodyPr/>
          <a:lstStyle>
            <a:lvl1pPr marL="0" marR="0" indent="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Arial" pitchFamily="34" charset="0"/>
              </a:rPr>
              <a:t>Click icon to add chart</a:t>
            </a:r>
          </a:p>
          <a:p>
            <a:endParaRPr lang="en-US" dirty="0"/>
          </a:p>
        </p:txBody>
      </p:sp>
      <p:sp>
        <p:nvSpPr>
          <p:cNvPr id="16"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29" name="Straight Connector 28"/>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8"/>
          <p:cNvSpPr>
            <a:spLocks noGrp="1"/>
          </p:cNvSpPr>
          <p:nvPr>
            <p:ph type="body" sz="quarter" idx="23" hasCustomPrompt="1"/>
          </p:nvPr>
        </p:nvSpPr>
        <p:spPr>
          <a:xfrm>
            <a:off x="477135" y="1647700"/>
            <a:ext cx="3749040" cy="4407408"/>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078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charts">
    <p:bg>
      <p:bgPr>
        <a:solidFill>
          <a:srgbClr val="FFFFFF"/>
        </a:solidFill>
        <a:effectLst/>
      </p:bgPr>
    </p:bg>
    <p:spTree>
      <p:nvGrpSpPr>
        <p:cNvPr id="1" name=""/>
        <p:cNvGrpSpPr/>
        <p:nvPr/>
      </p:nvGrpSpPr>
      <p:grpSpPr>
        <a:xfrm>
          <a:off x="0" y="0"/>
          <a:ext cx="0" cy="0"/>
          <a:chOff x="0" y="0"/>
          <a:chExt cx="0" cy="0"/>
        </a:xfrm>
      </p:grpSpPr>
      <p:sp>
        <p:nvSpPr>
          <p:cNvPr id="35" name="Chart Placeholder 2"/>
          <p:cNvSpPr>
            <a:spLocks noGrp="1"/>
          </p:cNvSpPr>
          <p:nvPr>
            <p:ph type="chart" sz="quarter" idx="32"/>
          </p:nvPr>
        </p:nvSpPr>
        <p:spPr>
          <a:xfrm>
            <a:off x="442636" y="1732504"/>
            <a:ext cx="3768460" cy="4023360"/>
          </a:xfrm>
          <a:ln>
            <a:solidFill>
              <a:schemeClr val="accent1"/>
            </a:solidFill>
          </a:ln>
        </p:spPr>
        <p:txBody>
          <a:bodyPr/>
          <a:lstStyle>
            <a:lvl1pPr marL="0" marR="0" indent="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Arial" pitchFamily="34" charset="0"/>
              </a:rPr>
              <a:t>Click icon to add chart</a:t>
            </a:r>
          </a:p>
          <a:p>
            <a:endParaRPr lang="en-US" dirty="0"/>
          </a:p>
        </p:txBody>
      </p:sp>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28"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33" name="Chart Placeholder 2"/>
          <p:cNvSpPr>
            <a:spLocks noGrp="1"/>
          </p:cNvSpPr>
          <p:nvPr>
            <p:ph type="chart" sz="quarter" idx="31"/>
          </p:nvPr>
        </p:nvSpPr>
        <p:spPr>
          <a:xfrm>
            <a:off x="4648200" y="1732504"/>
            <a:ext cx="3856954" cy="4023360"/>
          </a:xfrm>
          <a:ln>
            <a:solidFill>
              <a:schemeClr val="accent1"/>
            </a:solidFill>
          </a:ln>
        </p:spPr>
        <p:txBody>
          <a:bodyPr/>
          <a:lstStyle>
            <a:lvl1pPr marL="0" marR="0" indent="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Arial" pitchFamily="34" charset="0"/>
              </a:rPr>
              <a:t>Click icon to add chart</a:t>
            </a:r>
          </a:p>
          <a:p>
            <a:endParaRPr lang="en-US" dirty="0"/>
          </a:p>
        </p:txBody>
      </p:sp>
      <p:cxnSp>
        <p:nvCxnSpPr>
          <p:cNvPr id="36" name="Straight Connector 35"/>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08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title, bullets w/chart, 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3" name="Group 12"/>
          <p:cNvGrpSpPr/>
          <p:nvPr userDrawn="1"/>
        </p:nvGrpSpPr>
        <p:grpSpPr>
          <a:xfrm>
            <a:off x="-3163" y="5469154"/>
            <a:ext cx="9147163" cy="198749"/>
            <a:chOff x="-3163" y="4495800"/>
            <a:chExt cx="9147163" cy="198748"/>
          </a:xfrm>
          <a:solidFill>
            <a:schemeClr val="tx1">
              <a:lumMod val="65000"/>
              <a:lumOff val="35000"/>
            </a:schemeClr>
          </a:solidFill>
        </p:grpSpPr>
        <p:sp>
          <p:nvSpPr>
            <p:cNvPr id="14"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16" name="Isosceles Triangle 15"/>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29" name="Straight Connector 28"/>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Chart Placeholder 2"/>
          <p:cNvSpPr>
            <a:spLocks noGrp="1"/>
          </p:cNvSpPr>
          <p:nvPr>
            <p:ph type="chart" sz="quarter" idx="28"/>
          </p:nvPr>
        </p:nvSpPr>
        <p:spPr>
          <a:xfrm>
            <a:off x="4648200" y="1743294"/>
            <a:ext cx="3856954" cy="3502152"/>
          </a:xfrm>
        </p:spPr>
        <p:txBody>
          <a:bodyPr/>
          <a:lstStyle>
            <a:lvl1pPr marL="0" marR="0" indent="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Arial" pitchFamily="34" charset="0"/>
              </a:rPr>
              <a:t>Click icon to add chart</a:t>
            </a:r>
          </a:p>
          <a:p>
            <a:endParaRPr lang="en-US" dirty="0"/>
          </a:p>
        </p:txBody>
      </p:sp>
      <p:sp>
        <p:nvSpPr>
          <p:cNvPr id="17" name="Text Placeholder 8"/>
          <p:cNvSpPr>
            <a:spLocks noGrp="1"/>
          </p:cNvSpPr>
          <p:nvPr>
            <p:ph type="body" sz="quarter" idx="23" hasCustomPrompt="1"/>
          </p:nvPr>
        </p:nvSpPr>
        <p:spPr>
          <a:xfrm>
            <a:off x="477135" y="1647700"/>
            <a:ext cx="3749040" cy="359359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197625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RC 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25496"/>
            <a:ext cx="6258639" cy="1113392"/>
          </a:xfrm>
          <a:prstGeom prst="rect">
            <a:avLst/>
          </a:prstGeom>
        </p:spPr>
        <p:txBody>
          <a:bodyPr lIns="0" tIns="0" rIns="0" bIns="0" anchor="t" anchorCtr="0">
            <a:noAutofit/>
          </a:bodyPr>
          <a:lstStyle>
            <a:lvl1pPr algn="l">
              <a:lnSpc>
                <a:spcPct val="100000"/>
              </a:lnSpc>
              <a:defRPr sz="4000" b="1" cap="all">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457200" y="3007825"/>
            <a:ext cx="6258639" cy="959775"/>
          </a:xfrm>
          <a:prstGeom prst="rect">
            <a:avLst/>
          </a:prstGeom>
        </p:spPr>
        <p:txBody>
          <a:bodyPr lIns="0" tIns="0" rIns="0" bIns="0">
            <a:noAutofit/>
          </a:bodyPr>
          <a:lstStyle>
            <a:lvl1pPr marL="0" indent="0" algn="l">
              <a:buNone/>
              <a:defRPr sz="1600" b="1" i="0" cap="all">
                <a:solidFill>
                  <a:schemeClr val="tx1">
                    <a:lumMod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 name="Group 6"/>
          <p:cNvGrpSpPr>
            <a:grpSpLocks noChangeAspect="1"/>
          </p:cNvGrpSpPr>
          <p:nvPr/>
        </p:nvGrpSpPr>
        <p:grpSpPr>
          <a:xfrm>
            <a:off x="5708974" y="2029968"/>
            <a:ext cx="3435026" cy="4828032"/>
            <a:chOff x="5791200" y="2209800"/>
            <a:chExt cx="3307080" cy="4648200"/>
          </a:xfrm>
        </p:grpSpPr>
        <p:sp>
          <p:nvSpPr>
            <p:cNvPr id="8" name="Freeform 7"/>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3" name="Table 12"/>
          <p:cNvGraphicFramePr>
            <a:graphicFrameLocks noGrp="1"/>
          </p:cNvGraphicFramePr>
          <p:nvPr userDrawn="1">
            <p:extLst>
              <p:ext uri="{D42A27DB-BD31-4B8C-83A1-F6EECF244321}">
                <p14:modId xmlns:p14="http://schemas.microsoft.com/office/powerpoint/2010/main" val="3257755050"/>
              </p:ext>
            </p:extLst>
          </p:nvPr>
        </p:nvGraphicFramePr>
        <p:xfrm>
          <a:off x="465866" y="5712334"/>
          <a:ext cx="3211830" cy="640080"/>
        </p:xfrm>
        <a:graphic>
          <a:graphicData uri="http://schemas.openxmlformats.org/drawingml/2006/table">
            <a:tbl>
              <a:tblPr firstRow="1" firstCol="1" bandRow="1">
                <a:tableStyleId>{5C22544A-7EE6-4342-B048-85BDC9FD1C3A}</a:tableStyleId>
              </a:tblPr>
              <a:tblGrid>
                <a:gridCol w="1051560">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gridCol w="1172845">
                  <a:extLst>
                    <a:ext uri="{9D8B030D-6E8A-4147-A177-3AD203B41FA5}">
                      <a16:colId xmlns:a16="http://schemas.microsoft.com/office/drawing/2014/main" val="20002"/>
                    </a:ext>
                  </a:extLst>
                </a:gridCol>
              </a:tblGrid>
              <a:tr h="320040">
                <a:tc>
                  <a:txBody>
                    <a:bodyPr/>
                    <a:lstStyle/>
                    <a:p>
                      <a:pPr marL="0" marR="0" algn="ctr">
                        <a:lnSpc>
                          <a:spcPct val="100000"/>
                        </a:lnSpc>
                        <a:spcBef>
                          <a:spcPts val="0"/>
                        </a:spcBef>
                        <a:spcAft>
                          <a:spcPts val="0"/>
                        </a:spcAft>
                        <a:tabLst>
                          <a:tab pos="2971800" algn="ctr"/>
                          <a:tab pos="5943600" algn="r"/>
                        </a:tabLst>
                      </a:pPr>
                      <a:r>
                        <a:rPr lang="en-US" sz="800" b="1" dirty="0">
                          <a:solidFill>
                            <a:schemeClr val="tx1"/>
                          </a:solidFill>
                          <a:effectLst/>
                          <a:latin typeface="Arial Narrow" panose="020B0606020202030204" pitchFamily="34" charset="0"/>
                        </a:rPr>
                        <a:t>NOT </a:t>
                      </a:r>
                      <a:br>
                        <a:rPr lang="en-US" sz="800" b="1" dirty="0">
                          <a:solidFill>
                            <a:schemeClr val="tx1"/>
                          </a:solidFill>
                          <a:effectLst/>
                          <a:latin typeface="Arial Narrow" panose="020B0606020202030204" pitchFamily="34" charset="0"/>
                        </a:rPr>
                      </a:br>
                      <a:r>
                        <a:rPr lang="en-US" sz="800" b="1" dirty="0">
                          <a:solidFill>
                            <a:schemeClr val="tx1"/>
                          </a:solidFill>
                          <a:effectLst/>
                          <a:latin typeface="Arial Narrow" panose="020B0606020202030204" pitchFamily="34" charset="0"/>
                        </a:rPr>
                        <a:t>FDIC INSURED</a:t>
                      </a:r>
                      <a:endParaRPr lang="en-US" sz="700" b="1" dirty="0">
                        <a:solidFill>
                          <a:schemeClr val="tx1"/>
                        </a:solidFill>
                        <a:effectLst/>
                        <a:latin typeface="Arial Narrow" panose="020B0606020202030204"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971800" algn="ctr"/>
                          <a:tab pos="5943600" algn="r"/>
                        </a:tabLst>
                      </a:pPr>
                      <a:r>
                        <a:rPr lang="en-US" sz="800" b="1" dirty="0">
                          <a:solidFill>
                            <a:schemeClr val="tx1"/>
                          </a:solidFill>
                          <a:effectLst/>
                          <a:latin typeface="Arial Narrow" panose="020B0606020202030204" pitchFamily="34" charset="0"/>
                        </a:rPr>
                        <a:t>NOT BANK</a:t>
                      </a:r>
                      <a:br>
                        <a:rPr lang="en-US" sz="800" b="1" dirty="0">
                          <a:solidFill>
                            <a:schemeClr val="tx1"/>
                          </a:solidFill>
                          <a:effectLst/>
                          <a:latin typeface="Arial Narrow" panose="020B0606020202030204" pitchFamily="34" charset="0"/>
                        </a:rPr>
                      </a:br>
                      <a:r>
                        <a:rPr lang="en-US" sz="800" b="1" dirty="0">
                          <a:solidFill>
                            <a:schemeClr val="tx1"/>
                          </a:solidFill>
                          <a:effectLst/>
                          <a:latin typeface="Arial Narrow" panose="020B0606020202030204" pitchFamily="34" charset="0"/>
                        </a:rPr>
                        <a:t>GUARANTEED</a:t>
                      </a:r>
                      <a:endParaRPr lang="en-US" sz="700" b="1" dirty="0">
                        <a:solidFill>
                          <a:schemeClr val="tx1"/>
                        </a:solidFill>
                        <a:effectLst/>
                        <a:latin typeface="Arial Narrow" panose="020B0606020202030204"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tabLst>
                          <a:tab pos="2971800" algn="ctr"/>
                          <a:tab pos="5943600" algn="r"/>
                        </a:tabLst>
                      </a:pPr>
                      <a:r>
                        <a:rPr lang="en-US" sz="800" b="1" dirty="0">
                          <a:solidFill>
                            <a:schemeClr val="tx1"/>
                          </a:solidFill>
                          <a:effectLst/>
                          <a:latin typeface="Arial Narrow" panose="020B0606020202030204" pitchFamily="34" charset="0"/>
                        </a:rPr>
                        <a:t>MAY</a:t>
                      </a:r>
                      <a:br>
                        <a:rPr lang="en-US" sz="800" b="1" dirty="0">
                          <a:solidFill>
                            <a:schemeClr val="tx1"/>
                          </a:solidFill>
                          <a:effectLst/>
                          <a:latin typeface="Arial Narrow" panose="020B0606020202030204" pitchFamily="34" charset="0"/>
                        </a:rPr>
                      </a:br>
                      <a:r>
                        <a:rPr lang="en-US" sz="800" b="1" dirty="0">
                          <a:solidFill>
                            <a:schemeClr val="tx1"/>
                          </a:solidFill>
                          <a:effectLst/>
                          <a:latin typeface="Arial Narrow" panose="020B0606020202030204" pitchFamily="34" charset="0"/>
                        </a:rPr>
                        <a:t>LOSE VALUE</a:t>
                      </a:r>
                      <a:endParaRPr lang="en-US" sz="700" b="1" dirty="0">
                        <a:solidFill>
                          <a:schemeClr val="tx1"/>
                        </a:solidFill>
                        <a:effectLst/>
                        <a:latin typeface="Arial Narrow" panose="020B0606020202030204"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040">
                <a:tc gridSpan="2">
                  <a:txBody>
                    <a:bodyPr/>
                    <a:lstStyle/>
                    <a:p>
                      <a:pPr marL="0" marR="0" algn="ctr">
                        <a:lnSpc>
                          <a:spcPct val="100000"/>
                        </a:lnSpc>
                        <a:spcBef>
                          <a:spcPts val="0"/>
                        </a:spcBef>
                        <a:spcAft>
                          <a:spcPts val="0"/>
                        </a:spcAft>
                        <a:tabLst>
                          <a:tab pos="2971800" algn="ctr"/>
                          <a:tab pos="5943600" algn="r"/>
                        </a:tabLst>
                      </a:pPr>
                      <a:r>
                        <a:rPr lang="en-US" sz="800" b="1" dirty="0">
                          <a:solidFill>
                            <a:schemeClr val="tx1"/>
                          </a:solidFill>
                          <a:effectLst/>
                          <a:latin typeface="Arial Narrow" panose="020B0606020202030204" pitchFamily="34" charset="0"/>
                        </a:rPr>
                        <a:t>NOT INSURED BY ANY</a:t>
                      </a:r>
                      <a:br>
                        <a:rPr lang="en-US" sz="800" b="1" dirty="0">
                          <a:solidFill>
                            <a:schemeClr val="tx1"/>
                          </a:solidFill>
                          <a:effectLst/>
                          <a:latin typeface="Arial Narrow" panose="020B0606020202030204" pitchFamily="34" charset="0"/>
                        </a:rPr>
                      </a:br>
                      <a:r>
                        <a:rPr lang="en-US" sz="800" b="1" dirty="0">
                          <a:solidFill>
                            <a:schemeClr val="tx1"/>
                          </a:solidFill>
                          <a:effectLst/>
                          <a:latin typeface="Arial Narrow" panose="020B0606020202030204" pitchFamily="34" charset="0"/>
                        </a:rPr>
                        <a:t>FEDERAL GOVERNMENT AGENCY</a:t>
                      </a:r>
                      <a:endParaRPr lang="en-US" sz="700" b="1" dirty="0">
                        <a:solidFill>
                          <a:schemeClr val="tx1"/>
                        </a:solidFill>
                        <a:effectLst/>
                        <a:latin typeface="Arial Narrow" panose="020B0606020202030204"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a:lnSpc>
                          <a:spcPct val="100000"/>
                        </a:lnSpc>
                        <a:spcBef>
                          <a:spcPts val="0"/>
                        </a:spcBef>
                        <a:spcAft>
                          <a:spcPts val="0"/>
                        </a:spcAft>
                        <a:tabLst>
                          <a:tab pos="2971800" algn="ctr"/>
                          <a:tab pos="5943600" algn="r"/>
                        </a:tabLst>
                      </a:pPr>
                      <a:r>
                        <a:rPr lang="en-US" sz="800" b="1" dirty="0">
                          <a:solidFill>
                            <a:schemeClr val="tx1"/>
                          </a:solidFill>
                          <a:effectLst/>
                          <a:latin typeface="Arial Narrow" panose="020B0606020202030204" pitchFamily="34" charset="0"/>
                        </a:rPr>
                        <a:t>NOT A DEPOSIT</a:t>
                      </a:r>
                      <a:endParaRPr lang="en-US" sz="700" b="1" dirty="0">
                        <a:solidFill>
                          <a:schemeClr val="tx1"/>
                        </a:solidFill>
                        <a:effectLst/>
                        <a:latin typeface="Arial Narrow" panose="020B0606020202030204"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Rectangle 5"/>
          <p:cNvSpPr>
            <a:spLocks noChangeArrowheads="1"/>
          </p:cNvSpPr>
          <p:nvPr userDrawn="1"/>
        </p:nvSpPr>
        <p:spPr bwMode="auto">
          <a:xfrm>
            <a:off x="2965450" y="3354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8"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6816" y="4509120"/>
            <a:ext cx="1920240" cy="7631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p:cNvSpPr>
            <a:spLocks noChangeArrowheads="1"/>
          </p:cNvSpPr>
          <p:nvPr userDrawn="1"/>
        </p:nvSpPr>
        <p:spPr bwMode="auto">
          <a:xfrm>
            <a:off x="474492" y="5519676"/>
            <a:ext cx="217687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tabLst>
                <a:tab pos="2971800" algn="ctr"/>
                <a:tab pos="3217863" algn="r"/>
                <a:tab pos="5943600" algn="r"/>
              </a:tabLst>
              <a:defRPr>
                <a:solidFill>
                  <a:schemeClr val="tx1"/>
                </a:solidFill>
                <a:latin typeface="Arial" pitchFamily="34" charset="0"/>
                <a:cs typeface="Arial" pitchFamily="34" charset="0"/>
              </a:defRPr>
            </a:lvl1pPr>
            <a:lvl2pPr>
              <a:tabLst>
                <a:tab pos="2971800" algn="ctr"/>
                <a:tab pos="3217863" algn="r"/>
                <a:tab pos="5943600" algn="r"/>
              </a:tabLst>
              <a:defRPr>
                <a:solidFill>
                  <a:schemeClr val="tx1"/>
                </a:solidFill>
                <a:latin typeface="Arial" pitchFamily="34" charset="0"/>
                <a:cs typeface="Arial" pitchFamily="34" charset="0"/>
              </a:defRPr>
            </a:lvl2pPr>
            <a:lvl3pPr>
              <a:tabLst>
                <a:tab pos="2971800" algn="ctr"/>
                <a:tab pos="3217863" algn="r"/>
                <a:tab pos="5943600" algn="r"/>
              </a:tabLst>
              <a:defRPr>
                <a:solidFill>
                  <a:schemeClr val="tx1"/>
                </a:solidFill>
                <a:latin typeface="Arial" pitchFamily="34" charset="0"/>
                <a:cs typeface="Arial" pitchFamily="34" charset="0"/>
              </a:defRPr>
            </a:lvl3pPr>
            <a:lvl4pPr>
              <a:tabLst>
                <a:tab pos="2971800" algn="ctr"/>
                <a:tab pos="3217863" algn="r"/>
                <a:tab pos="5943600" algn="r"/>
              </a:tabLst>
              <a:defRPr>
                <a:solidFill>
                  <a:schemeClr val="tx1"/>
                </a:solidFill>
                <a:latin typeface="Arial" pitchFamily="34" charset="0"/>
                <a:cs typeface="Arial" pitchFamily="34" charset="0"/>
              </a:defRPr>
            </a:lvl4pPr>
            <a:lvl5pPr>
              <a:tabLst>
                <a:tab pos="2971800" algn="ctr"/>
                <a:tab pos="3217863" algn="r"/>
                <a:tab pos="5943600" algn="r"/>
              </a:tabLst>
              <a:defRPr>
                <a:solidFill>
                  <a:schemeClr val="tx1"/>
                </a:solidFill>
                <a:latin typeface="Arial" pitchFamily="34" charset="0"/>
                <a:cs typeface="Arial" pitchFamily="34" charset="0"/>
              </a:defRPr>
            </a:lvl5pPr>
            <a:lvl6pPr fontAlgn="base">
              <a:spcBef>
                <a:spcPct val="0"/>
              </a:spcBef>
              <a:spcAft>
                <a:spcPct val="0"/>
              </a:spcAft>
              <a:tabLst>
                <a:tab pos="2971800" algn="ctr"/>
                <a:tab pos="3217863" algn="r"/>
                <a:tab pos="5943600" algn="r"/>
              </a:tabLst>
              <a:defRPr>
                <a:solidFill>
                  <a:schemeClr val="tx1"/>
                </a:solidFill>
                <a:latin typeface="Arial" pitchFamily="34" charset="0"/>
                <a:cs typeface="Arial" pitchFamily="34" charset="0"/>
              </a:defRPr>
            </a:lvl6pPr>
            <a:lvl7pPr fontAlgn="base">
              <a:spcBef>
                <a:spcPct val="0"/>
              </a:spcBef>
              <a:spcAft>
                <a:spcPct val="0"/>
              </a:spcAft>
              <a:tabLst>
                <a:tab pos="2971800" algn="ctr"/>
                <a:tab pos="3217863" algn="r"/>
                <a:tab pos="5943600" algn="r"/>
              </a:tabLst>
              <a:defRPr>
                <a:solidFill>
                  <a:schemeClr val="tx1"/>
                </a:solidFill>
                <a:latin typeface="Arial" pitchFamily="34" charset="0"/>
                <a:cs typeface="Arial" pitchFamily="34" charset="0"/>
              </a:defRPr>
            </a:lvl7pPr>
            <a:lvl8pPr fontAlgn="base">
              <a:spcBef>
                <a:spcPct val="0"/>
              </a:spcBef>
              <a:spcAft>
                <a:spcPct val="0"/>
              </a:spcAft>
              <a:tabLst>
                <a:tab pos="2971800" algn="ctr"/>
                <a:tab pos="3217863" algn="r"/>
                <a:tab pos="5943600" algn="r"/>
              </a:tabLst>
              <a:defRPr>
                <a:solidFill>
                  <a:schemeClr val="tx1"/>
                </a:solidFill>
                <a:latin typeface="Arial" pitchFamily="34" charset="0"/>
                <a:cs typeface="Arial" pitchFamily="34" charset="0"/>
              </a:defRPr>
            </a:lvl8pPr>
            <a:lvl9pPr fontAlgn="base">
              <a:spcBef>
                <a:spcPct val="0"/>
              </a:spcBef>
              <a:spcAft>
                <a:spcPct val="0"/>
              </a:spcAft>
              <a:tabLst>
                <a:tab pos="2971800" algn="ctr"/>
                <a:tab pos="3217863" algn="r"/>
                <a:tab pos="59436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3217863" algn="r"/>
                <a:tab pos="5943600" algn="r"/>
              </a:tabLst>
            </a:pPr>
            <a:r>
              <a:rPr kumimoji="0" lang="en-US" altLang="en-US" sz="900" b="1" i="0" u="none" strike="noStrike" cap="none" normalizeH="0" baseline="0" dirty="0">
                <a:ln>
                  <a:noFill/>
                </a:ln>
                <a:solidFill>
                  <a:schemeClr val="tx1"/>
                </a:solidFill>
                <a:effectLst/>
                <a:latin typeface="Arial Narrow" pitchFamily="34" charset="0"/>
                <a:ea typeface="Calibri" pitchFamily="34" charset="0"/>
                <a:cs typeface="Gotham XNarrow Bold" pitchFamily="50" charset="0"/>
              </a:rPr>
              <a:t>Investments, securities and insurance products:</a:t>
            </a:r>
            <a:endParaRPr kumimoji="0" lang="en-US" altLang="ja-JP"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p:cNvSpPr/>
          <p:nvPr userDrawn="1"/>
        </p:nvSpPr>
        <p:spPr>
          <a:xfrm>
            <a:off x="447152" y="6412687"/>
            <a:ext cx="2888611" cy="138499"/>
          </a:xfrm>
          <a:prstGeom prst="rect">
            <a:avLst/>
          </a:prstGeom>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3217863" algn="r"/>
                <a:tab pos="5943600" algn="r"/>
              </a:tabLst>
            </a:pPr>
            <a:r>
              <a:rPr kumimoji="0" lang="en-US" altLang="ja-JP" sz="9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Please see final page for important disclosure information &gt;&gt;</a:t>
            </a:r>
            <a:endParaRPr kumimoji="0" lang="en-US" altLang="ja-JP" sz="9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7646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charts w/comments">
    <p:bg>
      <p:bgPr>
        <a:solidFill>
          <a:srgbClr val="FFFFFF"/>
        </a:solidFill>
        <a:effectLst/>
      </p:bgPr>
    </p:bg>
    <p:spTree>
      <p:nvGrpSpPr>
        <p:cNvPr id="1" name=""/>
        <p:cNvGrpSpPr/>
        <p:nvPr/>
      </p:nvGrpSpPr>
      <p:grpSpPr>
        <a:xfrm>
          <a:off x="0" y="0"/>
          <a:ext cx="0" cy="0"/>
          <a:chOff x="0" y="0"/>
          <a:chExt cx="0" cy="0"/>
        </a:xfrm>
      </p:grpSpPr>
      <p:sp>
        <p:nvSpPr>
          <p:cNvPr id="35" name="Chart Placeholder 2"/>
          <p:cNvSpPr>
            <a:spLocks noGrp="1"/>
          </p:cNvSpPr>
          <p:nvPr>
            <p:ph type="chart" sz="quarter" idx="32"/>
          </p:nvPr>
        </p:nvSpPr>
        <p:spPr>
          <a:xfrm>
            <a:off x="442636" y="1732290"/>
            <a:ext cx="3768460" cy="3512601"/>
          </a:xfrm>
          <a:ln>
            <a:solidFill>
              <a:schemeClr val="accent1"/>
            </a:solidFill>
          </a:ln>
        </p:spPr>
        <p:txBody>
          <a:bodyPr/>
          <a:lstStyle>
            <a:lvl1pPr marL="0" marR="0" indent="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Arial" pitchFamily="34" charset="0"/>
              </a:rPr>
              <a:t>Click icon to add chart</a:t>
            </a:r>
          </a:p>
          <a:p>
            <a:endParaRPr lang="en-US" dirty="0"/>
          </a:p>
        </p:txBody>
      </p:sp>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3" name="Group 12"/>
          <p:cNvGrpSpPr/>
          <p:nvPr userDrawn="1"/>
        </p:nvGrpSpPr>
        <p:grpSpPr>
          <a:xfrm>
            <a:off x="-3163" y="5469154"/>
            <a:ext cx="9147163" cy="198749"/>
            <a:chOff x="-3163" y="4495800"/>
            <a:chExt cx="9147163" cy="198748"/>
          </a:xfrm>
          <a:solidFill>
            <a:schemeClr val="tx1">
              <a:lumMod val="65000"/>
              <a:lumOff val="35000"/>
            </a:schemeClr>
          </a:solidFill>
        </p:grpSpPr>
        <p:sp>
          <p:nvSpPr>
            <p:cNvPr id="14"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16" name="Isosceles Triangle 15"/>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29" name="Straight Connector 28"/>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Chart Placeholder 2"/>
          <p:cNvSpPr>
            <a:spLocks noGrp="1"/>
          </p:cNvSpPr>
          <p:nvPr>
            <p:ph type="chart" sz="quarter" idx="31"/>
          </p:nvPr>
        </p:nvSpPr>
        <p:spPr>
          <a:xfrm>
            <a:off x="4648200" y="1732504"/>
            <a:ext cx="3856954" cy="3523256"/>
          </a:xfrm>
          <a:ln>
            <a:solidFill>
              <a:schemeClr val="accent1"/>
            </a:solidFill>
          </a:ln>
        </p:spPr>
        <p:txBody>
          <a:bodyPr/>
          <a:lstStyle>
            <a:lvl1pPr marL="0" marR="0" indent="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Arial" pitchFamily="34" charset="0"/>
              </a:rPr>
              <a:t>Click icon to add chart</a:t>
            </a:r>
          </a:p>
          <a:p>
            <a:endParaRPr lang="en-US" dirty="0"/>
          </a:p>
        </p:txBody>
      </p:sp>
      <p:sp>
        <p:nvSpPr>
          <p:cNvPr id="24"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1302208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2 columns, title, 3 section title, bullets w/chart">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31" name="Chart Placeholder 2"/>
          <p:cNvSpPr>
            <a:spLocks noGrp="1"/>
          </p:cNvSpPr>
          <p:nvPr>
            <p:ph type="chart" sz="quarter" idx="28"/>
          </p:nvPr>
        </p:nvSpPr>
        <p:spPr>
          <a:xfrm>
            <a:off x="4648200" y="1736520"/>
            <a:ext cx="3856954" cy="4005072"/>
          </a:xfrm>
        </p:spPr>
        <p:txBody>
          <a:bodyPr/>
          <a:lstStyle>
            <a:lvl1pPr marL="0" marR="0" indent="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Arial" pitchFamily="34" charset="0"/>
              </a:rPr>
              <a:t>Click icon to add chart</a:t>
            </a:r>
          </a:p>
          <a:p>
            <a:endParaRPr lang="en-US" dirty="0"/>
          </a:p>
        </p:txBody>
      </p:sp>
      <p:sp>
        <p:nvSpPr>
          <p:cNvPr id="32"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34" name="Straight Connector 33"/>
          <p:cNvCxnSpPr/>
          <p:nvPr userDrawn="1"/>
        </p:nvCxnSpPr>
        <p:spPr>
          <a:xfrm>
            <a:off x="4419600" y="1609725"/>
            <a:ext cx="0" cy="423367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6" name="Text Placeholder 6"/>
          <p:cNvSpPr>
            <a:spLocks noGrp="1"/>
          </p:cNvSpPr>
          <p:nvPr>
            <p:ph type="body" sz="quarter" idx="29" hasCustomPrompt="1"/>
          </p:nvPr>
        </p:nvSpPr>
        <p:spPr>
          <a:xfrm>
            <a:off x="477133"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39" name="Text Placeholder 8"/>
          <p:cNvSpPr>
            <a:spLocks noGrp="1"/>
          </p:cNvSpPr>
          <p:nvPr>
            <p:ph type="body" sz="quarter" idx="30" hasCustomPrompt="1"/>
          </p:nvPr>
        </p:nvSpPr>
        <p:spPr>
          <a:xfrm>
            <a:off x="477133" y="1989039"/>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40" name="Text Placeholder 6"/>
          <p:cNvSpPr>
            <a:spLocks noGrp="1"/>
          </p:cNvSpPr>
          <p:nvPr>
            <p:ph type="body" sz="quarter" idx="31" hasCustomPrompt="1"/>
          </p:nvPr>
        </p:nvSpPr>
        <p:spPr>
          <a:xfrm>
            <a:off x="476656" y="3079309"/>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3" name="Text Placeholder 8"/>
          <p:cNvSpPr>
            <a:spLocks noGrp="1"/>
          </p:cNvSpPr>
          <p:nvPr>
            <p:ph type="body" sz="quarter" idx="32" hasCustomPrompt="1"/>
          </p:nvPr>
        </p:nvSpPr>
        <p:spPr>
          <a:xfrm>
            <a:off x="476656" y="3418726"/>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44" name="Text Placeholder 6"/>
          <p:cNvSpPr>
            <a:spLocks noGrp="1"/>
          </p:cNvSpPr>
          <p:nvPr>
            <p:ph type="body" sz="quarter" idx="33" hasCustomPrompt="1"/>
          </p:nvPr>
        </p:nvSpPr>
        <p:spPr>
          <a:xfrm>
            <a:off x="476656" y="4495800"/>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5" name="Text Placeholder 8"/>
          <p:cNvSpPr>
            <a:spLocks noGrp="1"/>
          </p:cNvSpPr>
          <p:nvPr>
            <p:ph type="body" sz="quarter" idx="34" hasCustomPrompt="1"/>
          </p:nvPr>
        </p:nvSpPr>
        <p:spPr>
          <a:xfrm>
            <a:off x="476656" y="4835217"/>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Tree>
    <p:extLst>
      <p:ext uri="{BB962C8B-B14F-4D97-AF65-F5344CB8AC3E}">
        <p14:creationId xmlns:p14="http://schemas.microsoft.com/office/powerpoint/2010/main" val="2910375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title, 2section titles, bullets w/chart, 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24" name="Group 23"/>
          <p:cNvGrpSpPr/>
          <p:nvPr userDrawn="1"/>
        </p:nvGrpSpPr>
        <p:grpSpPr>
          <a:xfrm>
            <a:off x="-3163" y="5469154"/>
            <a:ext cx="9147163" cy="198749"/>
            <a:chOff x="-3163" y="4495800"/>
            <a:chExt cx="9147163" cy="198748"/>
          </a:xfrm>
          <a:solidFill>
            <a:schemeClr val="tx1">
              <a:lumMod val="65000"/>
              <a:lumOff val="35000"/>
            </a:schemeClr>
          </a:solidFill>
        </p:grpSpPr>
        <p:sp>
          <p:nvSpPr>
            <p:cNvPr id="25"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26" name="Isosceles Triangle 25"/>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 Placeholder 6"/>
          <p:cNvSpPr>
            <a:spLocks noGrp="1"/>
          </p:cNvSpPr>
          <p:nvPr>
            <p:ph type="body" sz="quarter" idx="30" hasCustomPrompt="1"/>
          </p:nvPr>
        </p:nvSpPr>
        <p:spPr>
          <a:xfrm>
            <a:off x="477133"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29" name="Text Placeholder 8"/>
          <p:cNvSpPr>
            <a:spLocks noGrp="1"/>
          </p:cNvSpPr>
          <p:nvPr>
            <p:ph type="body" sz="quarter" idx="31" hasCustomPrompt="1"/>
          </p:nvPr>
        </p:nvSpPr>
        <p:spPr>
          <a:xfrm>
            <a:off x="477133" y="1989039"/>
            <a:ext cx="3730752" cy="1362456"/>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31" name="Text Placeholder 6"/>
          <p:cNvSpPr>
            <a:spLocks noGrp="1"/>
          </p:cNvSpPr>
          <p:nvPr>
            <p:ph type="body" sz="quarter" idx="32" hasCustomPrompt="1"/>
          </p:nvPr>
        </p:nvSpPr>
        <p:spPr>
          <a:xfrm>
            <a:off x="476656" y="3529010"/>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32" name="Text Placeholder 8"/>
          <p:cNvSpPr>
            <a:spLocks noGrp="1"/>
          </p:cNvSpPr>
          <p:nvPr>
            <p:ph type="body" sz="quarter" idx="33" hasCustomPrompt="1"/>
          </p:nvPr>
        </p:nvSpPr>
        <p:spPr>
          <a:xfrm>
            <a:off x="476656" y="3868427"/>
            <a:ext cx="3730752" cy="1362456"/>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35" name="Chart Placeholder 2"/>
          <p:cNvSpPr>
            <a:spLocks noGrp="1"/>
          </p:cNvSpPr>
          <p:nvPr>
            <p:ph type="chart" sz="quarter" idx="28"/>
          </p:nvPr>
        </p:nvSpPr>
        <p:spPr>
          <a:xfrm>
            <a:off x="4648200" y="1736520"/>
            <a:ext cx="3856954" cy="3502152"/>
          </a:xfrm>
        </p:spPr>
        <p:txBody>
          <a:bodyPr/>
          <a:lstStyle>
            <a:lvl1pPr marL="0" marR="0" indent="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lvl1pPr>
          </a:lstStyle>
          <a:p>
            <a:pPr marL="228600" marR="0" lvl="0" indent="-22860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Arial" pitchFamily="34" charset="0"/>
              </a:rPr>
              <a:t>Click icon to add chart</a:t>
            </a:r>
          </a:p>
          <a:p>
            <a:endParaRPr lang="en-US" dirty="0"/>
          </a:p>
        </p:txBody>
      </p:sp>
      <p:sp>
        <p:nvSpPr>
          <p:cNvPr id="36"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34" name="Straight Connector 33"/>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8"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191734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harts horizontal, title">
    <p:bg>
      <p:bgPr>
        <a:solidFill>
          <a:srgbClr val="FFFFFF"/>
        </a:solidFill>
        <a:effectLst/>
      </p:bgPr>
    </p:bg>
    <p:spTree>
      <p:nvGrpSpPr>
        <p:cNvPr id="1" name=""/>
        <p:cNvGrpSpPr/>
        <p:nvPr/>
      </p:nvGrpSpPr>
      <p:grpSpPr>
        <a:xfrm>
          <a:off x="0" y="0"/>
          <a:ext cx="0" cy="0"/>
          <a:chOff x="0" y="0"/>
          <a:chExt cx="0" cy="0"/>
        </a:xfrm>
      </p:grpSpPr>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sp>
        <p:nvSpPr>
          <p:cNvPr id="13"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7" name="Chart Placeholder 3"/>
          <p:cNvSpPr>
            <a:spLocks noGrp="1"/>
          </p:cNvSpPr>
          <p:nvPr>
            <p:ph type="chart" sz="quarter" idx="19" hasCustomPrompt="1"/>
          </p:nvPr>
        </p:nvSpPr>
        <p:spPr>
          <a:xfrm>
            <a:off x="477135" y="4082530"/>
            <a:ext cx="8051124" cy="2103120"/>
          </a:xfrm>
        </p:spPr>
        <p:txBody>
          <a:bodyPr/>
          <a:lstStyle>
            <a:lvl1pPr marL="228600" marR="0" indent="-228600" algn="l" defTabSz="457200" rtl="0" eaLnBrk="1" fontAlgn="auto" latinLnBrk="0" hangingPunct="1">
              <a:lnSpc>
                <a:spcPct val="100000"/>
              </a:lnSpc>
              <a:spcBef>
                <a:spcPts val="0"/>
              </a:spcBef>
              <a:spcAft>
                <a:spcPts val="600"/>
              </a:spcAft>
              <a:buClr>
                <a:schemeClr val="tx1">
                  <a:lumMod val="75000"/>
                </a:schemeClr>
              </a:buClr>
              <a:buSzTx/>
              <a:buFont typeface="Arial" panose="020B0604020202020204" pitchFamily="34" charset="0"/>
              <a:buChar char="•"/>
              <a:tabLst/>
              <a:defRPr/>
            </a:lvl1pPr>
          </a:lstStyle>
          <a:p>
            <a:pPr lvl="0"/>
            <a:r>
              <a:rPr lang="en-US" dirty="0"/>
              <a:t>Click to edit chart</a:t>
            </a:r>
          </a:p>
          <a:p>
            <a:endParaRPr lang="en-US" dirty="0"/>
          </a:p>
        </p:txBody>
      </p:sp>
      <p:sp>
        <p:nvSpPr>
          <p:cNvPr id="12" name="Chart Placeholder 3"/>
          <p:cNvSpPr>
            <a:spLocks noGrp="1"/>
          </p:cNvSpPr>
          <p:nvPr>
            <p:ph type="chart" sz="quarter" idx="26" hasCustomPrompt="1"/>
          </p:nvPr>
        </p:nvSpPr>
        <p:spPr>
          <a:xfrm>
            <a:off x="477135" y="1732502"/>
            <a:ext cx="8051124" cy="2103120"/>
          </a:xfrm>
        </p:spPr>
        <p:txBody>
          <a:bodyPr/>
          <a:lstStyle>
            <a:lvl1pPr marL="228600" marR="0" indent="-228600" algn="l" defTabSz="457200" rtl="0" eaLnBrk="1" fontAlgn="auto" latinLnBrk="0" hangingPunct="1">
              <a:lnSpc>
                <a:spcPct val="100000"/>
              </a:lnSpc>
              <a:spcBef>
                <a:spcPts val="0"/>
              </a:spcBef>
              <a:spcAft>
                <a:spcPts val="600"/>
              </a:spcAft>
              <a:buClr>
                <a:schemeClr val="tx1">
                  <a:lumMod val="75000"/>
                </a:schemeClr>
              </a:buClr>
              <a:buSzTx/>
              <a:buFont typeface="Arial" panose="020B0604020202020204" pitchFamily="34" charset="0"/>
              <a:buChar char="•"/>
              <a:tabLst/>
              <a:defRPr/>
            </a:lvl1pPr>
          </a:lstStyle>
          <a:p>
            <a:pPr lvl="0"/>
            <a:r>
              <a:rPr lang="en-US" dirty="0"/>
              <a:t>Click to edit chart</a:t>
            </a:r>
          </a:p>
          <a:p>
            <a:endParaRPr lang="en-US" dirty="0"/>
          </a:p>
        </p:txBody>
      </p:sp>
      <p:sp>
        <p:nvSpPr>
          <p:cNvPr id="19"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Tree>
    <p:extLst>
      <p:ext uri="{BB962C8B-B14F-4D97-AF65-F5344CB8AC3E}">
        <p14:creationId xmlns:p14="http://schemas.microsoft.com/office/powerpoint/2010/main" val="2462255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title, bullets w/table">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4"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17" name="Straight Connector 16"/>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able Placeholder 3"/>
          <p:cNvSpPr>
            <a:spLocks noGrp="1"/>
          </p:cNvSpPr>
          <p:nvPr>
            <p:ph type="tbl" sz="quarter" idx="35" hasCustomPrompt="1"/>
          </p:nvPr>
        </p:nvSpPr>
        <p:spPr>
          <a:xfrm>
            <a:off x="4648200" y="1729106"/>
            <a:ext cx="3852672" cy="4005072"/>
          </a:xfrm>
        </p:spPr>
        <p:txBody>
          <a:bodyPr>
            <a:normAutofit/>
          </a:bodyPr>
          <a:lstStyle>
            <a:lvl1pPr>
              <a:defRPr sz="1400" baseline="0"/>
            </a:lvl1pPr>
          </a:lstStyle>
          <a:p>
            <a:r>
              <a:rPr lang="en-US" dirty="0"/>
              <a:t>Click to add table</a:t>
            </a:r>
          </a:p>
        </p:txBody>
      </p:sp>
      <p:sp>
        <p:nvSpPr>
          <p:cNvPr id="18" name="Text Placeholder 8"/>
          <p:cNvSpPr>
            <a:spLocks noGrp="1"/>
          </p:cNvSpPr>
          <p:nvPr>
            <p:ph type="body" sz="quarter" idx="36" hasCustomPrompt="1"/>
          </p:nvPr>
        </p:nvSpPr>
        <p:spPr>
          <a:xfrm>
            <a:off x="477135" y="1647700"/>
            <a:ext cx="3749040" cy="409651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381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title, bullets w/table, 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3" name="Group 12"/>
          <p:cNvGrpSpPr/>
          <p:nvPr userDrawn="1"/>
        </p:nvGrpSpPr>
        <p:grpSpPr>
          <a:xfrm>
            <a:off x="-3163" y="5469154"/>
            <a:ext cx="9147163" cy="198749"/>
            <a:chOff x="-3163" y="4495800"/>
            <a:chExt cx="9147163" cy="198748"/>
          </a:xfrm>
          <a:solidFill>
            <a:schemeClr val="tx1">
              <a:lumMod val="65000"/>
              <a:lumOff val="35000"/>
            </a:schemeClr>
          </a:solidFill>
        </p:grpSpPr>
        <p:sp>
          <p:nvSpPr>
            <p:cNvPr id="14"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16" name="Isosceles Triangle 15"/>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29" name="Straight Connector 28"/>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1" name="Table Placeholder 3"/>
          <p:cNvSpPr>
            <a:spLocks noGrp="1"/>
          </p:cNvSpPr>
          <p:nvPr>
            <p:ph type="tbl" sz="quarter" idx="34" hasCustomPrompt="1"/>
          </p:nvPr>
        </p:nvSpPr>
        <p:spPr>
          <a:xfrm>
            <a:off x="4648200" y="1727675"/>
            <a:ext cx="3852672" cy="3502152"/>
          </a:xfrm>
        </p:spPr>
        <p:txBody>
          <a:bodyPr>
            <a:normAutofit/>
          </a:bodyPr>
          <a:lstStyle>
            <a:lvl1pPr>
              <a:defRPr sz="1400"/>
            </a:lvl1pPr>
          </a:lstStyle>
          <a:p>
            <a:r>
              <a:rPr lang="en-US" dirty="0"/>
              <a:t>Click to add table</a:t>
            </a:r>
          </a:p>
        </p:txBody>
      </p:sp>
      <p:sp>
        <p:nvSpPr>
          <p:cNvPr id="36" name="Text Placeholder 8"/>
          <p:cNvSpPr>
            <a:spLocks noGrp="1"/>
          </p:cNvSpPr>
          <p:nvPr>
            <p:ph type="body" sz="quarter" idx="30" hasCustomPrompt="1"/>
          </p:nvPr>
        </p:nvSpPr>
        <p:spPr>
          <a:xfrm>
            <a:off x="477134" y="1647700"/>
            <a:ext cx="3730752" cy="359359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509925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table, title">
    <p:bg>
      <p:bgPr>
        <a:solidFill>
          <a:srgbClr val="FFFFFF"/>
        </a:solidFill>
        <a:effectLst/>
      </p:bgPr>
    </p:bg>
    <p:spTree>
      <p:nvGrpSpPr>
        <p:cNvPr id="1" name=""/>
        <p:cNvGrpSpPr/>
        <p:nvPr/>
      </p:nvGrpSpPr>
      <p:grpSpPr>
        <a:xfrm>
          <a:off x="0" y="0"/>
          <a:ext cx="0" cy="0"/>
          <a:chOff x="0" y="0"/>
          <a:chExt cx="0" cy="0"/>
        </a:xfrm>
      </p:grpSpPr>
      <p:sp>
        <p:nvSpPr>
          <p:cNvPr id="17" name="Table Placeholder 3"/>
          <p:cNvSpPr>
            <a:spLocks noGrp="1"/>
          </p:cNvSpPr>
          <p:nvPr>
            <p:ph type="tbl" sz="quarter" idx="35" hasCustomPrompt="1"/>
          </p:nvPr>
        </p:nvSpPr>
        <p:spPr>
          <a:xfrm>
            <a:off x="442636" y="1722456"/>
            <a:ext cx="3770940" cy="4023360"/>
          </a:xfrm>
        </p:spPr>
        <p:txBody>
          <a:bodyPr>
            <a:normAutofit/>
          </a:bodyPr>
          <a:lstStyle>
            <a:lvl1pPr>
              <a:defRPr sz="1400"/>
            </a:lvl1pPr>
          </a:lstStyle>
          <a:p>
            <a:r>
              <a:rPr lang="en-US" dirty="0"/>
              <a:t>Click to add table</a:t>
            </a:r>
          </a:p>
        </p:txBody>
      </p:sp>
      <p:sp>
        <p:nvSpPr>
          <p:cNvPr id="31" name="Table Placeholder 3"/>
          <p:cNvSpPr>
            <a:spLocks noGrp="1"/>
          </p:cNvSpPr>
          <p:nvPr>
            <p:ph type="tbl" sz="quarter" idx="34" hasCustomPrompt="1"/>
          </p:nvPr>
        </p:nvSpPr>
        <p:spPr>
          <a:xfrm>
            <a:off x="4648200" y="1722456"/>
            <a:ext cx="3852672" cy="4023360"/>
          </a:xfrm>
        </p:spPr>
        <p:txBody>
          <a:bodyPr>
            <a:normAutofit/>
          </a:bodyPr>
          <a:lstStyle>
            <a:lvl1pPr>
              <a:defRPr sz="1400"/>
            </a:lvl1pPr>
          </a:lstStyle>
          <a:p>
            <a:r>
              <a:rPr lang="en-US" dirty="0"/>
              <a:t>Click to add table</a:t>
            </a:r>
          </a:p>
        </p:txBody>
      </p:sp>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26"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18" name="Straight Connector 17"/>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500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s table, title, w/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3" name="Group 12"/>
          <p:cNvGrpSpPr/>
          <p:nvPr userDrawn="1"/>
        </p:nvGrpSpPr>
        <p:grpSpPr>
          <a:xfrm>
            <a:off x="-3163" y="5469154"/>
            <a:ext cx="9147163" cy="198749"/>
            <a:chOff x="-3163" y="4495800"/>
            <a:chExt cx="9147163" cy="198748"/>
          </a:xfrm>
          <a:solidFill>
            <a:schemeClr val="tx1">
              <a:lumMod val="65000"/>
              <a:lumOff val="35000"/>
            </a:schemeClr>
          </a:solidFill>
        </p:grpSpPr>
        <p:sp>
          <p:nvSpPr>
            <p:cNvPr id="14"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16" name="Isosceles Triangle 15"/>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29" name="Straight Connector 28"/>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8" name="Table Placeholder 3"/>
          <p:cNvSpPr>
            <a:spLocks noGrp="1"/>
          </p:cNvSpPr>
          <p:nvPr>
            <p:ph type="tbl" sz="quarter" idx="35" hasCustomPrompt="1"/>
          </p:nvPr>
        </p:nvSpPr>
        <p:spPr>
          <a:xfrm>
            <a:off x="442636" y="1722456"/>
            <a:ext cx="3770940" cy="3520440"/>
          </a:xfrm>
        </p:spPr>
        <p:txBody>
          <a:bodyPr>
            <a:normAutofit/>
          </a:bodyPr>
          <a:lstStyle>
            <a:lvl1pPr>
              <a:defRPr sz="1400"/>
            </a:lvl1pPr>
          </a:lstStyle>
          <a:p>
            <a:r>
              <a:rPr lang="en-US" dirty="0"/>
              <a:t>Click to add table</a:t>
            </a:r>
          </a:p>
        </p:txBody>
      </p:sp>
      <p:sp>
        <p:nvSpPr>
          <p:cNvPr id="32" name="Table Placeholder 3"/>
          <p:cNvSpPr>
            <a:spLocks noGrp="1"/>
          </p:cNvSpPr>
          <p:nvPr>
            <p:ph type="tbl" sz="quarter" idx="34" hasCustomPrompt="1"/>
          </p:nvPr>
        </p:nvSpPr>
        <p:spPr>
          <a:xfrm>
            <a:off x="4648200" y="1722456"/>
            <a:ext cx="3852672" cy="3520440"/>
          </a:xfrm>
        </p:spPr>
        <p:txBody>
          <a:bodyPr>
            <a:normAutofit/>
          </a:bodyPr>
          <a:lstStyle>
            <a:lvl1pPr>
              <a:defRPr sz="1400"/>
            </a:lvl1pPr>
          </a:lstStyle>
          <a:p>
            <a:r>
              <a:rPr lang="en-US" dirty="0"/>
              <a:t>Click to add table</a:t>
            </a:r>
          </a:p>
        </p:txBody>
      </p:sp>
      <p:sp>
        <p:nvSpPr>
          <p:cNvPr id="34"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3113218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title, 3 section titile, bullets w/table">
    <p:bg>
      <p:bgPr>
        <a:solidFill>
          <a:srgbClr val="FFFFFF"/>
        </a:solidFill>
        <a:effectLst/>
      </p:bgPr>
    </p:bg>
    <p:spTree>
      <p:nvGrpSpPr>
        <p:cNvPr id="1" name=""/>
        <p:cNvGrpSpPr/>
        <p:nvPr/>
      </p:nvGrpSpPr>
      <p:grpSpPr>
        <a:xfrm>
          <a:off x="0" y="0"/>
          <a:ext cx="0" cy="0"/>
          <a:chOff x="0" y="0"/>
          <a:chExt cx="0" cy="0"/>
        </a:xfrm>
      </p:grpSpPr>
      <p:sp>
        <p:nvSpPr>
          <p:cNvPr id="17" name="Table Placeholder 3"/>
          <p:cNvSpPr>
            <a:spLocks noGrp="1"/>
          </p:cNvSpPr>
          <p:nvPr>
            <p:ph type="tbl" sz="quarter" idx="35" hasCustomPrompt="1"/>
          </p:nvPr>
        </p:nvSpPr>
        <p:spPr>
          <a:xfrm>
            <a:off x="4648200" y="1729106"/>
            <a:ext cx="3852672" cy="4005072"/>
          </a:xfrm>
        </p:spPr>
        <p:txBody>
          <a:bodyPr>
            <a:normAutofit/>
          </a:bodyPr>
          <a:lstStyle>
            <a:lvl1pPr>
              <a:defRPr sz="1400" baseline="0"/>
            </a:lvl1pPr>
          </a:lstStyle>
          <a:p>
            <a:r>
              <a:rPr lang="en-US" dirty="0"/>
              <a:t>Click to add table</a:t>
            </a:r>
          </a:p>
        </p:txBody>
      </p:sp>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32"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33" name="Straight Connector 32"/>
          <p:cNvCxnSpPr/>
          <p:nvPr userDrawn="1"/>
        </p:nvCxnSpPr>
        <p:spPr>
          <a:xfrm>
            <a:off x="4419600" y="1609725"/>
            <a:ext cx="0" cy="423367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6"/>
          <p:cNvSpPr>
            <a:spLocks noGrp="1"/>
          </p:cNvSpPr>
          <p:nvPr>
            <p:ph type="body" sz="quarter" idx="29" hasCustomPrompt="1"/>
          </p:nvPr>
        </p:nvSpPr>
        <p:spPr>
          <a:xfrm>
            <a:off x="477133"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1" name="Text Placeholder 8"/>
          <p:cNvSpPr>
            <a:spLocks noGrp="1"/>
          </p:cNvSpPr>
          <p:nvPr>
            <p:ph type="body" sz="quarter" idx="30" hasCustomPrompt="1"/>
          </p:nvPr>
        </p:nvSpPr>
        <p:spPr>
          <a:xfrm>
            <a:off x="477133" y="1989039"/>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42" name="Text Placeholder 6"/>
          <p:cNvSpPr>
            <a:spLocks noGrp="1"/>
          </p:cNvSpPr>
          <p:nvPr>
            <p:ph type="body" sz="quarter" idx="31" hasCustomPrompt="1"/>
          </p:nvPr>
        </p:nvSpPr>
        <p:spPr>
          <a:xfrm>
            <a:off x="476656" y="3079309"/>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3" name="Text Placeholder 8"/>
          <p:cNvSpPr>
            <a:spLocks noGrp="1"/>
          </p:cNvSpPr>
          <p:nvPr>
            <p:ph type="body" sz="quarter" idx="32" hasCustomPrompt="1"/>
          </p:nvPr>
        </p:nvSpPr>
        <p:spPr>
          <a:xfrm>
            <a:off x="476656" y="3418726"/>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44" name="Text Placeholder 6"/>
          <p:cNvSpPr>
            <a:spLocks noGrp="1"/>
          </p:cNvSpPr>
          <p:nvPr>
            <p:ph type="body" sz="quarter" idx="33" hasCustomPrompt="1"/>
          </p:nvPr>
        </p:nvSpPr>
        <p:spPr>
          <a:xfrm>
            <a:off x="476656" y="4495800"/>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5" name="Text Placeholder 8"/>
          <p:cNvSpPr>
            <a:spLocks noGrp="1"/>
          </p:cNvSpPr>
          <p:nvPr>
            <p:ph type="body" sz="quarter" idx="34" hasCustomPrompt="1"/>
          </p:nvPr>
        </p:nvSpPr>
        <p:spPr>
          <a:xfrm>
            <a:off x="476656" y="4835217"/>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Tree>
    <p:extLst>
      <p:ext uri="{BB962C8B-B14F-4D97-AF65-F5344CB8AC3E}">
        <p14:creationId xmlns:p14="http://schemas.microsoft.com/office/powerpoint/2010/main" val="2513908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title, 2 section titile, bullets w/table, 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6" name="Group 15"/>
          <p:cNvGrpSpPr/>
          <p:nvPr userDrawn="1"/>
        </p:nvGrpSpPr>
        <p:grpSpPr>
          <a:xfrm>
            <a:off x="-3163" y="5469154"/>
            <a:ext cx="9147163" cy="198749"/>
            <a:chOff x="-3163" y="4495800"/>
            <a:chExt cx="9147163" cy="198748"/>
          </a:xfrm>
          <a:solidFill>
            <a:schemeClr val="tx1">
              <a:lumMod val="65000"/>
              <a:lumOff val="35000"/>
            </a:schemeClr>
          </a:solidFill>
        </p:grpSpPr>
        <p:sp>
          <p:nvSpPr>
            <p:cNvPr id="24"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25" name="Isosceles Triangle 24"/>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able Placeholder 3"/>
          <p:cNvSpPr>
            <a:spLocks noGrp="1"/>
          </p:cNvSpPr>
          <p:nvPr>
            <p:ph type="tbl" sz="quarter" idx="34" hasCustomPrompt="1"/>
          </p:nvPr>
        </p:nvSpPr>
        <p:spPr>
          <a:xfrm>
            <a:off x="4648200" y="1727675"/>
            <a:ext cx="3852672" cy="3502152"/>
          </a:xfrm>
        </p:spPr>
        <p:txBody>
          <a:bodyPr>
            <a:normAutofit/>
          </a:bodyPr>
          <a:lstStyle>
            <a:lvl1pPr>
              <a:defRPr sz="1400"/>
            </a:lvl1pPr>
          </a:lstStyle>
          <a:p>
            <a:r>
              <a:rPr lang="en-US" dirty="0"/>
              <a:t>Click to add table</a:t>
            </a:r>
          </a:p>
        </p:txBody>
      </p:sp>
      <p:sp>
        <p:nvSpPr>
          <p:cNvPr id="34"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35" name="Straight Connector 34"/>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7" name="Text Placeholder 6"/>
          <p:cNvSpPr>
            <a:spLocks noGrp="1"/>
          </p:cNvSpPr>
          <p:nvPr>
            <p:ph type="body" sz="quarter" idx="30" hasCustomPrompt="1"/>
          </p:nvPr>
        </p:nvSpPr>
        <p:spPr>
          <a:xfrm>
            <a:off x="477133"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8" name="Text Placeholder 8"/>
          <p:cNvSpPr>
            <a:spLocks noGrp="1"/>
          </p:cNvSpPr>
          <p:nvPr>
            <p:ph type="body" sz="quarter" idx="31" hasCustomPrompt="1"/>
          </p:nvPr>
        </p:nvSpPr>
        <p:spPr>
          <a:xfrm>
            <a:off x="477133" y="1989039"/>
            <a:ext cx="3730752" cy="1362456"/>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49" name="Text Placeholder 6"/>
          <p:cNvSpPr>
            <a:spLocks noGrp="1"/>
          </p:cNvSpPr>
          <p:nvPr>
            <p:ph type="body" sz="quarter" idx="32" hasCustomPrompt="1"/>
          </p:nvPr>
        </p:nvSpPr>
        <p:spPr>
          <a:xfrm>
            <a:off x="476656" y="3529010"/>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50" name="Text Placeholder 8"/>
          <p:cNvSpPr>
            <a:spLocks noGrp="1"/>
          </p:cNvSpPr>
          <p:nvPr>
            <p:ph type="body" sz="quarter" idx="33" hasCustomPrompt="1"/>
          </p:nvPr>
        </p:nvSpPr>
        <p:spPr>
          <a:xfrm>
            <a:off x="476656" y="3868427"/>
            <a:ext cx="3730752" cy="1362456"/>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29"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178857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rgbClr val="FFFFFF"/>
        </a:solidFill>
        <a:effectLst/>
      </p:bgPr>
    </p:bg>
    <p:spTree>
      <p:nvGrpSpPr>
        <p:cNvPr id="1" name=""/>
        <p:cNvGrpSpPr/>
        <p:nvPr/>
      </p:nvGrpSpPr>
      <p:grpSpPr>
        <a:xfrm>
          <a:off x="0" y="0"/>
          <a:ext cx="0" cy="0"/>
          <a:chOff x="0" y="0"/>
          <a:chExt cx="0" cy="0"/>
        </a:xfrm>
      </p:grpSpPr>
      <p:sp>
        <p:nvSpPr>
          <p:cNvPr id="14" name="Text Placeholder 8"/>
          <p:cNvSpPr>
            <a:spLocks noGrp="1"/>
          </p:cNvSpPr>
          <p:nvPr>
            <p:ph type="body" sz="quarter" idx="17" hasCustomPrompt="1"/>
          </p:nvPr>
        </p:nvSpPr>
        <p:spPr>
          <a:xfrm>
            <a:off x="477135" y="1647700"/>
            <a:ext cx="5009265" cy="4102227"/>
          </a:xfrm>
        </p:spPr>
        <p:txBody>
          <a:bodyPr tIns="45720" bIns="45720">
            <a:noAutofit/>
          </a:bodyPr>
          <a:lstStyle>
            <a:lvl1pPr marL="342900" marR="0" indent="-342900" algn="l" defTabSz="457200" rtl="0" eaLnBrk="1" fontAlgn="auto" latinLnBrk="0" hangingPunct="1">
              <a:lnSpc>
                <a:spcPct val="114000"/>
              </a:lnSpc>
              <a:spcBef>
                <a:spcPts val="0"/>
              </a:spcBef>
              <a:spcAft>
                <a:spcPts val="600"/>
              </a:spcAft>
              <a:buClr>
                <a:srgbClr val="000000">
                  <a:lumMod val="75000"/>
                </a:srgbClr>
              </a:buClr>
              <a:buSzTx/>
              <a:buFont typeface="+mj-lt"/>
              <a:buAutoNum type="arabicPeriod"/>
              <a:tabLst/>
              <a:defRPr sz="1800" b="1"/>
            </a:lvl1pPr>
            <a:lvl2pPr marL="569913" marR="0" indent="-225425" algn="l" defTabSz="457200" rtl="0" eaLnBrk="1" fontAlgn="auto" latinLnBrk="0" hangingPunct="1">
              <a:lnSpc>
                <a:spcPct val="114000"/>
              </a:lnSpc>
              <a:spcBef>
                <a:spcPts val="0"/>
              </a:spcBef>
              <a:spcAft>
                <a:spcPts val="0"/>
              </a:spcAft>
              <a:buClr>
                <a:srgbClr val="000000">
                  <a:lumMod val="75000"/>
                </a:srgbClr>
              </a:buClr>
              <a:buSzTx/>
              <a:buFont typeface="Arial" pitchFamily="34" charset="0"/>
              <a:buChar char="–"/>
              <a:tabLst>
                <a:tab pos="225425" algn="l"/>
              </a:tabLst>
              <a:defRPr sz="1800"/>
            </a:lvl2pPr>
            <a:lvl3pPr marL="795338" marR="0" indent="-225425" algn="l" defTabSz="457200" rtl="0" eaLnBrk="1" fontAlgn="auto" latinLnBrk="0" hangingPunct="1">
              <a:lnSpc>
                <a:spcPct val="114000"/>
              </a:lnSpc>
              <a:spcBef>
                <a:spcPts val="0"/>
              </a:spcBef>
              <a:spcAft>
                <a:spcPts val="0"/>
              </a:spcAft>
              <a:buClr>
                <a:srgbClr val="000000">
                  <a:lumMod val="75000"/>
                </a:srgbClr>
              </a:buClr>
              <a:buSzTx/>
              <a:buFont typeface="Arial" panose="020B0604020202020204" pitchFamily="34" charset="0"/>
              <a:buChar char="•"/>
              <a:tabLst/>
              <a:defRPr sz="1800"/>
            </a:lvl3pPr>
            <a:lvl4pPr marL="1143000" marR="0" indent="-336550" algn="l" defTabSz="625475" rtl="0" eaLnBrk="1" fontAlgn="auto" latinLnBrk="0" hangingPunct="1">
              <a:lnSpc>
                <a:spcPct val="114000"/>
              </a:lnSpc>
              <a:spcBef>
                <a:spcPts val="0"/>
              </a:spcBef>
              <a:spcAft>
                <a:spcPts val="0"/>
              </a:spcAft>
              <a:buClr>
                <a:srgbClr val="000000">
                  <a:lumMod val="75000"/>
                </a:srgbClr>
              </a:buClr>
              <a:buSzTx/>
              <a:buFont typeface="Arial" pitchFamily="34" charset="0"/>
              <a:buChar char="–"/>
              <a:tabLst/>
              <a:defRPr sz="1800"/>
            </a:lvl4pPr>
            <a:lvl5pPr marL="1431925" marR="0" indent="-273050" algn="l" defTabSz="457200" rtl="0" eaLnBrk="1" fontAlgn="auto" latinLnBrk="0" hangingPunct="1">
              <a:lnSpc>
                <a:spcPct val="114000"/>
              </a:lnSpc>
              <a:spcBef>
                <a:spcPts val="0"/>
              </a:spcBef>
              <a:spcAft>
                <a:spcPts val="0"/>
              </a:spcAft>
              <a:buClr>
                <a:srgbClr val="000000">
                  <a:lumMod val="75000"/>
                </a:srgbClr>
              </a:buClr>
              <a:buSzTx/>
              <a:buFont typeface="Arial" pitchFamily="34" charset="0"/>
              <a:buChar char="»"/>
              <a:tabLst/>
              <a:defRPr sz="1800"/>
            </a:lvl5pPr>
          </a:lstStyle>
          <a:p>
            <a:pPr lvl="0"/>
            <a:r>
              <a:rPr lang="en-US" dirty="0"/>
              <a:t>Click to edit master text styles</a:t>
            </a:r>
          </a:p>
        </p:txBody>
      </p:sp>
      <p:sp>
        <p:nvSpPr>
          <p:cNvPr id="4" name="Title 1"/>
          <p:cNvSpPr>
            <a:spLocks noGrp="1"/>
          </p:cNvSpPr>
          <p:nvPr>
            <p:ph type="title"/>
          </p:nvPr>
        </p:nvSpPr>
        <p:spPr>
          <a:xfrm>
            <a:off x="467544" y="476672"/>
            <a:ext cx="7772399" cy="457200"/>
          </a:xfrm>
          <a:prstGeom prst="rect">
            <a:avLst/>
          </a:prstGeom>
        </p:spPr>
        <p:txBody>
          <a:bodyPr lIns="0" tIns="0" rIns="0" bIns="0">
            <a:noAutofit/>
          </a:bodyPr>
          <a:lstStyle>
            <a:lvl1pPr>
              <a:defRPr sz="2800" cap="all">
                <a:solidFill>
                  <a:schemeClr val="bg2"/>
                </a:solidFill>
              </a:defRPr>
            </a:lvl1pPr>
          </a:lstStyle>
          <a:p>
            <a:r>
              <a:rPr lang="en-US" dirty="0"/>
              <a:t>Click to edit Master title style</a:t>
            </a:r>
          </a:p>
        </p:txBody>
      </p:sp>
      <p:grpSp>
        <p:nvGrpSpPr>
          <p:cNvPr id="2" name="Group 5"/>
          <p:cNvGrpSpPr>
            <a:grpSpLocks noChangeAspect="1"/>
          </p:cNvGrpSpPr>
          <p:nvPr/>
        </p:nvGrpSpPr>
        <p:grpSpPr>
          <a:xfrm>
            <a:off x="5708974" y="2029968"/>
            <a:ext cx="3435026" cy="4828032"/>
            <a:chOff x="5791200" y="2209800"/>
            <a:chExt cx="3307080" cy="4648200"/>
          </a:xfrm>
        </p:grpSpPr>
        <p:sp>
          <p:nvSpPr>
            <p:cNvPr id="7" name="Freeform 6"/>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4915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table, title">
    <p:bg>
      <p:bgPr>
        <a:solidFill>
          <a:srgbClr val="FFFFFF"/>
        </a:solid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25" hasCustomPrompt="1"/>
          </p:nvPr>
        </p:nvSpPr>
        <p:spPr>
          <a:xfrm>
            <a:off x="477135" y="1671086"/>
            <a:ext cx="8055864" cy="4414640"/>
          </a:xfrm>
        </p:spPr>
        <p:txBody>
          <a:bodyPr/>
          <a:lstStyle>
            <a:lvl1pPr>
              <a:defRPr sz="1400"/>
            </a:lvl1pPr>
          </a:lstStyle>
          <a:p>
            <a:pPr lvl="0"/>
            <a:r>
              <a:rPr lang="en-US" dirty="0"/>
              <a:t>Click to edit table</a:t>
            </a:r>
          </a:p>
          <a:p>
            <a:endParaRPr lang="en-US" dirty="0"/>
          </a:p>
          <a:p>
            <a:endParaRPr lang="en-US" dirty="0"/>
          </a:p>
        </p:txBody>
      </p:sp>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sp>
        <p:nvSpPr>
          <p:cNvPr id="13"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2"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Tree>
    <p:extLst>
      <p:ext uri="{BB962C8B-B14F-4D97-AF65-F5344CB8AC3E}">
        <p14:creationId xmlns:p14="http://schemas.microsoft.com/office/powerpoint/2010/main" val="1471207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table, title w/comments">
    <p:bg>
      <p:bgPr>
        <a:solidFill>
          <a:srgbClr val="FFFFFF"/>
        </a:solidFill>
        <a:effectLst/>
      </p:bgPr>
    </p:bg>
    <p:spTree>
      <p:nvGrpSpPr>
        <p:cNvPr id="1" name=""/>
        <p:cNvGrpSpPr/>
        <p:nvPr/>
      </p:nvGrpSpPr>
      <p:grpSpPr>
        <a:xfrm>
          <a:off x="0" y="0"/>
          <a:ext cx="0" cy="0"/>
          <a:chOff x="0" y="0"/>
          <a:chExt cx="0" cy="0"/>
        </a:xfrm>
      </p:grpSpPr>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sp>
        <p:nvSpPr>
          <p:cNvPr id="13"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2" name="Group 11"/>
          <p:cNvGrpSpPr/>
          <p:nvPr userDrawn="1"/>
        </p:nvGrpSpPr>
        <p:grpSpPr>
          <a:xfrm>
            <a:off x="-3163" y="5469154"/>
            <a:ext cx="9147163" cy="198749"/>
            <a:chOff x="-3163" y="4495800"/>
            <a:chExt cx="9147163" cy="198748"/>
          </a:xfrm>
          <a:solidFill>
            <a:schemeClr val="tx1">
              <a:lumMod val="65000"/>
              <a:lumOff val="35000"/>
            </a:schemeClr>
          </a:solidFill>
        </p:grpSpPr>
        <p:sp>
          <p:nvSpPr>
            <p:cNvPr id="17"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18" name="Isosceles Triangle 17"/>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23" name="Table Placeholder 3"/>
          <p:cNvSpPr>
            <a:spLocks noGrp="1"/>
          </p:cNvSpPr>
          <p:nvPr>
            <p:ph type="tbl" sz="quarter" idx="25" hasCustomPrompt="1"/>
          </p:nvPr>
        </p:nvSpPr>
        <p:spPr>
          <a:xfrm>
            <a:off x="477135" y="1722456"/>
            <a:ext cx="8055864" cy="3611880"/>
          </a:xfrm>
        </p:spPr>
        <p:txBody>
          <a:bodyPr/>
          <a:lstStyle>
            <a:lvl1pPr>
              <a:defRPr sz="1400"/>
            </a:lvl1pPr>
          </a:lstStyle>
          <a:p>
            <a:pPr lvl="0"/>
            <a:r>
              <a:rPr lang="en-US" dirty="0"/>
              <a:t>Click to edit table</a:t>
            </a:r>
          </a:p>
          <a:p>
            <a:endParaRPr lang="en-US" dirty="0"/>
          </a:p>
          <a:p>
            <a:endParaRPr lang="en-US" dirty="0"/>
          </a:p>
        </p:txBody>
      </p:sp>
      <p:sp>
        <p:nvSpPr>
          <p:cNvPr id="24"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1849812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ables horizontal, title">
    <p:bg>
      <p:bgPr>
        <a:solidFill>
          <a:srgbClr val="FFFFFF"/>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6" hasCustomPrompt="1"/>
          </p:nvPr>
        </p:nvSpPr>
        <p:spPr>
          <a:xfrm>
            <a:off x="477135" y="4064412"/>
            <a:ext cx="8055864" cy="2103120"/>
          </a:xfrm>
        </p:spPr>
        <p:txBody>
          <a:bodyPr/>
          <a:lstStyle>
            <a:lvl1pPr>
              <a:defRPr sz="1400"/>
            </a:lvl1pPr>
          </a:lstStyle>
          <a:p>
            <a:pPr lvl="0"/>
            <a:r>
              <a:rPr lang="en-US" dirty="0"/>
              <a:t>Click to edit table</a:t>
            </a:r>
          </a:p>
          <a:p>
            <a:endParaRPr lang="en-US" dirty="0"/>
          </a:p>
          <a:p>
            <a:endParaRPr lang="en-US" dirty="0"/>
          </a:p>
        </p:txBody>
      </p:sp>
      <p:sp>
        <p:nvSpPr>
          <p:cNvPr id="20" name="Table Placeholder 3"/>
          <p:cNvSpPr>
            <a:spLocks noGrp="1"/>
          </p:cNvSpPr>
          <p:nvPr>
            <p:ph type="tbl" sz="quarter" idx="27" hasCustomPrompt="1"/>
          </p:nvPr>
        </p:nvSpPr>
        <p:spPr>
          <a:xfrm>
            <a:off x="477135" y="1722940"/>
            <a:ext cx="8055864" cy="2103120"/>
          </a:xfrm>
        </p:spPr>
        <p:txBody>
          <a:bodyPr/>
          <a:lstStyle>
            <a:lvl1pPr>
              <a:defRPr sz="1400"/>
            </a:lvl1pPr>
          </a:lstStyle>
          <a:p>
            <a:pPr lvl="0"/>
            <a:r>
              <a:rPr lang="en-US" dirty="0"/>
              <a:t>Click to edit table</a:t>
            </a:r>
          </a:p>
          <a:p>
            <a:endParaRPr lang="en-US" dirty="0"/>
          </a:p>
          <a:p>
            <a:endParaRPr lang="en-US" dirty="0"/>
          </a:p>
        </p:txBody>
      </p:sp>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sp>
        <p:nvSpPr>
          <p:cNvPr id="13"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9"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Tree>
    <p:extLst>
      <p:ext uri="{BB962C8B-B14F-4D97-AF65-F5344CB8AC3E}">
        <p14:creationId xmlns:p14="http://schemas.microsoft.com/office/powerpoint/2010/main" val="3668495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and table, title">
    <p:bg>
      <p:bgPr>
        <a:solidFill>
          <a:srgbClr val="FFFFFF"/>
        </a:solidFill>
        <a:effectLst/>
      </p:bgPr>
    </p:bg>
    <p:spTree>
      <p:nvGrpSpPr>
        <p:cNvPr id="1" name=""/>
        <p:cNvGrpSpPr/>
        <p:nvPr/>
      </p:nvGrpSpPr>
      <p:grpSpPr>
        <a:xfrm>
          <a:off x="0" y="0"/>
          <a:ext cx="0" cy="0"/>
          <a:chOff x="0" y="0"/>
          <a:chExt cx="0" cy="0"/>
        </a:xfrm>
      </p:grpSpPr>
      <p:sp>
        <p:nvSpPr>
          <p:cNvPr id="12" name="Chart Placeholder 3"/>
          <p:cNvSpPr>
            <a:spLocks noGrp="1"/>
          </p:cNvSpPr>
          <p:nvPr>
            <p:ph type="chart" sz="quarter" idx="19" hasCustomPrompt="1"/>
          </p:nvPr>
        </p:nvSpPr>
        <p:spPr>
          <a:xfrm>
            <a:off x="477135" y="1727772"/>
            <a:ext cx="8055864" cy="2103120"/>
          </a:xfrm>
        </p:spPr>
        <p:txBody>
          <a:bodyPr/>
          <a:lstStyle>
            <a:lvl1pPr marL="228600" marR="0" indent="-228600" algn="l" defTabSz="457200" rtl="0" eaLnBrk="1" fontAlgn="auto" latinLnBrk="0" hangingPunct="1">
              <a:lnSpc>
                <a:spcPct val="100000"/>
              </a:lnSpc>
              <a:spcBef>
                <a:spcPts val="0"/>
              </a:spcBef>
              <a:spcAft>
                <a:spcPts val="600"/>
              </a:spcAft>
              <a:buClr>
                <a:schemeClr val="tx1">
                  <a:lumMod val="75000"/>
                </a:schemeClr>
              </a:buClr>
              <a:buSzTx/>
              <a:buFont typeface="Arial" panose="020B0604020202020204" pitchFamily="34" charset="0"/>
              <a:buChar char="•"/>
              <a:tabLst/>
              <a:defRPr sz="1400"/>
            </a:lvl1pPr>
          </a:lstStyle>
          <a:p>
            <a:pPr lvl="0"/>
            <a:r>
              <a:rPr lang="en-US" dirty="0"/>
              <a:t>Click to edit chart</a:t>
            </a:r>
          </a:p>
          <a:p>
            <a:endParaRPr lang="en-US" dirty="0"/>
          </a:p>
        </p:txBody>
      </p:sp>
      <p:sp>
        <p:nvSpPr>
          <p:cNvPr id="18" name="Table Placeholder 3"/>
          <p:cNvSpPr>
            <a:spLocks noGrp="1"/>
          </p:cNvSpPr>
          <p:nvPr>
            <p:ph type="tbl" sz="quarter" idx="26" hasCustomPrompt="1"/>
          </p:nvPr>
        </p:nvSpPr>
        <p:spPr>
          <a:xfrm>
            <a:off x="477135" y="4064412"/>
            <a:ext cx="8055864" cy="2103120"/>
          </a:xfrm>
        </p:spPr>
        <p:txBody>
          <a:bodyPr/>
          <a:lstStyle>
            <a:lvl1pPr>
              <a:defRPr sz="1400"/>
            </a:lvl1pPr>
          </a:lstStyle>
          <a:p>
            <a:pPr lvl="0"/>
            <a:r>
              <a:rPr lang="en-US" dirty="0"/>
              <a:t>Click to edit table</a:t>
            </a:r>
          </a:p>
          <a:p>
            <a:endParaRPr lang="en-US" dirty="0"/>
          </a:p>
          <a:p>
            <a:endParaRPr lang="en-US" dirty="0"/>
          </a:p>
        </p:txBody>
      </p:sp>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sp>
        <p:nvSpPr>
          <p:cNvPr id="13" name="Title 1"/>
          <p:cNvSpPr>
            <a:spLocks noGrp="1"/>
          </p:cNvSpPr>
          <p:nvPr>
            <p:ph type="title"/>
          </p:nvPr>
        </p:nvSpPr>
        <p:spPr>
          <a:xfrm>
            <a:off x="467544" y="476672"/>
            <a:ext cx="8051124"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9"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Tree>
    <p:extLst>
      <p:ext uri="{BB962C8B-B14F-4D97-AF65-F5344CB8AC3E}">
        <p14:creationId xmlns:p14="http://schemas.microsoft.com/office/powerpoint/2010/main" val="4002958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title, bullets w/picture">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r">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cxnSp>
        <p:nvCxnSpPr>
          <p:cNvPr id="17" name="Straight Connector 16"/>
          <p:cNvCxnSpPr/>
          <p:nvPr userDrawn="1"/>
        </p:nvCxnSpPr>
        <p:spPr>
          <a:xfrm>
            <a:off x="4419600" y="193357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 Placeholder 8"/>
          <p:cNvSpPr>
            <a:spLocks noGrp="1"/>
          </p:cNvSpPr>
          <p:nvPr>
            <p:ph type="body" sz="quarter" idx="23" hasCustomPrompt="1"/>
          </p:nvPr>
        </p:nvSpPr>
        <p:spPr>
          <a:xfrm>
            <a:off x="477135" y="1905000"/>
            <a:ext cx="3749040" cy="4150108"/>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8"/>
          <p:cNvSpPr>
            <a:spLocks noGrp="1"/>
          </p:cNvSpPr>
          <p:nvPr>
            <p:ph type="pic" sz="quarter" idx="25"/>
          </p:nvPr>
        </p:nvSpPr>
        <p:spPr>
          <a:xfrm>
            <a:off x="4815840" y="2068459"/>
            <a:ext cx="3657600" cy="3474720"/>
          </a:xfrm>
          <a:ln w="19050">
            <a:solidFill>
              <a:schemeClr val="bg1"/>
            </a:solidFill>
          </a:ln>
          <a:effectLst>
            <a:outerShdw blurRad="50800" dist="25400" dir="2700000" algn="tl" rotWithShape="0">
              <a:prstClr val="black">
                <a:alpha val="40000"/>
              </a:prstClr>
            </a:outerShdw>
          </a:effectLst>
        </p:spPr>
        <p:txBody>
          <a:bodyPr/>
          <a:lstStyle/>
          <a:p>
            <a:r>
              <a:rPr lang="en-US" dirty="0"/>
              <a:t>Click icon to add picture</a:t>
            </a:r>
          </a:p>
        </p:txBody>
      </p:sp>
      <p:sp>
        <p:nvSpPr>
          <p:cNvPr id="14" name="Text Placeholder 8"/>
          <p:cNvSpPr>
            <a:spLocks noGrp="1"/>
          </p:cNvSpPr>
          <p:nvPr>
            <p:ph type="body" sz="quarter" idx="21" hasCustomPrompt="1"/>
          </p:nvPr>
        </p:nvSpPr>
        <p:spPr>
          <a:xfrm>
            <a:off x="467544" y="1456822"/>
            <a:ext cx="8046720" cy="304800"/>
          </a:xfrm>
        </p:spPr>
        <p:txBody>
          <a:bodyPr>
            <a:noAutofit/>
          </a:bodyPr>
          <a:lstStyle>
            <a:lvl1pPr marL="0" indent="0">
              <a:buNone/>
              <a:defRPr sz="1400" b="1" cap="none" baseline="0">
                <a:solidFill>
                  <a:schemeClr val="tx1"/>
                </a:solidFill>
              </a:defRPr>
            </a:lvl1pPr>
            <a:lvl2pPr marL="512763" indent="-228600">
              <a:tabLst>
                <a:tab pos="512763" algn="l"/>
              </a:tabLst>
              <a:defRPr/>
            </a:lvl2pPr>
            <a:lvl3pPr marL="804863" indent="-228600">
              <a:defRPr/>
            </a:lvl3pPr>
          </a:lstStyle>
          <a:p>
            <a:pPr lvl="0"/>
            <a:r>
              <a:rPr lang="en-US" dirty="0"/>
              <a:t>Click to edit subtitle</a:t>
            </a:r>
          </a:p>
        </p:txBody>
      </p:sp>
      <p:sp>
        <p:nvSpPr>
          <p:cNvPr id="25" name="Rectangle 24"/>
          <p:cNvSpPr/>
          <p:nvPr userDrawn="1"/>
        </p:nvSpPr>
        <p:spPr>
          <a:xfrm>
            <a:off x="1752600" y="152400"/>
            <a:ext cx="7391400" cy="427491"/>
          </a:xfrm>
          <a:prstGeom prst="rect">
            <a:avLst/>
          </a:prstGeom>
          <a:solidFill>
            <a:srgbClr val="F7F5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26" name="Picture 4" descr="Related imag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143" t="16579" r="6516" b="18980"/>
          <a:stretch/>
        </p:blipFill>
        <p:spPr bwMode="auto">
          <a:xfrm>
            <a:off x="304800" y="152400"/>
            <a:ext cx="1371600" cy="427491"/>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a:spLocks noGrp="1"/>
          </p:cNvSpPr>
          <p:nvPr>
            <p:ph type="title"/>
          </p:nvPr>
        </p:nvSpPr>
        <p:spPr>
          <a:xfrm>
            <a:off x="467544" y="990600"/>
            <a:ext cx="8036376" cy="457200"/>
          </a:xfrm>
          <a:prstGeom prst="rect">
            <a:avLst/>
          </a:prstGeom>
        </p:spPr>
        <p:txBody>
          <a:bodyPr lIns="0" tIns="0" rIns="0" bIns="0">
            <a:noAutofit/>
          </a:bodyPr>
          <a:lstStyle>
            <a:lvl1pPr>
              <a:defRPr sz="2800" cap="all">
                <a:solidFill>
                  <a:srgbClr val="EBA217"/>
                </a:solidFill>
              </a:defRPr>
            </a:lvl1pPr>
          </a:lstStyle>
          <a:p>
            <a:r>
              <a:rPr lang="en-US" dirty="0"/>
              <a:t>Click to edit Master title style</a:t>
            </a:r>
          </a:p>
        </p:txBody>
      </p:sp>
    </p:spTree>
    <p:extLst>
      <p:ext uri="{BB962C8B-B14F-4D97-AF65-F5344CB8AC3E}">
        <p14:creationId xmlns:p14="http://schemas.microsoft.com/office/powerpoint/2010/main" val="372129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title, bullets w/picture, 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3" name="Group 12"/>
          <p:cNvGrpSpPr/>
          <p:nvPr userDrawn="1"/>
        </p:nvGrpSpPr>
        <p:grpSpPr>
          <a:xfrm>
            <a:off x="-3163" y="5469154"/>
            <a:ext cx="9147163" cy="198749"/>
            <a:chOff x="-3163" y="4495800"/>
            <a:chExt cx="9147163" cy="198748"/>
          </a:xfrm>
          <a:solidFill>
            <a:schemeClr val="tx1">
              <a:lumMod val="65000"/>
              <a:lumOff val="35000"/>
            </a:schemeClr>
          </a:solidFill>
        </p:grpSpPr>
        <p:sp>
          <p:nvSpPr>
            <p:cNvPr id="14"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16" name="Isosceles Triangle 15"/>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29" name="Picture Placeholder 8"/>
          <p:cNvSpPr>
            <a:spLocks noGrp="1"/>
          </p:cNvSpPr>
          <p:nvPr>
            <p:ph type="pic" sz="quarter" idx="25"/>
          </p:nvPr>
        </p:nvSpPr>
        <p:spPr>
          <a:xfrm>
            <a:off x="4815840" y="1744609"/>
            <a:ext cx="3657600" cy="3474720"/>
          </a:xfrm>
          <a:ln w="19050">
            <a:solidFill>
              <a:schemeClr val="bg1"/>
            </a:solidFill>
          </a:ln>
          <a:effectLst>
            <a:outerShdw blurRad="50800" dist="25400" dir="2700000" algn="tl" rotWithShape="0">
              <a:prstClr val="black">
                <a:alpha val="40000"/>
              </a:prstClr>
            </a:outerShdw>
          </a:effectLst>
        </p:spPr>
        <p:txBody>
          <a:bodyPr/>
          <a:lstStyle/>
          <a:p>
            <a:r>
              <a:rPr lang="en-US" dirty="0"/>
              <a:t>Click icon to add picture</a:t>
            </a:r>
          </a:p>
        </p:txBody>
      </p:sp>
      <p:cxnSp>
        <p:nvCxnSpPr>
          <p:cNvPr id="32" name="Straight Connector 31"/>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8"/>
          <p:cNvSpPr>
            <a:spLocks noGrp="1"/>
          </p:cNvSpPr>
          <p:nvPr>
            <p:ph type="body" sz="quarter" idx="23" hasCustomPrompt="1"/>
          </p:nvPr>
        </p:nvSpPr>
        <p:spPr>
          <a:xfrm>
            <a:off x="477135" y="1647700"/>
            <a:ext cx="3749040" cy="359359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4111849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title, 2 section titile, bullets w/picture, 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16" name="Group 15"/>
          <p:cNvGrpSpPr/>
          <p:nvPr userDrawn="1"/>
        </p:nvGrpSpPr>
        <p:grpSpPr>
          <a:xfrm>
            <a:off x="-3163" y="5469154"/>
            <a:ext cx="9147163" cy="198749"/>
            <a:chOff x="-3163" y="4495800"/>
            <a:chExt cx="9147163" cy="198748"/>
          </a:xfrm>
          <a:solidFill>
            <a:schemeClr val="tx1">
              <a:lumMod val="65000"/>
              <a:lumOff val="35000"/>
            </a:schemeClr>
          </a:solidFill>
        </p:grpSpPr>
        <p:sp>
          <p:nvSpPr>
            <p:cNvPr id="24"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25" name="Isosceles Triangle 24"/>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35" name="Straight Connector 34"/>
          <p:cNvCxnSpPr/>
          <p:nvPr userDrawn="1"/>
        </p:nvCxnSpPr>
        <p:spPr>
          <a:xfrm>
            <a:off x="4419600" y="1651300"/>
            <a:ext cx="0" cy="3593592"/>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7" name="Text Placeholder 6"/>
          <p:cNvSpPr>
            <a:spLocks noGrp="1"/>
          </p:cNvSpPr>
          <p:nvPr>
            <p:ph type="body" sz="quarter" idx="30" hasCustomPrompt="1"/>
          </p:nvPr>
        </p:nvSpPr>
        <p:spPr>
          <a:xfrm>
            <a:off x="477133"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8" name="Text Placeholder 8"/>
          <p:cNvSpPr>
            <a:spLocks noGrp="1"/>
          </p:cNvSpPr>
          <p:nvPr>
            <p:ph type="body" sz="quarter" idx="31" hasCustomPrompt="1"/>
          </p:nvPr>
        </p:nvSpPr>
        <p:spPr>
          <a:xfrm>
            <a:off x="477133" y="1989039"/>
            <a:ext cx="3730752" cy="1362456"/>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49" name="Text Placeholder 6"/>
          <p:cNvSpPr>
            <a:spLocks noGrp="1"/>
          </p:cNvSpPr>
          <p:nvPr>
            <p:ph type="body" sz="quarter" idx="32" hasCustomPrompt="1"/>
          </p:nvPr>
        </p:nvSpPr>
        <p:spPr>
          <a:xfrm>
            <a:off x="476656" y="3529010"/>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50" name="Text Placeholder 8"/>
          <p:cNvSpPr>
            <a:spLocks noGrp="1"/>
          </p:cNvSpPr>
          <p:nvPr>
            <p:ph type="body" sz="quarter" idx="33" hasCustomPrompt="1"/>
          </p:nvPr>
        </p:nvSpPr>
        <p:spPr>
          <a:xfrm>
            <a:off x="476656" y="3868427"/>
            <a:ext cx="3730752" cy="1362456"/>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29"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
        <p:nvSpPr>
          <p:cNvPr id="26" name="Picture Placeholder 8"/>
          <p:cNvSpPr>
            <a:spLocks noGrp="1"/>
          </p:cNvSpPr>
          <p:nvPr>
            <p:ph type="pic" sz="quarter" idx="25"/>
          </p:nvPr>
        </p:nvSpPr>
        <p:spPr>
          <a:xfrm>
            <a:off x="4815840" y="1744609"/>
            <a:ext cx="3657600" cy="3474720"/>
          </a:xfrm>
          <a:ln w="19050">
            <a:solidFill>
              <a:schemeClr val="bg1"/>
            </a:solidFill>
          </a:ln>
          <a:effectLst>
            <a:outerShdw blurRad="50800" dist="25400" dir="2700000" algn="tl" rotWithShape="0">
              <a:prstClr val="black">
                <a:alpha val="40000"/>
              </a:prstClr>
            </a:outerShdw>
          </a:effectLst>
        </p:spPr>
        <p:txBody>
          <a:bodyPr/>
          <a:lstStyle/>
          <a:p>
            <a:r>
              <a:rPr lang="en-US" dirty="0"/>
              <a:t>Click icon to add picture</a:t>
            </a:r>
          </a:p>
        </p:txBody>
      </p:sp>
    </p:spTree>
    <p:extLst>
      <p:ext uri="{BB962C8B-B14F-4D97-AF65-F5344CB8AC3E}">
        <p14:creationId xmlns:p14="http://schemas.microsoft.com/office/powerpoint/2010/main" val="3672044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title, 2 section titile, bullets w/picture">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34"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47" name="Text Placeholder 6"/>
          <p:cNvSpPr>
            <a:spLocks noGrp="1"/>
          </p:cNvSpPr>
          <p:nvPr>
            <p:ph type="body" sz="quarter" idx="30" hasCustomPrompt="1"/>
          </p:nvPr>
        </p:nvSpPr>
        <p:spPr>
          <a:xfrm>
            <a:off x="477133"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8" name="Text Placeholder 8"/>
          <p:cNvSpPr>
            <a:spLocks noGrp="1"/>
          </p:cNvSpPr>
          <p:nvPr>
            <p:ph type="body" sz="quarter" idx="31" hasCustomPrompt="1"/>
          </p:nvPr>
        </p:nvSpPr>
        <p:spPr>
          <a:xfrm>
            <a:off x="477133" y="1989039"/>
            <a:ext cx="3730752" cy="1362456"/>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49" name="Text Placeholder 6"/>
          <p:cNvSpPr>
            <a:spLocks noGrp="1"/>
          </p:cNvSpPr>
          <p:nvPr>
            <p:ph type="body" sz="quarter" idx="32" hasCustomPrompt="1"/>
          </p:nvPr>
        </p:nvSpPr>
        <p:spPr>
          <a:xfrm>
            <a:off x="476656" y="3529010"/>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50" name="Text Placeholder 8"/>
          <p:cNvSpPr>
            <a:spLocks noGrp="1"/>
          </p:cNvSpPr>
          <p:nvPr>
            <p:ph type="body" sz="quarter" idx="33" hasCustomPrompt="1"/>
          </p:nvPr>
        </p:nvSpPr>
        <p:spPr>
          <a:xfrm>
            <a:off x="476656" y="3868427"/>
            <a:ext cx="3730752" cy="1362456"/>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26" name="Picture Placeholder 8"/>
          <p:cNvSpPr>
            <a:spLocks noGrp="1"/>
          </p:cNvSpPr>
          <p:nvPr>
            <p:ph type="pic" sz="quarter" idx="25"/>
          </p:nvPr>
        </p:nvSpPr>
        <p:spPr>
          <a:xfrm>
            <a:off x="4815840" y="1744609"/>
            <a:ext cx="3657600" cy="3474720"/>
          </a:xfrm>
          <a:ln w="19050">
            <a:solidFill>
              <a:schemeClr val="bg1"/>
            </a:solidFill>
          </a:ln>
          <a:effectLst>
            <a:outerShdw blurRad="50800" dist="25400" dir="2700000" algn="tl" rotWithShape="0">
              <a:prstClr val="black">
                <a:alpha val="40000"/>
              </a:prstClr>
            </a:outerShdw>
          </a:effectLst>
        </p:spPr>
        <p:txBody>
          <a:bodyPr/>
          <a:lstStyle/>
          <a:p>
            <a:r>
              <a:rPr lang="en-US" dirty="0"/>
              <a:t>Click icon to add picture</a:t>
            </a:r>
          </a:p>
        </p:txBody>
      </p:sp>
      <p:cxnSp>
        <p:nvCxnSpPr>
          <p:cNvPr id="27" name="Straight Connector 26"/>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106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s, title, 2 section titile, bullets w/picture">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34"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47" name="Text Placeholder 6"/>
          <p:cNvSpPr>
            <a:spLocks noGrp="1"/>
          </p:cNvSpPr>
          <p:nvPr>
            <p:ph type="body" sz="quarter" idx="30" hasCustomPrompt="1"/>
          </p:nvPr>
        </p:nvSpPr>
        <p:spPr>
          <a:xfrm>
            <a:off x="477133"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8" name="Text Placeholder 8"/>
          <p:cNvSpPr>
            <a:spLocks noGrp="1"/>
          </p:cNvSpPr>
          <p:nvPr>
            <p:ph type="body" sz="quarter" idx="31" hasCustomPrompt="1"/>
          </p:nvPr>
        </p:nvSpPr>
        <p:spPr>
          <a:xfrm>
            <a:off x="477133" y="1989039"/>
            <a:ext cx="3730752" cy="409651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26" name="Picture Placeholder 8"/>
          <p:cNvSpPr>
            <a:spLocks noGrp="1"/>
          </p:cNvSpPr>
          <p:nvPr>
            <p:ph type="pic" sz="quarter" idx="25"/>
          </p:nvPr>
        </p:nvSpPr>
        <p:spPr>
          <a:xfrm>
            <a:off x="4815840" y="1744609"/>
            <a:ext cx="3657600" cy="3474720"/>
          </a:xfrm>
          <a:ln w="19050">
            <a:solidFill>
              <a:schemeClr val="bg1"/>
            </a:solidFill>
          </a:ln>
          <a:effectLst>
            <a:outerShdw blurRad="50800" dist="25400" dir="2700000" algn="tl" rotWithShape="0">
              <a:prstClr val="black">
                <a:alpha val="40000"/>
              </a:prstClr>
            </a:outerShdw>
          </a:effectLst>
        </p:spPr>
        <p:txBody>
          <a:bodyPr/>
          <a:lstStyle/>
          <a:p>
            <a:r>
              <a:rPr lang="en-US" dirty="0"/>
              <a:t>Click icon to add picture</a:t>
            </a:r>
          </a:p>
        </p:txBody>
      </p:sp>
      <p:cxnSp>
        <p:nvCxnSpPr>
          <p:cNvPr id="27" name="Straight Connector 26"/>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563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title, section title, bullets w/picture">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cxnSp>
        <p:nvCxnSpPr>
          <p:cNvPr id="27" name="Straight Connector 26"/>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46" name="Text Placeholder 6"/>
          <p:cNvSpPr>
            <a:spLocks noGrp="1"/>
          </p:cNvSpPr>
          <p:nvPr>
            <p:ph type="body" sz="quarter" idx="29" hasCustomPrompt="1"/>
          </p:nvPr>
        </p:nvSpPr>
        <p:spPr>
          <a:xfrm>
            <a:off x="477133"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7" name="Text Placeholder 8"/>
          <p:cNvSpPr>
            <a:spLocks noGrp="1"/>
          </p:cNvSpPr>
          <p:nvPr>
            <p:ph type="body" sz="quarter" idx="30" hasCustomPrompt="1"/>
          </p:nvPr>
        </p:nvSpPr>
        <p:spPr>
          <a:xfrm>
            <a:off x="477133" y="1989039"/>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48" name="Text Placeholder 6"/>
          <p:cNvSpPr>
            <a:spLocks noGrp="1"/>
          </p:cNvSpPr>
          <p:nvPr>
            <p:ph type="body" sz="quarter" idx="31" hasCustomPrompt="1"/>
          </p:nvPr>
        </p:nvSpPr>
        <p:spPr>
          <a:xfrm>
            <a:off x="476656" y="3079309"/>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49" name="Text Placeholder 8"/>
          <p:cNvSpPr>
            <a:spLocks noGrp="1"/>
          </p:cNvSpPr>
          <p:nvPr>
            <p:ph type="body" sz="quarter" idx="32" hasCustomPrompt="1"/>
          </p:nvPr>
        </p:nvSpPr>
        <p:spPr>
          <a:xfrm>
            <a:off x="476656" y="3418726"/>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50" name="Text Placeholder 6"/>
          <p:cNvSpPr>
            <a:spLocks noGrp="1"/>
          </p:cNvSpPr>
          <p:nvPr>
            <p:ph type="body" sz="quarter" idx="33" hasCustomPrompt="1"/>
          </p:nvPr>
        </p:nvSpPr>
        <p:spPr>
          <a:xfrm>
            <a:off x="476656" y="4495800"/>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51" name="Text Placeholder 8"/>
          <p:cNvSpPr>
            <a:spLocks noGrp="1"/>
          </p:cNvSpPr>
          <p:nvPr>
            <p:ph type="body" sz="quarter" idx="34" hasCustomPrompt="1"/>
          </p:nvPr>
        </p:nvSpPr>
        <p:spPr>
          <a:xfrm>
            <a:off x="476656" y="4835217"/>
            <a:ext cx="3730752" cy="9144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a:lvl5pPr>
          </a:lstStyle>
          <a:p>
            <a:pPr lvl="0"/>
            <a:r>
              <a:rPr lang="en-US" dirty="0"/>
              <a:t>Click to edit master text styles</a:t>
            </a:r>
          </a:p>
        </p:txBody>
      </p:sp>
      <p:sp>
        <p:nvSpPr>
          <p:cNvPr id="18" name="Picture Placeholder 8"/>
          <p:cNvSpPr>
            <a:spLocks noGrp="1"/>
          </p:cNvSpPr>
          <p:nvPr>
            <p:ph type="pic" sz="quarter" idx="25"/>
          </p:nvPr>
        </p:nvSpPr>
        <p:spPr>
          <a:xfrm>
            <a:off x="4815840" y="1744609"/>
            <a:ext cx="3657600" cy="3474720"/>
          </a:xfrm>
          <a:ln w="19050">
            <a:solidFill>
              <a:schemeClr val="bg1"/>
            </a:solidFill>
          </a:ln>
          <a:effectLst>
            <a:outerShdw blurRad="50800" dist="25400" dir="2700000" algn="tl" rotWithShape="0">
              <a:prstClr val="black">
                <a:alpha val="40000"/>
              </a:prstClr>
            </a:outerShdw>
          </a:effectLst>
        </p:spPr>
        <p:txBody>
          <a:bodyPr/>
          <a:lstStyle/>
          <a:p>
            <a:r>
              <a:rPr lang="en-US" dirty="0"/>
              <a:t>Click icon to add picture</a:t>
            </a:r>
          </a:p>
        </p:txBody>
      </p:sp>
    </p:spTree>
    <p:extLst>
      <p:ext uri="{BB962C8B-B14F-4D97-AF65-F5344CB8AC3E}">
        <p14:creationId xmlns:p14="http://schemas.microsoft.com/office/powerpoint/2010/main" val="33715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1">
    <p:bg>
      <p:bgPr>
        <a:solidFill>
          <a:srgbClr val="FFFFFF"/>
        </a:solidFill>
        <a:effectLst/>
      </p:bgPr>
    </p:bg>
    <p:spTree>
      <p:nvGrpSpPr>
        <p:cNvPr id="1" name=""/>
        <p:cNvGrpSpPr/>
        <p:nvPr/>
      </p:nvGrpSpPr>
      <p:grpSpPr>
        <a:xfrm>
          <a:off x="0" y="0"/>
          <a:ext cx="0" cy="0"/>
          <a:chOff x="0" y="0"/>
          <a:chExt cx="0" cy="0"/>
        </a:xfrm>
      </p:grpSpPr>
      <p:grpSp>
        <p:nvGrpSpPr>
          <p:cNvPr id="2" name="Group 5"/>
          <p:cNvGrpSpPr>
            <a:grpSpLocks noChangeAspect="1"/>
          </p:cNvGrpSpPr>
          <p:nvPr/>
        </p:nvGrpSpPr>
        <p:grpSpPr>
          <a:xfrm>
            <a:off x="5708974" y="2029968"/>
            <a:ext cx="3435026" cy="4828032"/>
            <a:chOff x="5791200" y="2209800"/>
            <a:chExt cx="3307080" cy="4648200"/>
          </a:xfrm>
        </p:grpSpPr>
        <p:sp>
          <p:nvSpPr>
            <p:cNvPr id="7" name="Freeform 6"/>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a:spLocks noGrp="1"/>
          </p:cNvSpPr>
          <p:nvPr>
            <p:ph type="ctrTitle" hasCustomPrompt="1"/>
          </p:nvPr>
        </p:nvSpPr>
        <p:spPr>
          <a:xfrm>
            <a:off x="447152" y="1627760"/>
            <a:ext cx="6419315" cy="1202086"/>
          </a:xfrm>
          <a:prstGeom prst="rect">
            <a:avLst/>
          </a:prstGeom>
        </p:spPr>
        <p:txBody>
          <a:bodyPr lIns="0" tIns="0" rIns="0" bIns="0" anchor="t" anchorCtr="0">
            <a:noAutofit/>
          </a:bodyPr>
          <a:lstStyle>
            <a:lvl1pPr algn="l">
              <a:lnSpc>
                <a:spcPct val="100000"/>
              </a:lnSpc>
              <a:defRPr sz="4000" b="1" cap="all">
                <a:solidFill>
                  <a:schemeClr val="bg2"/>
                </a:solidFill>
              </a:defRPr>
            </a:lvl1pPr>
          </a:lstStyle>
          <a:p>
            <a:r>
              <a:rPr lang="en-US" dirty="0"/>
              <a:t>Section title</a:t>
            </a:r>
          </a:p>
        </p:txBody>
      </p:sp>
    </p:spTree>
    <p:extLst>
      <p:ext uri="{BB962C8B-B14F-4D97-AF65-F5344CB8AC3E}">
        <p14:creationId xmlns:p14="http://schemas.microsoft.com/office/powerpoint/2010/main" val="3929021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icture slide title ">
    <p:bg>
      <p:bgPr>
        <a:solidFill>
          <a:srgbClr val="FFFFFF"/>
        </a:solidFill>
        <a:effectLst/>
      </p:bgPr>
    </p:bg>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a:xfrm>
            <a:off x="8174736" y="6373368"/>
            <a:ext cx="304800" cy="365125"/>
          </a:xfrm>
        </p:spPr>
        <p:txBody>
          <a:bodyPr rIns="0"/>
          <a:lstStyle/>
          <a:p>
            <a:pPr>
              <a:defRPr/>
            </a:pPr>
            <a:fld id="{A6A809F5-01EB-42D0-92AD-3FA12E0B7B43}" type="slidenum">
              <a:rPr>
                <a:solidFill>
                  <a:srgbClr val="000000">
                    <a:lumMod val="75000"/>
                  </a:srgbClr>
                </a:solidFill>
              </a:rPr>
              <a:pPr>
                <a:defRPr/>
              </a:pPr>
              <a:t>‹#›</a:t>
            </a:fld>
            <a:endParaRPr dirty="0">
              <a:solidFill>
                <a:srgbClr val="000000">
                  <a:lumMod val="75000"/>
                </a:srgbClr>
              </a:solidFill>
            </a:endParaRPr>
          </a:p>
        </p:txBody>
      </p:sp>
      <p:grpSp>
        <p:nvGrpSpPr>
          <p:cNvPr id="12" name="Group 8"/>
          <p:cNvGrpSpPr>
            <a:grpSpLocks noChangeAspect="1"/>
          </p:cNvGrpSpPr>
          <p:nvPr userDrawn="1"/>
        </p:nvGrpSpPr>
        <p:grpSpPr>
          <a:xfrm>
            <a:off x="8503920" y="5958348"/>
            <a:ext cx="640080" cy="899652"/>
            <a:chOff x="5791200" y="2209800"/>
            <a:chExt cx="3307080" cy="4648200"/>
          </a:xfrm>
        </p:grpSpPr>
        <p:sp>
          <p:nvSpPr>
            <p:cNvPr id="13" name="Freeform 12"/>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 name="Freeform 16"/>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 name="Freeform 17"/>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 name="Freeform 18"/>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sp>
        <p:nvSpPr>
          <p:cNvPr id="14"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34" name="Picture Placeholder 8"/>
          <p:cNvSpPr>
            <a:spLocks noGrp="1"/>
          </p:cNvSpPr>
          <p:nvPr>
            <p:ph type="pic" sz="quarter" idx="24"/>
          </p:nvPr>
        </p:nvSpPr>
        <p:spPr>
          <a:xfrm>
            <a:off x="475701" y="1738368"/>
            <a:ext cx="1650522" cy="164592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35" name="Picture Placeholder 8"/>
          <p:cNvSpPr>
            <a:spLocks noGrp="1"/>
          </p:cNvSpPr>
          <p:nvPr>
            <p:ph type="pic" sz="quarter" idx="31"/>
          </p:nvPr>
        </p:nvSpPr>
        <p:spPr>
          <a:xfrm>
            <a:off x="2598252" y="1755959"/>
            <a:ext cx="1650522" cy="164592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36" name="Picture Placeholder 8"/>
          <p:cNvSpPr>
            <a:spLocks noGrp="1"/>
          </p:cNvSpPr>
          <p:nvPr>
            <p:ph type="pic" sz="quarter" idx="34"/>
          </p:nvPr>
        </p:nvSpPr>
        <p:spPr>
          <a:xfrm>
            <a:off x="4722003" y="1755959"/>
            <a:ext cx="1650522" cy="164592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37" name="Picture Placeholder 8"/>
          <p:cNvSpPr>
            <a:spLocks noGrp="1"/>
          </p:cNvSpPr>
          <p:nvPr>
            <p:ph type="pic" sz="quarter" idx="37"/>
          </p:nvPr>
        </p:nvSpPr>
        <p:spPr>
          <a:xfrm>
            <a:off x="6828226" y="1758664"/>
            <a:ext cx="1650522" cy="164592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38" name="Content Placeholder 15"/>
          <p:cNvSpPr>
            <a:spLocks noGrp="1"/>
          </p:cNvSpPr>
          <p:nvPr>
            <p:ph sz="quarter" idx="21" hasCustomPrompt="1"/>
          </p:nvPr>
        </p:nvSpPr>
        <p:spPr>
          <a:xfrm>
            <a:off x="492304" y="3505200"/>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39" name="Content Placeholder 15"/>
          <p:cNvSpPr>
            <a:spLocks noGrp="1"/>
          </p:cNvSpPr>
          <p:nvPr>
            <p:ph sz="quarter" idx="22" hasCustomPrompt="1"/>
          </p:nvPr>
        </p:nvSpPr>
        <p:spPr>
          <a:xfrm>
            <a:off x="492304" y="3686727"/>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40" name="Content Placeholder 15"/>
          <p:cNvSpPr>
            <a:spLocks noGrp="1"/>
          </p:cNvSpPr>
          <p:nvPr>
            <p:ph sz="quarter" idx="38" hasCustomPrompt="1"/>
          </p:nvPr>
        </p:nvSpPr>
        <p:spPr>
          <a:xfrm>
            <a:off x="2600553" y="3509497"/>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41" name="Content Placeholder 15"/>
          <p:cNvSpPr>
            <a:spLocks noGrp="1"/>
          </p:cNvSpPr>
          <p:nvPr>
            <p:ph sz="quarter" idx="39" hasCustomPrompt="1"/>
          </p:nvPr>
        </p:nvSpPr>
        <p:spPr>
          <a:xfrm>
            <a:off x="2600553" y="3691024"/>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42" name="Content Placeholder 15"/>
          <p:cNvSpPr>
            <a:spLocks noGrp="1"/>
          </p:cNvSpPr>
          <p:nvPr>
            <p:ph sz="quarter" idx="40" hasCustomPrompt="1"/>
          </p:nvPr>
        </p:nvSpPr>
        <p:spPr>
          <a:xfrm>
            <a:off x="4724304" y="3507787"/>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43" name="Content Placeholder 15"/>
          <p:cNvSpPr>
            <a:spLocks noGrp="1"/>
          </p:cNvSpPr>
          <p:nvPr>
            <p:ph sz="quarter" idx="41" hasCustomPrompt="1"/>
          </p:nvPr>
        </p:nvSpPr>
        <p:spPr>
          <a:xfrm>
            <a:off x="4724304" y="3689314"/>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44" name="Content Placeholder 15"/>
          <p:cNvSpPr>
            <a:spLocks noGrp="1"/>
          </p:cNvSpPr>
          <p:nvPr>
            <p:ph sz="quarter" idx="42" hasCustomPrompt="1"/>
          </p:nvPr>
        </p:nvSpPr>
        <p:spPr>
          <a:xfrm>
            <a:off x="6830527" y="3515474"/>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45" name="Content Placeholder 15"/>
          <p:cNvSpPr>
            <a:spLocks noGrp="1"/>
          </p:cNvSpPr>
          <p:nvPr>
            <p:ph sz="quarter" idx="43" hasCustomPrompt="1"/>
          </p:nvPr>
        </p:nvSpPr>
        <p:spPr>
          <a:xfrm>
            <a:off x="6830527" y="3697001"/>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22" name="Text Placeholder 8"/>
          <p:cNvSpPr>
            <a:spLocks noGrp="1"/>
          </p:cNvSpPr>
          <p:nvPr>
            <p:ph type="body" sz="quarter" idx="44"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23" name="Picture Placeholder 8"/>
          <p:cNvSpPr>
            <a:spLocks noGrp="1"/>
          </p:cNvSpPr>
          <p:nvPr>
            <p:ph type="pic" sz="quarter" idx="45"/>
          </p:nvPr>
        </p:nvSpPr>
        <p:spPr>
          <a:xfrm>
            <a:off x="483705" y="4065125"/>
            <a:ext cx="1650522" cy="164592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24" name="Picture Placeholder 8"/>
          <p:cNvSpPr>
            <a:spLocks noGrp="1"/>
          </p:cNvSpPr>
          <p:nvPr>
            <p:ph type="pic" sz="quarter" idx="46"/>
          </p:nvPr>
        </p:nvSpPr>
        <p:spPr>
          <a:xfrm>
            <a:off x="2606256" y="4082716"/>
            <a:ext cx="1650522" cy="164592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25" name="Picture Placeholder 8"/>
          <p:cNvSpPr>
            <a:spLocks noGrp="1"/>
          </p:cNvSpPr>
          <p:nvPr>
            <p:ph type="pic" sz="quarter" idx="47"/>
          </p:nvPr>
        </p:nvSpPr>
        <p:spPr>
          <a:xfrm>
            <a:off x="4730007" y="4082716"/>
            <a:ext cx="1650522" cy="164592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26" name="Picture Placeholder 8"/>
          <p:cNvSpPr>
            <a:spLocks noGrp="1"/>
          </p:cNvSpPr>
          <p:nvPr>
            <p:ph type="pic" sz="quarter" idx="48"/>
          </p:nvPr>
        </p:nvSpPr>
        <p:spPr>
          <a:xfrm>
            <a:off x="6836230" y="4085421"/>
            <a:ext cx="1650522" cy="164592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27" name="Content Placeholder 15"/>
          <p:cNvSpPr>
            <a:spLocks noGrp="1"/>
          </p:cNvSpPr>
          <p:nvPr>
            <p:ph sz="quarter" idx="49" hasCustomPrompt="1"/>
          </p:nvPr>
        </p:nvSpPr>
        <p:spPr>
          <a:xfrm>
            <a:off x="500308" y="5827999"/>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28" name="Content Placeholder 15"/>
          <p:cNvSpPr>
            <a:spLocks noGrp="1"/>
          </p:cNvSpPr>
          <p:nvPr>
            <p:ph sz="quarter" idx="50" hasCustomPrompt="1"/>
          </p:nvPr>
        </p:nvSpPr>
        <p:spPr>
          <a:xfrm>
            <a:off x="500308" y="6009526"/>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29" name="Content Placeholder 15"/>
          <p:cNvSpPr>
            <a:spLocks noGrp="1"/>
          </p:cNvSpPr>
          <p:nvPr>
            <p:ph sz="quarter" idx="51" hasCustomPrompt="1"/>
          </p:nvPr>
        </p:nvSpPr>
        <p:spPr>
          <a:xfrm>
            <a:off x="2608557" y="5832296"/>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30" name="Content Placeholder 15"/>
          <p:cNvSpPr>
            <a:spLocks noGrp="1"/>
          </p:cNvSpPr>
          <p:nvPr>
            <p:ph sz="quarter" idx="52" hasCustomPrompt="1"/>
          </p:nvPr>
        </p:nvSpPr>
        <p:spPr>
          <a:xfrm>
            <a:off x="2608557" y="6013823"/>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31" name="Content Placeholder 15"/>
          <p:cNvSpPr>
            <a:spLocks noGrp="1"/>
          </p:cNvSpPr>
          <p:nvPr>
            <p:ph sz="quarter" idx="53" hasCustomPrompt="1"/>
          </p:nvPr>
        </p:nvSpPr>
        <p:spPr>
          <a:xfrm>
            <a:off x="4732308" y="5830586"/>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32" name="Content Placeholder 15"/>
          <p:cNvSpPr>
            <a:spLocks noGrp="1"/>
          </p:cNvSpPr>
          <p:nvPr>
            <p:ph sz="quarter" idx="54" hasCustomPrompt="1"/>
          </p:nvPr>
        </p:nvSpPr>
        <p:spPr>
          <a:xfrm>
            <a:off x="4732308" y="6012113"/>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33" name="Content Placeholder 15"/>
          <p:cNvSpPr>
            <a:spLocks noGrp="1"/>
          </p:cNvSpPr>
          <p:nvPr>
            <p:ph sz="quarter" idx="55" hasCustomPrompt="1"/>
          </p:nvPr>
        </p:nvSpPr>
        <p:spPr>
          <a:xfrm>
            <a:off x="6838531" y="5838273"/>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46" name="Content Placeholder 15"/>
          <p:cNvSpPr>
            <a:spLocks noGrp="1"/>
          </p:cNvSpPr>
          <p:nvPr>
            <p:ph sz="quarter" idx="56" hasCustomPrompt="1"/>
          </p:nvPr>
        </p:nvSpPr>
        <p:spPr>
          <a:xfrm>
            <a:off x="6838531" y="6019800"/>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Tree>
    <p:extLst>
      <p:ext uri="{BB962C8B-B14F-4D97-AF65-F5344CB8AC3E}">
        <p14:creationId xmlns:p14="http://schemas.microsoft.com/office/powerpoint/2010/main" val="3242140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icture slide title, w/comments">
    <p:bg>
      <p:bgPr>
        <a:solidFill>
          <a:srgbClr val="FFFFFF"/>
        </a:solidFill>
        <a:effectLst/>
      </p:bgPr>
    </p:bg>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a:xfrm>
            <a:off x="8174736" y="6373368"/>
            <a:ext cx="304800" cy="365125"/>
          </a:xfrm>
        </p:spPr>
        <p:txBody>
          <a:bodyPr rIns="0"/>
          <a:lstStyle/>
          <a:p>
            <a:pPr>
              <a:defRPr/>
            </a:pPr>
            <a:fld id="{A6A809F5-01EB-42D0-92AD-3FA12E0B7B43}" type="slidenum">
              <a:rPr>
                <a:solidFill>
                  <a:srgbClr val="000000">
                    <a:lumMod val="75000"/>
                  </a:srgbClr>
                </a:solidFill>
              </a:rPr>
              <a:pPr>
                <a:defRPr/>
              </a:pPr>
              <a:t>‹#›</a:t>
            </a:fld>
            <a:endParaRPr dirty="0">
              <a:solidFill>
                <a:srgbClr val="000000">
                  <a:lumMod val="75000"/>
                </a:srgbClr>
              </a:solidFill>
            </a:endParaRPr>
          </a:p>
        </p:txBody>
      </p:sp>
      <p:grpSp>
        <p:nvGrpSpPr>
          <p:cNvPr id="12" name="Group 8"/>
          <p:cNvGrpSpPr>
            <a:grpSpLocks noChangeAspect="1"/>
          </p:cNvGrpSpPr>
          <p:nvPr userDrawn="1"/>
        </p:nvGrpSpPr>
        <p:grpSpPr>
          <a:xfrm>
            <a:off x="8503920" y="5958348"/>
            <a:ext cx="640080" cy="899652"/>
            <a:chOff x="5791200" y="2209800"/>
            <a:chExt cx="3307080" cy="4648200"/>
          </a:xfrm>
        </p:grpSpPr>
        <p:sp>
          <p:nvSpPr>
            <p:cNvPr id="13" name="Freeform 12"/>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 name="Freeform 16"/>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 name="Freeform 17"/>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 name="Freeform 18"/>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sp>
        <p:nvSpPr>
          <p:cNvPr id="14" name="Title 1"/>
          <p:cNvSpPr>
            <a:spLocks noGrp="1"/>
          </p:cNvSpPr>
          <p:nvPr>
            <p:ph type="title"/>
          </p:nvPr>
        </p:nvSpPr>
        <p:spPr>
          <a:xfrm>
            <a:off x="467544" y="476672"/>
            <a:ext cx="7772399"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24" name="Group 23"/>
          <p:cNvGrpSpPr/>
          <p:nvPr userDrawn="1"/>
        </p:nvGrpSpPr>
        <p:grpSpPr>
          <a:xfrm>
            <a:off x="-3163" y="5469154"/>
            <a:ext cx="9147163" cy="198749"/>
            <a:chOff x="-3163" y="4495800"/>
            <a:chExt cx="9147163" cy="198748"/>
          </a:xfrm>
          <a:solidFill>
            <a:schemeClr val="tx1">
              <a:lumMod val="65000"/>
              <a:lumOff val="35000"/>
            </a:schemeClr>
          </a:solidFill>
        </p:grpSpPr>
        <p:sp>
          <p:nvSpPr>
            <p:cNvPr id="25"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27" name="Isosceles Triangle 26"/>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 Placeholder 8"/>
          <p:cNvSpPr>
            <a:spLocks noGrp="1"/>
          </p:cNvSpPr>
          <p:nvPr>
            <p:ph type="body" sz="quarter" idx="44"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43"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
        <p:nvSpPr>
          <p:cNvPr id="30" name="Picture Placeholder 8"/>
          <p:cNvSpPr>
            <a:spLocks noGrp="1"/>
          </p:cNvSpPr>
          <p:nvPr>
            <p:ph type="pic" sz="quarter" idx="24"/>
          </p:nvPr>
        </p:nvSpPr>
        <p:spPr>
          <a:xfrm>
            <a:off x="475701" y="1738368"/>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44" name="Picture Placeholder 8"/>
          <p:cNvSpPr>
            <a:spLocks noGrp="1"/>
          </p:cNvSpPr>
          <p:nvPr>
            <p:ph type="pic" sz="quarter" idx="31"/>
          </p:nvPr>
        </p:nvSpPr>
        <p:spPr>
          <a:xfrm>
            <a:off x="2598252" y="1755959"/>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45" name="Picture Placeholder 8"/>
          <p:cNvSpPr>
            <a:spLocks noGrp="1"/>
          </p:cNvSpPr>
          <p:nvPr>
            <p:ph type="pic" sz="quarter" idx="34"/>
          </p:nvPr>
        </p:nvSpPr>
        <p:spPr>
          <a:xfrm>
            <a:off x="4722003" y="1755959"/>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46" name="Picture Placeholder 8"/>
          <p:cNvSpPr>
            <a:spLocks noGrp="1"/>
          </p:cNvSpPr>
          <p:nvPr>
            <p:ph type="pic" sz="quarter" idx="37"/>
          </p:nvPr>
        </p:nvSpPr>
        <p:spPr>
          <a:xfrm>
            <a:off x="6828226" y="1758664"/>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47" name="Content Placeholder 15"/>
          <p:cNvSpPr>
            <a:spLocks noGrp="1"/>
          </p:cNvSpPr>
          <p:nvPr>
            <p:ph sz="quarter" idx="21" hasCustomPrompt="1"/>
          </p:nvPr>
        </p:nvSpPr>
        <p:spPr>
          <a:xfrm>
            <a:off x="492304" y="3614241"/>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48" name="Content Placeholder 15"/>
          <p:cNvSpPr>
            <a:spLocks noGrp="1"/>
          </p:cNvSpPr>
          <p:nvPr>
            <p:ph sz="quarter" idx="22" hasCustomPrompt="1"/>
          </p:nvPr>
        </p:nvSpPr>
        <p:spPr>
          <a:xfrm>
            <a:off x="492304" y="3795768"/>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49" name="Content Placeholder 15"/>
          <p:cNvSpPr>
            <a:spLocks noGrp="1"/>
          </p:cNvSpPr>
          <p:nvPr>
            <p:ph sz="quarter" idx="38" hasCustomPrompt="1"/>
          </p:nvPr>
        </p:nvSpPr>
        <p:spPr>
          <a:xfrm>
            <a:off x="2600553" y="3618538"/>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50" name="Content Placeholder 15"/>
          <p:cNvSpPr>
            <a:spLocks noGrp="1"/>
          </p:cNvSpPr>
          <p:nvPr>
            <p:ph sz="quarter" idx="39" hasCustomPrompt="1"/>
          </p:nvPr>
        </p:nvSpPr>
        <p:spPr>
          <a:xfrm>
            <a:off x="2600553" y="3800065"/>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51" name="Content Placeholder 15"/>
          <p:cNvSpPr>
            <a:spLocks noGrp="1"/>
          </p:cNvSpPr>
          <p:nvPr>
            <p:ph sz="quarter" idx="40" hasCustomPrompt="1"/>
          </p:nvPr>
        </p:nvSpPr>
        <p:spPr>
          <a:xfrm>
            <a:off x="4724304" y="3616828"/>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52" name="Content Placeholder 15"/>
          <p:cNvSpPr>
            <a:spLocks noGrp="1"/>
          </p:cNvSpPr>
          <p:nvPr>
            <p:ph sz="quarter" idx="41" hasCustomPrompt="1"/>
          </p:nvPr>
        </p:nvSpPr>
        <p:spPr>
          <a:xfrm>
            <a:off x="4724304" y="3798355"/>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53" name="Content Placeholder 15"/>
          <p:cNvSpPr>
            <a:spLocks noGrp="1"/>
          </p:cNvSpPr>
          <p:nvPr>
            <p:ph sz="quarter" idx="42" hasCustomPrompt="1"/>
          </p:nvPr>
        </p:nvSpPr>
        <p:spPr>
          <a:xfrm>
            <a:off x="6830527" y="3624515"/>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54" name="Content Placeholder 15"/>
          <p:cNvSpPr>
            <a:spLocks noGrp="1"/>
          </p:cNvSpPr>
          <p:nvPr>
            <p:ph sz="quarter" idx="43" hasCustomPrompt="1"/>
          </p:nvPr>
        </p:nvSpPr>
        <p:spPr>
          <a:xfrm>
            <a:off x="6830527" y="3806042"/>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Tree>
    <p:extLst>
      <p:ext uri="{BB962C8B-B14F-4D97-AF65-F5344CB8AC3E}">
        <p14:creationId xmlns:p14="http://schemas.microsoft.com/office/powerpoint/2010/main" val="3917699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 picture slide title">
    <p:bg>
      <p:bgPr>
        <a:solidFill>
          <a:srgbClr val="FFFFFF"/>
        </a:solidFill>
        <a:effectLst/>
      </p:bgPr>
    </p:bg>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a:xfrm>
            <a:off x="8174736" y="6373368"/>
            <a:ext cx="304800" cy="365125"/>
          </a:xfrm>
        </p:spPr>
        <p:txBody>
          <a:bodyPr rIns="0"/>
          <a:lstStyle/>
          <a:p>
            <a:pPr>
              <a:defRPr/>
            </a:pPr>
            <a:fld id="{A6A809F5-01EB-42D0-92AD-3FA12E0B7B43}" type="slidenum">
              <a:rPr>
                <a:solidFill>
                  <a:srgbClr val="000000">
                    <a:lumMod val="75000"/>
                  </a:srgbClr>
                </a:solidFill>
              </a:rPr>
              <a:pPr>
                <a:defRPr/>
              </a:pPr>
              <a:t>‹#›</a:t>
            </a:fld>
            <a:endParaRPr dirty="0">
              <a:solidFill>
                <a:srgbClr val="000000">
                  <a:lumMod val="75000"/>
                </a:srgbClr>
              </a:solidFill>
            </a:endParaRPr>
          </a:p>
        </p:txBody>
      </p:sp>
      <p:grpSp>
        <p:nvGrpSpPr>
          <p:cNvPr id="12" name="Group 8"/>
          <p:cNvGrpSpPr>
            <a:grpSpLocks noChangeAspect="1"/>
          </p:cNvGrpSpPr>
          <p:nvPr userDrawn="1"/>
        </p:nvGrpSpPr>
        <p:grpSpPr>
          <a:xfrm>
            <a:off x="8503920" y="5958348"/>
            <a:ext cx="640080" cy="899652"/>
            <a:chOff x="5791200" y="2209800"/>
            <a:chExt cx="3307080" cy="4648200"/>
          </a:xfrm>
        </p:grpSpPr>
        <p:sp>
          <p:nvSpPr>
            <p:cNvPr id="13" name="Freeform 12"/>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7" name="Freeform 16"/>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8" name="Freeform 17"/>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sp>
          <p:nvSpPr>
            <p:cNvPr id="19" name="Freeform 18"/>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endParaRPr>
            </a:p>
          </p:txBody>
        </p:sp>
      </p:grpSp>
      <p:sp>
        <p:nvSpPr>
          <p:cNvPr id="14" name="Title 1"/>
          <p:cNvSpPr>
            <a:spLocks noGrp="1"/>
          </p:cNvSpPr>
          <p:nvPr>
            <p:ph type="title"/>
          </p:nvPr>
        </p:nvSpPr>
        <p:spPr>
          <a:xfrm>
            <a:off x="467544" y="476672"/>
            <a:ext cx="7772399"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26" name="Text Placeholder 8"/>
          <p:cNvSpPr>
            <a:spLocks noGrp="1"/>
          </p:cNvSpPr>
          <p:nvPr>
            <p:ph type="body" sz="quarter" idx="44"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30" name="Picture Placeholder 8"/>
          <p:cNvSpPr>
            <a:spLocks noGrp="1"/>
          </p:cNvSpPr>
          <p:nvPr>
            <p:ph type="pic" sz="quarter" idx="24"/>
          </p:nvPr>
        </p:nvSpPr>
        <p:spPr>
          <a:xfrm>
            <a:off x="475701" y="1738368"/>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44" name="Picture Placeholder 8"/>
          <p:cNvSpPr>
            <a:spLocks noGrp="1"/>
          </p:cNvSpPr>
          <p:nvPr>
            <p:ph type="pic" sz="quarter" idx="31"/>
          </p:nvPr>
        </p:nvSpPr>
        <p:spPr>
          <a:xfrm>
            <a:off x="2598252" y="1755959"/>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45" name="Picture Placeholder 8"/>
          <p:cNvSpPr>
            <a:spLocks noGrp="1"/>
          </p:cNvSpPr>
          <p:nvPr>
            <p:ph type="pic" sz="quarter" idx="34"/>
          </p:nvPr>
        </p:nvSpPr>
        <p:spPr>
          <a:xfrm>
            <a:off x="4722003" y="1755959"/>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46" name="Picture Placeholder 8"/>
          <p:cNvSpPr>
            <a:spLocks noGrp="1"/>
          </p:cNvSpPr>
          <p:nvPr>
            <p:ph type="pic" sz="quarter" idx="37"/>
          </p:nvPr>
        </p:nvSpPr>
        <p:spPr>
          <a:xfrm>
            <a:off x="6828226" y="1758664"/>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47" name="Content Placeholder 15"/>
          <p:cNvSpPr>
            <a:spLocks noGrp="1"/>
          </p:cNvSpPr>
          <p:nvPr>
            <p:ph sz="quarter" idx="21" hasCustomPrompt="1"/>
          </p:nvPr>
        </p:nvSpPr>
        <p:spPr>
          <a:xfrm>
            <a:off x="492304" y="3614241"/>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48" name="Content Placeholder 15"/>
          <p:cNvSpPr>
            <a:spLocks noGrp="1"/>
          </p:cNvSpPr>
          <p:nvPr>
            <p:ph sz="quarter" idx="22" hasCustomPrompt="1"/>
          </p:nvPr>
        </p:nvSpPr>
        <p:spPr>
          <a:xfrm>
            <a:off x="492304" y="3795768"/>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49" name="Content Placeholder 15"/>
          <p:cNvSpPr>
            <a:spLocks noGrp="1"/>
          </p:cNvSpPr>
          <p:nvPr>
            <p:ph sz="quarter" idx="38" hasCustomPrompt="1"/>
          </p:nvPr>
        </p:nvSpPr>
        <p:spPr>
          <a:xfrm>
            <a:off x="2600553" y="3618538"/>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50" name="Content Placeholder 15"/>
          <p:cNvSpPr>
            <a:spLocks noGrp="1"/>
          </p:cNvSpPr>
          <p:nvPr>
            <p:ph sz="quarter" idx="39" hasCustomPrompt="1"/>
          </p:nvPr>
        </p:nvSpPr>
        <p:spPr>
          <a:xfrm>
            <a:off x="2600553" y="3800065"/>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51" name="Content Placeholder 15"/>
          <p:cNvSpPr>
            <a:spLocks noGrp="1"/>
          </p:cNvSpPr>
          <p:nvPr>
            <p:ph sz="quarter" idx="40" hasCustomPrompt="1"/>
          </p:nvPr>
        </p:nvSpPr>
        <p:spPr>
          <a:xfrm>
            <a:off x="4724304" y="3616828"/>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52" name="Content Placeholder 15"/>
          <p:cNvSpPr>
            <a:spLocks noGrp="1"/>
          </p:cNvSpPr>
          <p:nvPr>
            <p:ph sz="quarter" idx="41" hasCustomPrompt="1"/>
          </p:nvPr>
        </p:nvSpPr>
        <p:spPr>
          <a:xfrm>
            <a:off x="4724304" y="3798355"/>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53" name="Content Placeholder 15"/>
          <p:cNvSpPr>
            <a:spLocks noGrp="1"/>
          </p:cNvSpPr>
          <p:nvPr>
            <p:ph sz="quarter" idx="42" hasCustomPrompt="1"/>
          </p:nvPr>
        </p:nvSpPr>
        <p:spPr>
          <a:xfrm>
            <a:off x="6830527" y="3624515"/>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54" name="Content Placeholder 15"/>
          <p:cNvSpPr>
            <a:spLocks noGrp="1"/>
          </p:cNvSpPr>
          <p:nvPr>
            <p:ph sz="quarter" idx="43" hasCustomPrompt="1"/>
          </p:nvPr>
        </p:nvSpPr>
        <p:spPr>
          <a:xfrm>
            <a:off x="6830527" y="3806042"/>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Tree>
    <p:extLst>
      <p:ext uri="{BB962C8B-B14F-4D97-AF65-F5344CB8AC3E}">
        <p14:creationId xmlns:p14="http://schemas.microsoft.com/office/powerpoint/2010/main" val="1341898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picture slide title w/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
          <p:cNvSpPr>
            <a:spLocks noGrp="1"/>
          </p:cNvSpPr>
          <p:nvPr>
            <p:ph type="title"/>
          </p:nvPr>
        </p:nvSpPr>
        <p:spPr>
          <a:xfrm>
            <a:off x="467544" y="476672"/>
            <a:ext cx="7772399"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grpSp>
        <p:nvGrpSpPr>
          <p:cNvPr id="33" name="Group 32"/>
          <p:cNvGrpSpPr/>
          <p:nvPr userDrawn="1"/>
        </p:nvGrpSpPr>
        <p:grpSpPr>
          <a:xfrm>
            <a:off x="-3163" y="5469154"/>
            <a:ext cx="9147163" cy="198749"/>
            <a:chOff x="-3163" y="4495800"/>
            <a:chExt cx="9147163" cy="198748"/>
          </a:xfrm>
          <a:solidFill>
            <a:schemeClr val="tx1">
              <a:lumMod val="65000"/>
              <a:lumOff val="35000"/>
            </a:schemeClr>
          </a:solidFill>
        </p:grpSpPr>
        <p:sp>
          <p:nvSpPr>
            <p:cNvPr id="34"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35" name="Isosceles Triangle 34"/>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 Placeholder 8"/>
          <p:cNvSpPr>
            <a:spLocks noGrp="1"/>
          </p:cNvSpPr>
          <p:nvPr>
            <p:ph type="body" sz="quarter" idx="58"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sp>
        <p:nvSpPr>
          <p:cNvPr id="59" name="Picture Placeholder 8"/>
          <p:cNvSpPr>
            <a:spLocks noGrp="1"/>
          </p:cNvSpPr>
          <p:nvPr>
            <p:ph type="pic" sz="quarter" idx="24"/>
          </p:nvPr>
        </p:nvSpPr>
        <p:spPr>
          <a:xfrm>
            <a:off x="475701" y="1729495"/>
            <a:ext cx="1650522" cy="128016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60" name="Content Placeholder 15"/>
          <p:cNvSpPr>
            <a:spLocks noGrp="1"/>
          </p:cNvSpPr>
          <p:nvPr>
            <p:ph sz="quarter" idx="21" hasCustomPrompt="1"/>
          </p:nvPr>
        </p:nvSpPr>
        <p:spPr>
          <a:xfrm>
            <a:off x="492304" y="3173747"/>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61" name="Content Placeholder 15"/>
          <p:cNvSpPr>
            <a:spLocks noGrp="1"/>
          </p:cNvSpPr>
          <p:nvPr>
            <p:ph sz="quarter" idx="22" hasCustomPrompt="1"/>
          </p:nvPr>
        </p:nvSpPr>
        <p:spPr>
          <a:xfrm>
            <a:off x="492304" y="3355274"/>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65" name="Picture Placeholder 8"/>
          <p:cNvSpPr>
            <a:spLocks noGrp="1"/>
          </p:cNvSpPr>
          <p:nvPr>
            <p:ph type="pic" sz="quarter" idx="60"/>
          </p:nvPr>
        </p:nvSpPr>
        <p:spPr>
          <a:xfrm>
            <a:off x="2596017" y="1738522"/>
            <a:ext cx="1650522" cy="128016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66" name="Picture Placeholder 8"/>
          <p:cNvSpPr>
            <a:spLocks noGrp="1"/>
          </p:cNvSpPr>
          <p:nvPr>
            <p:ph type="pic" sz="quarter" idx="61"/>
          </p:nvPr>
        </p:nvSpPr>
        <p:spPr>
          <a:xfrm>
            <a:off x="4719768" y="1738522"/>
            <a:ext cx="1650522" cy="128016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67" name="Picture Placeholder 8"/>
          <p:cNvSpPr>
            <a:spLocks noGrp="1"/>
          </p:cNvSpPr>
          <p:nvPr>
            <p:ph type="pic" sz="quarter" idx="62"/>
          </p:nvPr>
        </p:nvSpPr>
        <p:spPr>
          <a:xfrm>
            <a:off x="6825991" y="1741227"/>
            <a:ext cx="1650522" cy="128016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68" name="Content Placeholder 15"/>
          <p:cNvSpPr>
            <a:spLocks noGrp="1"/>
          </p:cNvSpPr>
          <p:nvPr>
            <p:ph sz="quarter" idx="63" hasCustomPrompt="1"/>
          </p:nvPr>
        </p:nvSpPr>
        <p:spPr>
          <a:xfrm>
            <a:off x="2598318" y="3169480"/>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69" name="Content Placeholder 15"/>
          <p:cNvSpPr>
            <a:spLocks noGrp="1"/>
          </p:cNvSpPr>
          <p:nvPr>
            <p:ph sz="quarter" idx="64" hasCustomPrompt="1"/>
          </p:nvPr>
        </p:nvSpPr>
        <p:spPr>
          <a:xfrm>
            <a:off x="2598318" y="3351007"/>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70" name="Content Placeholder 15"/>
          <p:cNvSpPr>
            <a:spLocks noGrp="1"/>
          </p:cNvSpPr>
          <p:nvPr>
            <p:ph sz="quarter" idx="65" hasCustomPrompt="1"/>
          </p:nvPr>
        </p:nvSpPr>
        <p:spPr>
          <a:xfrm>
            <a:off x="4722069" y="3167770"/>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71" name="Content Placeholder 15"/>
          <p:cNvSpPr>
            <a:spLocks noGrp="1"/>
          </p:cNvSpPr>
          <p:nvPr>
            <p:ph sz="quarter" idx="66" hasCustomPrompt="1"/>
          </p:nvPr>
        </p:nvSpPr>
        <p:spPr>
          <a:xfrm>
            <a:off x="4722069" y="3349297"/>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72" name="Content Placeholder 15"/>
          <p:cNvSpPr>
            <a:spLocks noGrp="1"/>
          </p:cNvSpPr>
          <p:nvPr>
            <p:ph sz="quarter" idx="67" hasCustomPrompt="1"/>
          </p:nvPr>
        </p:nvSpPr>
        <p:spPr>
          <a:xfrm>
            <a:off x="6828292" y="3175457"/>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73" name="Content Placeholder 15"/>
          <p:cNvSpPr>
            <a:spLocks noGrp="1"/>
          </p:cNvSpPr>
          <p:nvPr>
            <p:ph sz="quarter" idx="68" hasCustomPrompt="1"/>
          </p:nvPr>
        </p:nvSpPr>
        <p:spPr>
          <a:xfrm>
            <a:off x="6828292" y="3356984"/>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83" name="Picture Placeholder 8"/>
          <p:cNvSpPr>
            <a:spLocks noGrp="1"/>
          </p:cNvSpPr>
          <p:nvPr>
            <p:ph type="pic" sz="quarter" idx="69"/>
          </p:nvPr>
        </p:nvSpPr>
        <p:spPr>
          <a:xfrm>
            <a:off x="476250" y="3634495"/>
            <a:ext cx="1650522" cy="128016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84" name="Content Placeholder 15"/>
          <p:cNvSpPr>
            <a:spLocks noGrp="1"/>
          </p:cNvSpPr>
          <p:nvPr>
            <p:ph sz="quarter" idx="70" hasCustomPrompt="1"/>
          </p:nvPr>
        </p:nvSpPr>
        <p:spPr>
          <a:xfrm>
            <a:off x="492853" y="5078747"/>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85" name="Content Placeholder 15"/>
          <p:cNvSpPr>
            <a:spLocks noGrp="1"/>
          </p:cNvSpPr>
          <p:nvPr>
            <p:ph sz="quarter" idx="71" hasCustomPrompt="1"/>
          </p:nvPr>
        </p:nvSpPr>
        <p:spPr>
          <a:xfrm>
            <a:off x="492853" y="5260274"/>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86" name="Picture Placeholder 8"/>
          <p:cNvSpPr>
            <a:spLocks noGrp="1"/>
          </p:cNvSpPr>
          <p:nvPr>
            <p:ph type="pic" sz="quarter" idx="72"/>
          </p:nvPr>
        </p:nvSpPr>
        <p:spPr>
          <a:xfrm>
            <a:off x="2596566" y="3643522"/>
            <a:ext cx="1650522" cy="128016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87" name="Picture Placeholder 8"/>
          <p:cNvSpPr>
            <a:spLocks noGrp="1"/>
          </p:cNvSpPr>
          <p:nvPr>
            <p:ph type="pic" sz="quarter" idx="73"/>
          </p:nvPr>
        </p:nvSpPr>
        <p:spPr>
          <a:xfrm>
            <a:off x="4720317" y="3643522"/>
            <a:ext cx="1650522" cy="128016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88" name="Picture Placeholder 8"/>
          <p:cNvSpPr>
            <a:spLocks noGrp="1"/>
          </p:cNvSpPr>
          <p:nvPr>
            <p:ph type="pic" sz="quarter" idx="74"/>
          </p:nvPr>
        </p:nvSpPr>
        <p:spPr>
          <a:xfrm>
            <a:off x="6826540" y="3646227"/>
            <a:ext cx="1650522" cy="1280160"/>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89" name="Content Placeholder 15"/>
          <p:cNvSpPr>
            <a:spLocks noGrp="1"/>
          </p:cNvSpPr>
          <p:nvPr>
            <p:ph sz="quarter" idx="75" hasCustomPrompt="1"/>
          </p:nvPr>
        </p:nvSpPr>
        <p:spPr>
          <a:xfrm>
            <a:off x="2598867" y="5074480"/>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90" name="Content Placeholder 15"/>
          <p:cNvSpPr>
            <a:spLocks noGrp="1"/>
          </p:cNvSpPr>
          <p:nvPr>
            <p:ph sz="quarter" idx="76" hasCustomPrompt="1"/>
          </p:nvPr>
        </p:nvSpPr>
        <p:spPr>
          <a:xfrm>
            <a:off x="2598867" y="5256007"/>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91" name="Content Placeholder 15"/>
          <p:cNvSpPr>
            <a:spLocks noGrp="1"/>
          </p:cNvSpPr>
          <p:nvPr>
            <p:ph sz="quarter" idx="77" hasCustomPrompt="1"/>
          </p:nvPr>
        </p:nvSpPr>
        <p:spPr>
          <a:xfrm>
            <a:off x="4722618" y="5072770"/>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92" name="Content Placeholder 15"/>
          <p:cNvSpPr>
            <a:spLocks noGrp="1"/>
          </p:cNvSpPr>
          <p:nvPr>
            <p:ph sz="quarter" idx="78" hasCustomPrompt="1"/>
          </p:nvPr>
        </p:nvSpPr>
        <p:spPr>
          <a:xfrm>
            <a:off x="4722618" y="5254297"/>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93" name="Content Placeholder 15"/>
          <p:cNvSpPr>
            <a:spLocks noGrp="1"/>
          </p:cNvSpPr>
          <p:nvPr>
            <p:ph sz="quarter" idx="79" hasCustomPrompt="1"/>
          </p:nvPr>
        </p:nvSpPr>
        <p:spPr>
          <a:xfrm>
            <a:off x="6828841" y="5080457"/>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94" name="Content Placeholder 15"/>
          <p:cNvSpPr>
            <a:spLocks noGrp="1"/>
          </p:cNvSpPr>
          <p:nvPr>
            <p:ph sz="quarter" idx="80" hasCustomPrompt="1"/>
          </p:nvPr>
        </p:nvSpPr>
        <p:spPr>
          <a:xfrm>
            <a:off x="6828841" y="5261984"/>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40"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794290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icture slide title, introduction w/comments">
    <p:bg>
      <p:bgPr>
        <a:solidFill>
          <a:srgbClr val="FFFFFF"/>
        </a:solidFill>
        <a:effectLst/>
      </p:bgPr>
    </p:bg>
    <p:spTree>
      <p:nvGrpSpPr>
        <p:cNvPr id="1" name=""/>
        <p:cNvGrpSpPr/>
        <p:nvPr/>
      </p:nvGrpSpPr>
      <p:grpSpPr>
        <a:xfrm>
          <a:off x="0" y="0"/>
          <a:ext cx="0" cy="0"/>
          <a:chOff x="0" y="0"/>
          <a:chExt cx="0" cy="0"/>
        </a:xfrm>
      </p:grpSpPr>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19" name="Group 8"/>
          <p:cNvGrpSpPr>
            <a:grpSpLocks noChangeAspect="1"/>
          </p:cNvGrpSpPr>
          <p:nvPr userDrawn="1"/>
        </p:nvGrpSpPr>
        <p:grpSpPr>
          <a:xfrm>
            <a:off x="8503920" y="5958348"/>
            <a:ext cx="640080" cy="899652"/>
            <a:chOff x="5791200" y="2209800"/>
            <a:chExt cx="3307080" cy="4648200"/>
          </a:xfrm>
        </p:grpSpPr>
        <p:sp>
          <p:nvSpPr>
            <p:cNvPr id="20" name="Freeform 1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51" name="Text Placeholder 8"/>
          <p:cNvSpPr>
            <a:spLocks noGrp="1"/>
          </p:cNvSpPr>
          <p:nvPr>
            <p:ph type="body" sz="quarter" idx="58"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grpSp>
        <p:nvGrpSpPr>
          <p:cNvPr id="80" name="Group 79"/>
          <p:cNvGrpSpPr/>
          <p:nvPr userDrawn="1"/>
        </p:nvGrpSpPr>
        <p:grpSpPr>
          <a:xfrm>
            <a:off x="-3163" y="5469154"/>
            <a:ext cx="9147163" cy="198749"/>
            <a:chOff x="-3163" y="4495800"/>
            <a:chExt cx="9147163" cy="198748"/>
          </a:xfrm>
          <a:solidFill>
            <a:schemeClr val="tx1">
              <a:lumMod val="65000"/>
              <a:lumOff val="35000"/>
            </a:schemeClr>
          </a:solidFill>
        </p:grpSpPr>
        <p:sp>
          <p:nvSpPr>
            <p:cNvPr id="81"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82" name="Isosceles Triangle 81"/>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Picture Placeholder 8"/>
          <p:cNvSpPr>
            <a:spLocks noGrp="1"/>
          </p:cNvSpPr>
          <p:nvPr>
            <p:ph type="pic" sz="quarter" idx="24"/>
          </p:nvPr>
        </p:nvSpPr>
        <p:spPr>
          <a:xfrm>
            <a:off x="475701" y="2885326"/>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85" name="Picture Placeholder 8"/>
          <p:cNvSpPr>
            <a:spLocks noGrp="1"/>
          </p:cNvSpPr>
          <p:nvPr>
            <p:ph type="pic" sz="quarter" idx="31"/>
          </p:nvPr>
        </p:nvSpPr>
        <p:spPr>
          <a:xfrm>
            <a:off x="2598252" y="2902917"/>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86" name="Picture Placeholder 8"/>
          <p:cNvSpPr>
            <a:spLocks noGrp="1"/>
          </p:cNvSpPr>
          <p:nvPr>
            <p:ph type="pic" sz="quarter" idx="34"/>
          </p:nvPr>
        </p:nvSpPr>
        <p:spPr>
          <a:xfrm>
            <a:off x="4722003" y="2902917"/>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87" name="Picture Placeholder 8"/>
          <p:cNvSpPr>
            <a:spLocks noGrp="1"/>
          </p:cNvSpPr>
          <p:nvPr>
            <p:ph type="pic" sz="quarter" idx="37"/>
          </p:nvPr>
        </p:nvSpPr>
        <p:spPr>
          <a:xfrm>
            <a:off x="6828226" y="2905622"/>
            <a:ext cx="1650522" cy="1772956"/>
          </a:xfrm>
          <a:ln w="19050">
            <a:solidFill>
              <a:schemeClr val="bg1"/>
            </a:solidFill>
          </a:ln>
          <a:effectLst>
            <a:outerShdw blurRad="50800" dist="25400" dir="2700000" algn="tl" rotWithShape="0">
              <a:prstClr val="black">
                <a:alpha val="40000"/>
              </a:prstClr>
            </a:outerShdw>
          </a:effectLst>
        </p:spPr>
        <p:txBody>
          <a:bodyPr>
            <a:normAutofit/>
          </a:bodyPr>
          <a:lstStyle>
            <a:lvl1pPr>
              <a:defRPr sz="1050"/>
            </a:lvl1pPr>
          </a:lstStyle>
          <a:p>
            <a:r>
              <a:rPr lang="en-US" dirty="0"/>
              <a:t>Click icon to add picture</a:t>
            </a:r>
          </a:p>
        </p:txBody>
      </p:sp>
      <p:sp>
        <p:nvSpPr>
          <p:cNvPr id="88" name="Content Placeholder 15"/>
          <p:cNvSpPr>
            <a:spLocks noGrp="1"/>
          </p:cNvSpPr>
          <p:nvPr>
            <p:ph sz="quarter" idx="21" hasCustomPrompt="1"/>
          </p:nvPr>
        </p:nvSpPr>
        <p:spPr>
          <a:xfrm>
            <a:off x="492304" y="4761199"/>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89" name="Content Placeholder 15"/>
          <p:cNvSpPr>
            <a:spLocks noGrp="1"/>
          </p:cNvSpPr>
          <p:nvPr>
            <p:ph sz="quarter" idx="22" hasCustomPrompt="1"/>
          </p:nvPr>
        </p:nvSpPr>
        <p:spPr>
          <a:xfrm>
            <a:off x="492304" y="4942726"/>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90" name="Content Placeholder 15"/>
          <p:cNvSpPr>
            <a:spLocks noGrp="1"/>
          </p:cNvSpPr>
          <p:nvPr>
            <p:ph sz="quarter" idx="38" hasCustomPrompt="1"/>
          </p:nvPr>
        </p:nvSpPr>
        <p:spPr>
          <a:xfrm>
            <a:off x="2600553" y="4765496"/>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91" name="Content Placeholder 15"/>
          <p:cNvSpPr>
            <a:spLocks noGrp="1"/>
          </p:cNvSpPr>
          <p:nvPr>
            <p:ph sz="quarter" idx="39" hasCustomPrompt="1"/>
          </p:nvPr>
        </p:nvSpPr>
        <p:spPr>
          <a:xfrm>
            <a:off x="2600553" y="4947023"/>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92" name="Content Placeholder 15"/>
          <p:cNvSpPr>
            <a:spLocks noGrp="1"/>
          </p:cNvSpPr>
          <p:nvPr>
            <p:ph sz="quarter" idx="40" hasCustomPrompt="1"/>
          </p:nvPr>
        </p:nvSpPr>
        <p:spPr>
          <a:xfrm>
            <a:off x="4724304" y="4763786"/>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93" name="Content Placeholder 15"/>
          <p:cNvSpPr>
            <a:spLocks noGrp="1"/>
          </p:cNvSpPr>
          <p:nvPr>
            <p:ph sz="quarter" idx="41" hasCustomPrompt="1"/>
          </p:nvPr>
        </p:nvSpPr>
        <p:spPr>
          <a:xfrm>
            <a:off x="4724304" y="4945313"/>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94" name="Content Placeholder 15"/>
          <p:cNvSpPr>
            <a:spLocks noGrp="1"/>
          </p:cNvSpPr>
          <p:nvPr>
            <p:ph sz="quarter" idx="42" hasCustomPrompt="1"/>
          </p:nvPr>
        </p:nvSpPr>
        <p:spPr>
          <a:xfrm>
            <a:off x="6830527" y="4771473"/>
            <a:ext cx="1645920" cy="152400"/>
          </a:xfrm>
          <a:prstGeom prst="rect">
            <a:avLst/>
          </a:prstGeom>
          <a:ln w="12700">
            <a:noFill/>
          </a:ln>
        </p:spPr>
        <p:txBody>
          <a:bodyPr lIns="0" tIns="0" rIns="0" bIns="0" anchor="ctr" anchorCtr="0"/>
          <a:lstStyle>
            <a:lvl1pPr marL="0" indent="0" algn="ctr">
              <a:buNone/>
              <a:defRPr sz="1050" b="1"/>
            </a:lvl1pPr>
          </a:lstStyle>
          <a:p>
            <a:pPr lvl="0"/>
            <a:r>
              <a:rPr lang="en-US" dirty="0"/>
              <a:t>NAME</a:t>
            </a:r>
          </a:p>
        </p:txBody>
      </p:sp>
      <p:sp>
        <p:nvSpPr>
          <p:cNvPr id="95" name="Content Placeholder 15"/>
          <p:cNvSpPr>
            <a:spLocks noGrp="1"/>
          </p:cNvSpPr>
          <p:nvPr>
            <p:ph sz="quarter" idx="43" hasCustomPrompt="1"/>
          </p:nvPr>
        </p:nvSpPr>
        <p:spPr>
          <a:xfrm>
            <a:off x="6830527" y="4953000"/>
            <a:ext cx="1645920" cy="152400"/>
          </a:xfrm>
          <a:prstGeom prst="rect">
            <a:avLst/>
          </a:prstGeom>
          <a:ln w="12700">
            <a:noFill/>
          </a:ln>
        </p:spPr>
        <p:txBody>
          <a:bodyPr lIns="0" tIns="0" rIns="0" bIns="0" anchor="ctr" anchorCtr="0"/>
          <a:lstStyle>
            <a:lvl1pPr marL="0" indent="0" algn="ctr">
              <a:buNone/>
              <a:defRPr sz="1050"/>
            </a:lvl1pPr>
          </a:lstStyle>
          <a:p>
            <a:pPr lvl="0"/>
            <a:r>
              <a:rPr lang="en-US" dirty="0"/>
              <a:t>Title</a:t>
            </a:r>
          </a:p>
        </p:txBody>
      </p:sp>
      <p:sp>
        <p:nvSpPr>
          <p:cNvPr id="30" name="Text Placeholder 8"/>
          <p:cNvSpPr>
            <a:spLocks noGrp="1"/>
          </p:cNvSpPr>
          <p:nvPr>
            <p:ph type="body" sz="quarter" idx="17" hasCustomPrompt="1"/>
          </p:nvPr>
        </p:nvSpPr>
        <p:spPr>
          <a:xfrm>
            <a:off x="476250" y="1646779"/>
            <a:ext cx="8046720" cy="858296"/>
          </a:xfrm>
        </p:spPr>
        <p:txBody>
          <a:bodyPr tIns="45720" bIns="45720">
            <a:noAutofit/>
          </a:bodyPr>
          <a:lstStyle>
            <a:lvl1pPr marL="0" marR="0" indent="0" algn="l" defTabSz="457200" rtl="0" eaLnBrk="1" fontAlgn="auto" latinLnBrk="0" hangingPunct="1">
              <a:lnSpc>
                <a:spcPct val="114000"/>
              </a:lnSpc>
              <a:spcBef>
                <a:spcPts val="0"/>
              </a:spcBef>
              <a:spcAft>
                <a:spcPts val="0"/>
              </a:spcAft>
              <a:buClr>
                <a:srgbClr val="000000">
                  <a:lumMod val="75000"/>
                </a:srgbClr>
              </a:buClr>
              <a:buSzTx/>
              <a:buFont typeface="Arial" panose="020B0604020202020204" pitchFamily="34" charset="0"/>
              <a:buNone/>
              <a:tabLst/>
              <a:defRPr sz="1600"/>
            </a:lvl1pPr>
            <a:lvl2pPr marL="569913" marR="0" indent="-225425" algn="l" defTabSz="457200" rtl="0" eaLnBrk="1" fontAlgn="auto" latinLnBrk="0" hangingPunct="1">
              <a:lnSpc>
                <a:spcPct val="114000"/>
              </a:lnSpc>
              <a:spcBef>
                <a:spcPts val="0"/>
              </a:spcBef>
              <a:spcAft>
                <a:spcPts val="0"/>
              </a:spcAft>
              <a:buClr>
                <a:srgbClr val="000000">
                  <a:lumMod val="75000"/>
                </a:srgbClr>
              </a:buClr>
              <a:buSzTx/>
              <a:buFont typeface="Arial" pitchFamily="34" charset="0"/>
              <a:buChar char="–"/>
              <a:tabLst>
                <a:tab pos="225425" algn="l"/>
              </a:tabLst>
              <a:defRPr sz="1800"/>
            </a:lvl2pPr>
            <a:lvl3pPr marL="795338" marR="0" indent="-225425" algn="l" defTabSz="457200" rtl="0" eaLnBrk="1" fontAlgn="auto" latinLnBrk="0" hangingPunct="1">
              <a:lnSpc>
                <a:spcPct val="114000"/>
              </a:lnSpc>
              <a:spcBef>
                <a:spcPts val="0"/>
              </a:spcBef>
              <a:spcAft>
                <a:spcPts val="0"/>
              </a:spcAft>
              <a:buClr>
                <a:srgbClr val="000000">
                  <a:lumMod val="75000"/>
                </a:srgbClr>
              </a:buClr>
              <a:buSzTx/>
              <a:buFont typeface="Arial" panose="020B0604020202020204" pitchFamily="34" charset="0"/>
              <a:buChar char="•"/>
              <a:tabLst/>
              <a:defRPr sz="1800"/>
            </a:lvl3pPr>
            <a:lvl4pPr marL="1143000" marR="0" indent="-336550" algn="l" defTabSz="625475" rtl="0" eaLnBrk="1" fontAlgn="auto" latinLnBrk="0" hangingPunct="1">
              <a:lnSpc>
                <a:spcPct val="114000"/>
              </a:lnSpc>
              <a:spcBef>
                <a:spcPts val="0"/>
              </a:spcBef>
              <a:spcAft>
                <a:spcPts val="0"/>
              </a:spcAft>
              <a:buClr>
                <a:srgbClr val="000000">
                  <a:lumMod val="75000"/>
                </a:srgbClr>
              </a:buClr>
              <a:buSzTx/>
              <a:buFont typeface="Arial" pitchFamily="34" charset="0"/>
              <a:buChar char="–"/>
              <a:tabLst/>
              <a:defRPr sz="1800"/>
            </a:lvl4pPr>
            <a:lvl5pPr marL="1431925" marR="0" indent="-273050" algn="l" defTabSz="457200" rtl="0" eaLnBrk="1" fontAlgn="auto" latinLnBrk="0" hangingPunct="1">
              <a:lnSpc>
                <a:spcPct val="114000"/>
              </a:lnSpc>
              <a:spcBef>
                <a:spcPts val="0"/>
              </a:spcBef>
              <a:spcAft>
                <a:spcPts val="0"/>
              </a:spcAft>
              <a:buClr>
                <a:srgbClr val="000000">
                  <a:lumMod val="75000"/>
                </a:srgbClr>
              </a:buClr>
              <a:buSzTx/>
              <a:buFont typeface="Arial" pitchFamily="34" charset="0"/>
              <a:buChar char="»"/>
              <a:tabLst/>
              <a:defRPr sz="1800"/>
            </a:lvl5pPr>
          </a:lstStyle>
          <a:p>
            <a:pPr lvl="0"/>
            <a:r>
              <a:rPr lang="en-US" dirty="0"/>
              <a:t>Click to edit master text styles</a:t>
            </a:r>
          </a:p>
        </p:txBody>
      </p:sp>
      <p:sp>
        <p:nvSpPr>
          <p:cNvPr id="31"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2444724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Slide">
    <p:bg>
      <p:bgPr>
        <a:solidFill>
          <a:srgbClr val="FFFFFF"/>
        </a:solidFill>
        <a:effectLst/>
      </p:bgPr>
    </p:bg>
    <p:spTree>
      <p:nvGrpSpPr>
        <p:cNvPr id="1" name=""/>
        <p:cNvGrpSpPr/>
        <p:nvPr/>
      </p:nvGrpSpPr>
      <p:grpSpPr>
        <a:xfrm>
          <a:off x="0" y="0"/>
          <a:ext cx="0" cy="0"/>
          <a:chOff x="0" y="0"/>
          <a:chExt cx="0" cy="0"/>
        </a:xfrm>
      </p:grpSpPr>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spTree>
    <p:extLst>
      <p:ext uri="{BB962C8B-B14F-4D97-AF65-F5344CB8AC3E}">
        <p14:creationId xmlns:p14="http://schemas.microsoft.com/office/powerpoint/2010/main" val="2753448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closure slide">
    <p:bg>
      <p:bgPr>
        <a:solidFill>
          <a:srgbClr val="FFFFFF"/>
        </a:solidFill>
        <a:effectLst/>
      </p:bgPr>
    </p:bg>
    <p:spTree>
      <p:nvGrpSpPr>
        <p:cNvPr id="1" name=""/>
        <p:cNvGrpSpPr/>
        <p:nvPr/>
      </p:nvGrpSpPr>
      <p:grpSpPr>
        <a:xfrm>
          <a:off x="0" y="0"/>
          <a:ext cx="0" cy="0"/>
          <a:chOff x="0" y="0"/>
          <a:chExt cx="0" cy="0"/>
        </a:xfrm>
      </p:grpSpPr>
      <p:sp>
        <p:nvSpPr>
          <p:cNvPr id="25" name="Text Placeholder 8"/>
          <p:cNvSpPr>
            <a:spLocks noGrp="1"/>
          </p:cNvSpPr>
          <p:nvPr>
            <p:ph type="body" sz="quarter" idx="17" hasCustomPrompt="1"/>
          </p:nvPr>
        </p:nvSpPr>
        <p:spPr>
          <a:xfrm>
            <a:off x="477135" y="2730906"/>
            <a:ext cx="8005177" cy="3009900"/>
          </a:xfrm>
        </p:spPr>
        <p:txBody>
          <a:bodyPr tIns="45720" bIns="45720">
            <a:noAutofit/>
          </a:bodyPr>
          <a:lstStyle>
            <a:lvl1pPr marL="0" marR="0" indent="0" algn="l" defTabSz="457200" rtl="0" eaLnBrk="1" fontAlgn="auto" latinLnBrk="0" hangingPunct="1">
              <a:lnSpc>
                <a:spcPct val="114000"/>
              </a:lnSpc>
              <a:spcBef>
                <a:spcPts val="0"/>
              </a:spcBef>
              <a:spcAft>
                <a:spcPts val="0"/>
              </a:spcAft>
              <a:buClr>
                <a:srgbClr val="000000">
                  <a:lumMod val="75000"/>
                </a:srgbClr>
              </a:buClr>
              <a:buSzTx/>
              <a:buFont typeface="Arial" panose="020B0604020202020204" pitchFamily="34" charset="0"/>
              <a:buNone/>
              <a:tabLst/>
              <a:defRPr sz="1200"/>
            </a:lvl1pPr>
            <a:lvl2pPr marL="569913" marR="0" indent="-225425" algn="l" defTabSz="457200" rtl="0" eaLnBrk="1" fontAlgn="auto" latinLnBrk="0" hangingPunct="1">
              <a:lnSpc>
                <a:spcPct val="114000"/>
              </a:lnSpc>
              <a:spcBef>
                <a:spcPts val="0"/>
              </a:spcBef>
              <a:spcAft>
                <a:spcPts val="0"/>
              </a:spcAft>
              <a:buClr>
                <a:srgbClr val="000000">
                  <a:lumMod val="75000"/>
                </a:srgbClr>
              </a:buClr>
              <a:buSzTx/>
              <a:buFont typeface="Arial" pitchFamily="34" charset="0"/>
              <a:buChar char="–"/>
              <a:tabLst>
                <a:tab pos="225425" algn="l"/>
              </a:tabLst>
              <a:defRPr sz="1800"/>
            </a:lvl2pPr>
            <a:lvl3pPr marL="795338" marR="0" indent="-225425" algn="l" defTabSz="457200" rtl="0" eaLnBrk="1" fontAlgn="auto" latinLnBrk="0" hangingPunct="1">
              <a:lnSpc>
                <a:spcPct val="114000"/>
              </a:lnSpc>
              <a:spcBef>
                <a:spcPts val="0"/>
              </a:spcBef>
              <a:spcAft>
                <a:spcPts val="0"/>
              </a:spcAft>
              <a:buClr>
                <a:srgbClr val="000000">
                  <a:lumMod val="75000"/>
                </a:srgbClr>
              </a:buClr>
              <a:buSzTx/>
              <a:buFont typeface="Arial" panose="020B0604020202020204" pitchFamily="34" charset="0"/>
              <a:buChar char="•"/>
              <a:tabLst/>
              <a:defRPr sz="1800"/>
            </a:lvl3pPr>
            <a:lvl4pPr marL="1143000" marR="0" indent="-336550" algn="l" defTabSz="625475" rtl="0" eaLnBrk="1" fontAlgn="auto" latinLnBrk="0" hangingPunct="1">
              <a:lnSpc>
                <a:spcPct val="114000"/>
              </a:lnSpc>
              <a:spcBef>
                <a:spcPts val="0"/>
              </a:spcBef>
              <a:spcAft>
                <a:spcPts val="0"/>
              </a:spcAft>
              <a:buClr>
                <a:srgbClr val="000000">
                  <a:lumMod val="75000"/>
                </a:srgbClr>
              </a:buClr>
              <a:buSzTx/>
              <a:buFont typeface="Arial" pitchFamily="34" charset="0"/>
              <a:buChar char="–"/>
              <a:tabLst/>
              <a:defRPr sz="1800"/>
            </a:lvl4pPr>
            <a:lvl5pPr marL="1431925" marR="0" indent="-273050" algn="l" defTabSz="457200" rtl="0" eaLnBrk="1" fontAlgn="auto" latinLnBrk="0" hangingPunct="1">
              <a:lnSpc>
                <a:spcPct val="114000"/>
              </a:lnSpc>
              <a:spcBef>
                <a:spcPts val="0"/>
              </a:spcBef>
              <a:spcAft>
                <a:spcPts val="0"/>
              </a:spcAft>
              <a:buClr>
                <a:srgbClr val="000000">
                  <a:lumMod val="75000"/>
                </a:srgbClr>
              </a:buClr>
              <a:buSzTx/>
              <a:buFont typeface="Arial" pitchFamily="34" charset="0"/>
              <a:buChar char="»"/>
              <a:tabLst/>
              <a:defRPr sz="1800"/>
            </a:lvl5pPr>
          </a:lstStyle>
          <a:p>
            <a:pPr lvl="0"/>
            <a:r>
              <a:rPr lang="en-US" dirty="0"/>
              <a:t>Click to edit master text styles</a:t>
            </a:r>
          </a:p>
        </p:txBody>
      </p:sp>
      <p:sp>
        <p:nvSpPr>
          <p:cNvPr id="15" name="Slide Number Placeholder 18"/>
          <p:cNvSpPr>
            <a:spLocks noGrp="1"/>
          </p:cNvSpPr>
          <p:nvPr>
            <p:ph type="sldNum" sz="quarter" idx="4"/>
          </p:nvPr>
        </p:nvSpPr>
        <p:spPr>
          <a:xfrm>
            <a:off x="8174736" y="6373368"/>
            <a:ext cx="301752" cy="365760"/>
          </a:xfrm>
          <a:prstGeom prst="rect">
            <a:avLst/>
          </a:prstGeom>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smtClean="0">
                <a:solidFill>
                  <a:srgbClr val="000000">
                    <a:lumMod val="75000"/>
                  </a:srgbClr>
                </a:solidFill>
              </a:rPr>
              <a:pPr>
                <a:defRPr/>
              </a:pPr>
              <a:t>‹#›</a:t>
            </a:fld>
            <a:endParaRPr dirty="0">
              <a:solidFill>
                <a:srgbClr val="000000">
                  <a:lumMod val="75000"/>
                </a:srgbClr>
              </a:solidFill>
            </a:endParaRPr>
          </a:p>
        </p:txBody>
      </p:sp>
      <p:grpSp>
        <p:nvGrpSpPr>
          <p:cNvPr id="18" name="Group 8"/>
          <p:cNvGrpSpPr>
            <a:grpSpLocks noChangeAspect="1"/>
          </p:cNvGrpSpPr>
          <p:nvPr userDrawn="1"/>
        </p:nvGrpSpPr>
        <p:grpSpPr>
          <a:xfrm>
            <a:off x="8503920" y="5958348"/>
            <a:ext cx="640080" cy="899652"/>
            <a:chOff x="5791200" y="2209800"/>
            <a:chExt cx="3307080" cy="4648200"/>
          </a:xfrm>
        </p:grpSpPr>
        <p:sp>
          <p:nvSpPr>
            <p:cNvPr id="19" name="Freeform 18"/>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Freeform 19"/>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Freeform 20"/>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Freeform 21"/>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10" name="Title 7"/>
          <p:cNvSpPr txBox="1">
            <a:spLocks/>
          </p:cNvSpPr>
          <p:nvPr userDrawn="1"/>
        </p:nvSpPr>
        <p:spPr>
          <a:xfrm>
            <a:off x="457200" y="476672"/>
            <a:ext cx="7772399" cy="457200"/>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cap="all">
                <a:solidFill>
                  <a:schemeClr val="bg2"/>
                </a:solidFill>
                <a:latin typeface="Arial" pitchFamily="34" charset="0"/>
                <a:ea typeface="+mj-ea"/>
                <a:cs typeface="Arial" pitchFamily="34" charset="0"/>
              </a:defRPr>
            </a:lvl1pPr>
          </a:lstStyle>
          <a:p>
            <a:pPr fontAlgn="auto">
              <a:spcAft>
                <a:spcPts val="0"/>
              </a:spcAft>
            </a:pPr>
            <a:r>
              <a:rPr lang="en-US" dirty="0">
                <a:solidFill>
                  <a:srgbClr val="EBA217"/>
                </a:solidFill>
              </a:rPr>
              <a:t>Important Disclosures</a:t>
            </a:r>
          </a:p>
        </p:txBody>
      </p:sp>
      <p:sp>
        <p:nvSpPr>
          <p:cNvPr id="13" name="Footer Placeholder 1"/>
          <p:cNvSpPr>
            <a:spLocks noGrp="1"/>
          </p:cNvSpPr>
          <p:nvPr>
            <p:ph type="ftr" sz="quarter" idx="4294967295"/>
          </p:nvPr>
        </p:nvSpPr>
        <p:spPr>
          <a:xfrm>
            <a:off x="457200" y="6400800"/>
            <a:ext cx="7056784" cy="365125"/>
          </a:xfrm>
          <a:prstGeom prst="rect">
            <a:avLst/>
          </a:prstGeom>
        </p:spPr>
        <p:txBody>
          <a:bodyPr lIns="0" tIns="0" rIns="0" bIns="0"/>
          <a:lstStyle>
            <a:lvl1pPr>
              <a:defRPr sz="800"/>
            </a:lvl1pPr>
          </a:lstStyle>
          <a:p>
            <a:r>
              <a:rPr lang="en-US" dirty="0"/>
              <a:t>Copyright © 2018 Associated Financial Group, LLC.</a:t>
            </a:r>
          </a:p>
        </p:txBody>
      </p:sp>
      <p:sp>
        <p:nvSpPr>
          <p:cNvPr id="31" name="TextBox 30"/>
          <p:cNvSpPr txBox="1"/>
          <p:nvPr userDrawn="1"/>
        </p:nvSpPr>
        <p:spPr>
          <a:xfrm>
            <a:off x="457200" y="1714500"/>
            <a:ext cx="4876800" cy="200055"/>
          </a:xfrm>
          <a:prstGeom prst="rect">
            <a:avLst/>
          </a:prstGeom>
        </p:spPr>
        <p:txBody>
          <a:bodyPr wrap="square" lIns="0" tIns="0" rIns="0" bIns="0" rtlCol="0">
            <a:spAutoFit/>
          </a:bodyPr>
          <a:lstStyle/>
          <a:p>
            <a:pPr defTabSz="457200">
              <a:spcAft>
                <a:spcPts val="600"/>
              </a:spcAft>
              <a:buClr>
                <a:srgbClr val="000000">
                  <a:lumMod val="75000"/>
                </a:srgbClr>
              </a:buClr>
            </a:pPr>
            <a:r>
              <a:rPr lang="en-US" sz="1300" b="1" dirty="0">
                <a:solidFill>
                  <a:srgbClr val="000000">
                    <a:lumMod val="75000"/>
                  </a:srgbClr>
                </a:solidFill>
                <a:ea typeface="ＭＳ Ｐゴシック" pitchFamily="84" charset="-128"/>
                <a:cs typeface="Arial" pitchFamily="34" charset="0"/>
              </a:rPr>
              <a:t>Investments, securities and insurance products:</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592" y="2006888"/>
            <a:ext cx="8046720" cy="549681"/>
          </a:xfrm>
          <a:prstGeom prst="rect">
            <a:avLst/>
          </a:prstGeom>
        </p:spPr>
      </p:pic>
    </p:spTree>
    <p:extLst>
      <p:ext uri="{BB962C8B-B14F-4D97-AF65-F5344CB8AC3E}">
        <p14:creationId xmlns:p14="http://schemas.microsoft.com/office/powerpoint/2010/main" val="1420386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 slide">
    <p:bg>
      <p:bgPr>
        <a:solidFill>
          <a:srgbClr val="FFFFFF"/>
        </a:solidFill>
        <a:effectLst/>
      </p:bgPr>
    </p:bg>
    <p:spTree>
      <p:nvGrpSpPr>
        <p:cNvPr id="1" name=""/>
        <p:cNvGrpSpPr/>
        <p:nvPr/>
      </p:nvGrpSpPr>
      <p:grpSpPr>
        <a:xfrm>
          <a:off x="0" y="0"/>
          <a:ext cx="0" cy="0"/>
          <a:chOff x="0" y="0"/>
          <a:chExt cx="0" cy="0"/>
        </a:xfrm>
      </p:grpSpPr>
      <p:grpSp>
        <p:nvGrpSpPr>
          <p:cNvPr id="2" name="Group 5"/>
          <p:cNvGrpSpPr>
            <a:grpSpLocks noChangeAspect="1"/>
          </p:cNvGrpSpPr>
          <p:nvPr/>
        </p:nvGrpSpPr>
        <p:grpSpPr>
          <a:xfrm>
            <a:off x="5708974" y="2029968"/>
            <a:ext cx="3435026" cy="4828032"/>
            <a:chOff x="5791200" y="2209800"/>
            <a:chExt cx="3307080" cy="4648200"/>
          </a:xfrm>
        </p:grpSpPr>
        <p:sp>
          <p:nvSpPr>
            <p:cNvPr id="7" name="Freeform 6"/>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a:spLocks noGrp="1"/>
          </p:cNvSpPr>
          <p:nvPr>
            <p:ph type="ctrTitle"/>
          </p:nvPr>
        </p:nvSpPr>
        <p:spPr>
          <a:xfrm>
            <a:off x="447152" y="1627760"/>
            <a:ext cx="6419315" cy="1202086"/>
          </a:xfrm>
          <a:prstGeom prst="rect">
            <a:avLst/>
          </a:prstGeom>
        </p:spPr>
        <p:txBody>
          <a:bodyPr lIns="0" tIns="0" rIns="0" bIns="0" anchor="t" anchorCtr="0">
            <a:noAutofit/>
          </a:bodyPr>
          <a:lstStyle>
            <a:lvl1pPr algn="l">
              <a:lnSpc>
                <a:spcPct val="100000"/>
              </a:lnSpc>
              <a:defRPr sz="4000" b="1" cap="all">
                <a:solidFill>
                  <a:schemeClr val="bg2"/>
                </a:solidFill>
              </a:defRPr>
            </a:lvl1pPr>
          </a:lstStyle>
          <a:p>
            <a:endParaRPr lang="en-US" dirty="0"/>
          </a:p>
        </p:txBody>
      </p:sp>
    </p:spTree>
    <p:extLst>
      <p:ext uri="{BB962C8B-B14F-4D97-AF65-F5344CB8AC3E}">
        <p14:creationId xmlns:p14="http://schemas.microsoft.com/office/powerpoint/2010/main" val="4311202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2 columns, title, section title, bullets">
    <p:bg>
      <p:bgPr>
        <a:solidFill>
          <a:srgbClr val="FFFFFF"/>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8" name="Text Placeholder 8"/>
          <p:cNvSpPr>
            <a:spLocks noGrp="1"/>
          </p:cNvSpPr>
          <p:nvPr>
            <p:ph type="body" sz="quarter" idx="29" hasCustomPrompt="1"/>
          </p:nvPr>
        </p:nvSpPr>
        <p:spPr>
          <a:xfrm>
            <a:off x="4760595" y="1989440"/>
            <a:ext cx="3730752" cy="409651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6"/>
          <p:cNvSpPr>
            <a:spLocks noGrp="1"/>
          </p:cNvSpPr>
          <p:nvPr>
            <p:ph type="body" sz="quarter" idx="16" hasCustomPrompt="1"/>
          </p:nvPr>
        </p:nvSpPr>
        <p:spPr>
          <a:xfrm>
            <a:off x="477135" y="1649622"/>
            <a:ext cx="3730752" cy="301752"/>
          </a:xfrm>
          <a:prstGeom prst="rect">
            <a:avLst/>
          </a:prstGeom>
        </p:spPr>
        <p:txBody>
          <a:bodyPr lIns="0" tIns="45720" rIns="0" bIns="45720" anchor="t" anchorCtr="0">
            <a:noAutofit/>
          </a:bodyPr>
          <a:lstStyle>
            <a:lvl1pPr marL="0" indent="0">
              <a:buFontTx/>
              <a:buNone/>
              <a:defRPr sz="1600" b="1" i="0" cap="all">
                <a:solidFill>
                  <a:srgbClr val="243A77"/>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25" name="Text Placeholder 6"/>
          <p:cNvSpPr>
            <a:spLocks noGrp="1"/>
          </p:cNvSpPr>
          <p:nvPr>
            <p:ph type="body" sz="quarter" idx="25" hasCustomPrompt="1"/>
          </p:nvPr>
        </p:nvSpPr>
        <p:spPr>
          <a:xfrm>
            <a:off x="4760595" y="1649622"/>
            <a:ext cx="3730752" cy="301752"/>
          </a:xfrm>
          <a:prstGeom prst="rect">
            <a:avLst/>
          </a:prstGeom>
        </p:spPr>
        <p:txBody>
          <a:bodyPr lIns="0" tIns="45720" rIns="0" bIns="45720" anchor="t" anchorCtr="0">
            <a:noAutofit/>
          </a:bodyPr>
          <a:lstStyle>
            <a:lvl1pPr marL="0" indent="0">
              <a:buFontTx/>
              <a:buNone/>
              <a:defRPr sz="1600" b="1" i="0" cap="all">
                <a:solidFill>
                  <a:srgbClr val="243A77"/>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27" name="Text Placeholder 8"/>
          <p:cNvSpPr>
            <a:spLocks noGrp="1"/>
          </p:cNvSpPr>
          <p:nvPr>
            <p:ph type="body" sz="quarter" idx="27" hasCustomPrompt="1"/>
          </p:nvPr>
        </p:nvSpPr>
        <p:spPr>
          <a:xfrm>
            <a:off x="477135" y="1989038"/>
            <a:ext cx="3730752" cy="409651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Slide Number Placeholder 18"/>
          <p:cNvSpPr>
            <a:spLocks noGrp="1"/>
          </p:cNvSpPr>
          <p:nvPr>
            <p:ph type="sldNum" sz="quarter" idx="4"/>
          </p:nvPr>
        </p:nvSpPr>
        <p:spPr>
          <a:xfrm>
            <a:off x="477135" y="6373368"/>
            <a:ext cx="301752" cy="365760"/>
          </a:xfrm>
          <a:prstGeom prst="rect">
            <a:avLst/>
          </a:prstGeom>
          <a:noFill/>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cxnSp>
        <p:nvCxnSpPr>
          <p:cNvPr id="31" name="Straight Connector 30"/>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21" hasCustomPrompt="1"/>
          </p:nvPr>
        </p:nvSpPr>
        <p:spPr>
          <a:xfrm>
            <a:off x="467544" y="942894"/>
            <a:ext cx="8046720" cy="304800"/>
          </a:xfrm>
        </p:spPr>
        <p:txBody>
          <a:bodyPr>
            <a:noAutofit/>
          </a:bodyPr>
          <a:lstStyle>
            <a:lvl1pPr marL="0" indent="0">
              <a:buNone/>
              <a:defRPr sz="1400" b="1" cap="all" baseline="0">
                <a:solidFill>
                  <a:srgbClr val="636363"/>
                </a:solidFill>
              </a:defRPr>
            </a:lvl1pPr>
            <a:lvl2pPr marL="512763" indent="-228600">
              <a:tabLst>
                <a:tab pos="512763" algn="l"/>
              </a:tabLst>
              <a:defRPr/>
            </a:lvl2pPr>
            <a:lvl3pPr marL="804863" indent="-228600">
              <a:defRPr/>
            </a:lvl3pPr>
          </a:lstStyle>
          <a:p>
            <a:pPr lvl="0"/>
            <a:r>
              <a:rPr lang="en-US" dirty="0"/>
              <a:t>CLICK TO EDIT SUBTITLE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6028" y="6198815"/>
            <a:ext cx="2619756" cy="438912"/>
          </a:xfrm>
          <a:prstGeom prst="rect">
            <a:avLst/>
          </a:prstGeom>
        </p:spPr>
      </p:pic>
    </p:spTree>
    <p:extLst>
      <p:ext uri="{BB962C8B-B14F-4D97-AF65-F5344CB8AC3E}">
        <p14:creationId xmlns:p14="http://schemas.microsoft.com/office/powerpoint/2010/main" val="77007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source">
    <p:spTree>
      <p:nvGrpSpPr>
        <p:cNvPr id="1" name=""/>
        <p:cNvGrpSpPr/>
        <p:nvPr/>
      </p:nvGrpSpPr>
      <p:grpSpPr>
        <a:xfrm>
          <a:off x="0" y="0"/>
          <a:ext cx="0" cy="0"/>
          <a:chOff x="0" y="0"/>
          <a:chExt cx="0" cy="0"/>
        </a:xfrm>
      </p:grpSpPr>
      <p:sp>
        <p:nvSpPr>
          <p:cNvPr id="13" name="Title 12"/>
          <p:cNvSpPr>
            <a:spLocks noGrp="1"/>
          </p:cNvSpPr>
          <p:nvPr>
            <p:ph type="title"/>
          </p:nvPr>
        </p:nvSpPr>
        <p:spPr>
          <a:xfrm>
            <a:off x="285750" y="1"/>
            <a:ext cx="7886700" cy="881742"/>
          </a:xfrm>
          <a:prstGeom prst="rect">
            <a:avLst/>
          </a:prstGeom>
        </p:spPr>
        <p:txBody>
          <a:bodyPr anchor="ctr"/>
          <a:lstStyle>
            <a:lvl1pPr>
              <a:defRPr sz="2700">
                <a:solidFill>
                  <a:srgbClr val="FFFFFF"/>
                </a:solidFill>
                <a:latin typeface="Lato Light" panose="020F0402020204030203" pitchFamily="34" charset="0"/>
                <a:cs typeface="Lato Light" panose="020F0402020204030203" pitchFamily="34" charset="0"/>
              </a:defRPr>
            </a:lvl1pPr>
          </a:lstStyle>
          <a:p>
            <a:r>
              <a:rPr lang="en-US" dirty="0"/>
              <a:t>Click to edit Master title style</a:t>
            </a:r>
          </a:p>
        </p:txBody>
      </p:sp>
    </p:spTree>
    <p:extLst>
      <p:ext uri="{BB962C8B-B14F-4D97-AF65-F5344CB8AC3E}">
        <p14:creationId xmlns:p14="http://schemas.microsoft.com/office/powerpoint/2010/main" val="156877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0" y="2971800"/>
            <a:ext cx="9144000" cy="956784"/>
          </a:xfrm>
          <a:prstGeom prst="rect">
            <a:avLst/>
          </a:prstGeom>
        </p:spPr>
        <p:txBody>
          <a:bodyPr/>
          <a:lstStyle>
            <a:lvl1pPr algn="ctr">
              <a:defRPr sz="4400" b="1">
                <a:solidFill>
                  <a:srgbClr val="EBA217"/>
                </a:solidFill>
                <a:latin typeface="+mj-lt"/>
                <a:cs typeface="Kalinga" panose="020B0502040204020203" pitchFamily="34" charset="0"/>
              </a:defRPr>
            </a:lvl1pPr>
          </a:lstStyle>
          <a:p>
            <a:r>
              <a:rPr lang="en-US" dirty="0"/>
              <a:t>SECTION TITLE</a:t>
            </a:r>
          </a:p>
        </p:txBody>
      </p:sp>
    </p:spTree>
    <p:extLst>
      <p:ext uri="{BB962C8B-B14F-4D97-AF65-F5344CB8AC3E}">
        <p14:creationId xmlns:p14="http://schemas.microsoft.com/office/powerpoint/2010/main" val="2382091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urce">
    <p:spTree>
      <p:nvGrpSpPr>
        <p:cNvPr id="1" name=""/>
        <p:cNvGrpSpPr/>
        <p:nvPr/>
      </p:nvGrpSpPr>
      <p:grpSpPr>
        <a:xfrm>
          <a:off x="0" y="0"/>
          <a:ext cx="0" cy="0"/>
          <a:chOff x="0" y="0"/>
          <a:chExt cx="0" cy="0"/>
        </a:xfrm>
      </p:grpSpPr>
      <p:sp>
        <p:nvSpPr>
          <p:cNvPr id="4" name="Title 12"/>
          <p:cNvSpPr>
            <a:spLocks noGrp="1"/>
          </p:cNvSpPr>
          <p:nvPr>
            <p:ph type="title"/>
          </p:nvPr>
        </p:nvSpPr>
        <p:spPr>
          <a:xfrm>
            <a:off x="285750" y="1"/>
            <a:ext cx="7886700" cy="881742"/>
          </a:xfrm>
          <a:prstGeom prst="rect">
            <a:avLst/>
          </a:prstGeom>
        </p:spPr>
        <p:txBody>
          <a:bodyPr anchor="ctr"/>
          <a:lstStyle>
            <a:lvl1pPr>
              <a:defRPr sz="2700">
                <a:solidFill>
                  <a:srgbClr val="FFFFFF"/>
                </a:solidFill>
                <a:latin typeface="Lato Light" panose="020F0402020204030203" pitchFamily="34" charset="0"/>
                <a:cs typeface="Lato Light" panose="020F0402020204030203" pitchFamily="34" charset="0"/>
              </a:defRPr>
            </a:lvl1pPr>
          </a:lstStyle>
          <a:p>
            <a:r>
              <a:rPr lang="en-US" dirty="0"/>
              <a:t>Click to edit Master title style</a:t>
            </a:r>
          </a:p>
        </p:txBody>
      </p:sp>
    </p:spTree>
    <p:extLst>
      <p:ext uri="{BB962C8B-B14F-4D97-AF65-F5344CB8AC3E}">
        <p14:creationId xmlns:p14="http://schemas.microsoft.com/office/powerpoint/2010/main" val="2488466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urce with #">
    <p:spTree>
      <p:nvGrpSpPr>
        <p:cNvPr id="1" name=""/>
        <p:cNvGrpSpPr/>
        <p:nvPr/>
      </p:nvGrpSpPr>
      <p:grpSpPr>
        <a:xfrm>
          <a:off x="0" y="0"/>
          <a:ext cx="0" cy="0"/>
          <a:chOff x="0" y="0"/>
          <a:chExt cx="0" cy="0"/>
        </a:xfrm>
      </p:grpSpPr>
      <p:sp>
        <p:nvSpPr>
          <p:cNvPr id="4" name="Title 12"/>
          <p:cNvSpPr>
            <a:spLocks noGrp="1"/>
          </p:cNvSpPr>
          <p:nvPr>
            <p:ph type="title"/>
          </p:nvPr>
        </p:nvSpPr>
        <p:spPr>
          <a:xfrm>
            <a:off x="285750" y="1"/>
            <a:ext cx="7886700" cy="881742"/>
          </a:xfrm>
          <a:prstGeom prst="rect">
            <a:avLst/>
          </a:prstGeom>
        </p:spPr>
        <p:txBody>
          <a:bodyPr anchor="ctr"/>
          <a:lstStyle>
            <a:lvl1pPr>
              <a:defRPr sz="2700">
                <a:solidFill>
                  <a:srgbClr val="FFFFFF"/>
                </a:solidFill>
                <a:latin typeface="Lato Light" panose="020F0402020204030203" pitchFamily="34" charset="0"/>
                <a:cs typeface="Lato Light" panose="020F04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0051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6"/>
            <a:ext cx="3008189" cy="1161975"/>
          </a:xfrm>
          <a:prstGeom prst="rect">
            <a:avLst/>
          </a:prstGeom>
        </p:spPr>
        <p:txBody>
          <a:bodyPr anchor="b"/>
          <a:lstStyle>
            <a:lvl1pPr algn="l">
              <a:defRPr sz="1055" b="1"/>
            </a:lvl1pPr>
          </a:lstStyle>
          <a:p>
            <a:r>
              <a:rPr lang="en-US"/>
              <a:t>Click to edit Master title style</a:t>
            </a:r>
          </a:p>
        </p:txBody>
      </p:sp>
      <p:sp>
        <p:nvSpPr>
          <p:cNvPr id="3" name="Content Placeholder 2"/>
          <p:cNvSpPr>
            <a:spLocks noGrp="1"/>
          </p:cNvSpPr>
          <p:nvPr>
            <p:ph idx="1"/>
          </p:nvPr>
        </p:nvSpPr>
        <p:spPr>
          <a:xfrm>
            <a:off x="3575224" y="273472"/>
            <a:ext cx="5111129" cy="5852294"/>
          </a:xfrm>
          <a:prstGeom prst="rect">
            <a:avLst/>
          </a:prstGeom>
        </p:spPr>
        <p:txBody>
          <a:bodyPr/>
          <a:lstStyle>
            <a:lvl1pPr>
              <a:defRPr sz="1688"/>
            </a:lvl1pPr>
            <a:lvl2pPr>
              <a:defRPr sz="1477"/>
            </a:lvl2pPr>
            <a:lvl3pPr>
              <a:defRPr sz="1265"/>
            </a:lvl3pPr>
            <a:lvl4pPr>
              <a:defRPr sz="1055"/>
            </a:lvl4pPr>
            <a:lvl5pPr>
              <a:defRPr sz="1055"/>
            </a:lvl5pPr>
            <a:lvl6pPr>
              <a:defRPr sz="1055"/>
            </a:lvl6pPr>
            <a:lvl7pPr>
              <a:defRPr sz="1055"/>
            </a:lvl7pPr>
            <a:lvl8pPr>
              <a:defRPr sz="1055"/>
            </a:lvl8pPr>
            <a:lvl9pPr>
              <a:defRPr sz="10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50"/>
            <a:ext cx="3008189" cy="4690318"/>
          </a:xfrm>
          <a:prstGeom prst="rect">
            <a:avLst/>
          </a:prstGeom>
        </p:spPr>
        <p:txBody>
          <a:bodyPr/>
          <a:lstStyle>
            <a:lvl1pPr marL="0" indent="0">
              <a:buNone/>
              <a:defRPr sz="738"/>
            </a:lvl1pPr>
            <a:lvl2pPr marL="241105" indent="0">
              <a:buNone/>
              <a:defRPr sz="633"/>
            </a:lvl2pPr>
            <a:lvl3pPr marL="482210" indent="0">
              <a:buNone/>
              <a:defRPr sz="527"/>
            </a:lvl3pPr>
            <a:lvl4pPr marL="723315" indent="0">
              <a:buNone/>
              <a:defRPr sz="475"/>
            </a:lvl4pPr>
            <a:lvl5pPr marL="964421" indent="0">
              <a:buNone/>
              <a:defRPr sz="475"/>
            </a:lvl5pPr>
            <a:lvl6pPr marL="1205525" indent="0">
              <a:buNone/>
              <a:defRPr sz="475"/>
            </a:lvl6pPr>
            <a:lvl7pPr marL="1446630" indent="0">
              <a:buNone/>
              <a:defRPr sz="475"/>
            </a:lvl7pPr>
            <a:lvl8pPr marL="1687736" indent="0">
              <a:buNone/>
              <a:defRPr sz="475"/>
            </a:lvl8pPr>
            <a:lvl9pPr marL="1928840" indent="0">
              <a:buNone/>
              <a:defRPr sz="475"/>
            </a:lvl9pPr>
          </a:lstStyle>
          <a:p>
            <a:pPr lvl="0"/>
            <a:r>
              <a:rPr lang="en-US"/>
              <a:t>Click to edit Master text styles</a:t>
            </a:r>
          </a:p>
        </p:txBody>
      </p:sp>
      <p:sp>
        <p:nvSpPr>
          <p:cNvPr id="6" name="Rectangle 2"/>
          <p:cNvSpPr>
            <a:spLocks/>
          </p:cNvSpPr>
          <p:nvPr userDrawn="1"/>
        </p:nvSpPr>
        <p:spPr bwMode="auto">
          <a:xfrm>
            <a:off x="-9069" y="107"/>
            <a:ext cx="9152930" cy="892941"/>
          </a:xfrm>
          <a:prstGeom prst="rect">
            <a:avLst/>
          </a:prstGeom>
          <a:solidFill>
            <a:srgbClr val="A9C251"/>
          </a:solidFill>
          <a:ln>
            <a:noFill/>
          </a:ln>
        </p:spPr>
        <p:txBody>
          <a:bodyPr lIns="0" tIns="0" rIns="0" bIns="0"/>
          <a:lstStyle>
            <a:lvl1pPr>
              <a:defRPr sz="4200">
                <a:solidFill>
                  <a:srgbClr val="000000"/>
                </a:solidFill>
                <a:latin typeface="Gill Sans" charset="0"/>
                <a:ea typeface="ヒラギノ角ゴ ProN W3" charset="-128"/>
                <a:cs typeface="ヒラギノ角ゴ ProN W3" charset="-128"/>
                <a:sym typeface="Gill Sans" charset="0"/>
              </a:defRPr>
            </a:lvl1pPr>
            <a:lvl2pPr marL="742950" indent="-285750">
              <a:defRPr sz="4200">
                <a:solidFill>
                  <a:srgbClr val="000000"/>
                </a:solidFill>
                <a:latin typeface="Gill Sans" charset="0"/>
                <a:ea typeface="ヒラギノ角ゴ ProN W3" charset="-128"/>
                <a:cs typeface="ヒラギノ角ゴ ProN W3" charset="-128"/>
                <a:sym typeface="Gill Sans" charset="0"/>
              </a:defRPr>
            </a:lvl2pPr>
            <a:lvl3pPr marL="1143000" indent="-228600">
              <a:defRPr sz="4200">
                <a:solidFill>
                  <a:srgbClr val="000000"/>
                </a:solidFill>
                <a:latin typeface="Gill Sans" charset="0"/>
                <a:ea typeface="ヒラギノ角ゴ ProN W3" charset="-128"/>
                <a:cs typeface="ヒラギノ角ゴ ProN W3" charset="-128"/>
                <a:sym typeface="Gill Sans" charset="0"/>
              </a:defRPr>
            </a:lvl3pPr>
            <a:lvl4pPr marL="1600200" indent="-228600">
              <a:defRPr sz="4200">
                <a:solidFill>
                  <a:srgbClr val="000000"/>
                </a:solidFill>
                <a:latin typeface="Gill Sans" charset="0"/>
                <a:ea typeface="ヒラギノ角ゴ ProN W3" charset="-128"/>
                <a:cs typeface="ヒラギノ角ゴ ProN W3" charset="-128"/>
                <a:sym typeface="Gill Sans" charset="0"/>
              </a:defRPr>
            </a:lvl4pPr>
            <a:lvl5pPr marL="2057400" indent="-228600">
              <a:defRPr sz="4200">
                <a:solidFill>
                  <a:srgbClr val="000000"/>
                </a:solidFill>
                <a:latin typeface="Gill Sans" charset="0"/>
                <a:ea typeface="ヒラギノ角ゴ ProN W3" charset="-128"/>
                <a:cs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cs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cs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cs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cs typeface="ヒラギノ角ゴ ProN W3" charset="-128"/>
                <a:sym typeface="Gill Sans" charset="0"/>
              </a:defRPr>
            </a:lvl9pPr>
          </a:lstStyle>
          <a:p>
            <a:pPr algn="ctr" eaLnBrk="1" hangingPunct="1"/>
            <a:endParaRPr lang="en-US" altLang="en-US" sz="221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2855" y="6350326"/>
            <a:ext cx="933897" cy="223241"/>
          </a:xfrm>
          <a:prstGeom prst="rect">
            <a:avLst/>
          </a:prstGeom>
        </p:spPr>
      </p:pic>
      <p:sp>
        <p:nvSpPr>
          <p:cNvPr id="10" name="TextBox 9"/>
          <p:cNvSpPr txBox="1"/>
          <p:nvPr userDrawn="1"/>
        </p:nvSpPr>
        <p:spPr>
          <a:xfrm>
            <a:off x="8645053" y="6405902"/>
            <a:ext cx="297029" cy="205890"/>
          </a:xfrm>
          <a:prstGeom prst="rect">
            <a:avLst/>
          </a:prstGeom>
          <a:noFill/>
        </p:spPr>
        <p:txBody>
          <a:bodyPr wrap="square" rtlCol="0">
            <a:spAutoFit/>
          </a:bodyPr>
          <a:lstStyle/>
          <a:p>
            <a:pPr algn="r"/>
            <a:fld id="{C896F6E8-B5CC-4C43-8858-839F527D939C}" type="slidenum">
              <a:rPr lang="en-US" sz="738" smtClean="0">
                <a:solidFill>
                  <a:srgbClr val="6C7E3E"/>
                </a:solidFill>
                <a:latin typeface="Gotham-Book"/>
              </a:rPr>
              <a:t>‹#›</a:t>
            </a:fld>
            <a:endParaRPr lang="en-US" sz="1898" dirty="0">
              <a:solidFill>
                <a:srgbClr val="6C7E3E"/>
              </a:solidFill>
              <a:latin typeface="Gotham-Book"/>
            </a:endParaRPr>
          </a:p>
        </p:txBody>
      </p:sp>
      <p:sp>
        <p:nvSpPr>
          <p:cNvPr id="11" name="Rectangle 4"/>
          <p:cNvSpPr>
            <a:spLocks/>
          </p:cNvSpPr>
          <p:nvPr userDrawn="1"/>
        </p:nvSpPr>
        <p:spPr bwMode="auto">
          <a:xfrm>
            <a:off x="7304967" y="6354689"/>
            <a:ext cx="1318245" cy="3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lgn="r" eaLnBrk="1" hangingPunct="1">
              <a:spcAft>
                <a:spcPts val="158"/>
              </a:spcAft>
              <a:buClr>
                <a:srgbClr val="FF9A23"/>
              </a:buClr>
              <a:buSzPct val="118000"/>
            </a:pPr>
            <a:r>
              <a:rPr lang="en-US" altLang="en-US" sz="738" dirty="0">
                <a:solidFill>
                  <a:srgbClr val="F99D1C"/>
                </a:solidFill>
                <a:latin typeface="Gotham-Book" charset="0"/>
                <a:sym typeface="Gotham-Book" charset="0"/>
              </a:rPr>
              <a:t>Confidential</a:t>
            </a:r>
          </a:p>
        </p:txBody>
      </p:sp>
    </p:spTree>
    <p:extLst>
      <p:ext uri="{BB962C8B-B14F-4D97-AF65-F5344CB8AC3E}">
        <p14:creationId xmlns:p14="http://schemas.microsoft.com/office/powerpoint/2010/main" val="14478044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lide, bullets">
    <p:bg>
      <p:bgPr>
        <a:solidFill>
          <a:srgbClr val="FFFFFF"/>
        </a:solidFill>
        <a:effectLst/>
      </p:bgPr>
    </p:bg>
    <p:spTree>
      <p:nvGrpSpPr>
        <p:cNvPr id="1" name=""/>
        <p:cNvGrpSpPr/>
        <p:nvPr/>
      </p:nvGrpSpPr>
      <p:grpSpPr>
        <a:xfrm>
          <a:off x="0" y="0"/>
          <a:ext cx="0" cy="0"/>
          <a:chOff x="0" y="0"/>
          <a:chExt cx="0" cy="0"/>
        </a:xfrm>
      </p:grpSpPr>
      <p:sp>
        <p:nvSpPr>
          <p:cNvPr id="12" name="Text Placeholder 8"/>
          <p:cNvSpPr>
            <a:spLocks noGrp="1"/>
          </p:cNvSpPr>
          <p:nvPr>
            <p:ph type="body" sz="quarter" idx="21" hasCustomPrompt="1"/>
          </p:nvPr>
        </p:nvSpPr>
        <p:spPr>
          <a:xfrm>
            <a:off x="467544" y="1456822"/>
            <a:ext cx="8046720" cy="304800"/>
          </a:xfrm>
        </p:spPr>
        <p:txBody>
          <a:bodyPr>
            <a:noAutofit/>
          </a:bodyPr>
          <a:lstStyle>
            <a:lvl1pPr marL="0" indent="0">
              <a:buNone/>
              <a:defRPr sz="1400" b="1" cap="none" baseline="0">
                <a:solidFill>
                  <a:schemeClr val="tx1"/>
                </a:solidFill>
              </a:defRPr>
            </a:lvl1pPr>
            <a:lvl2pPr marL="512763" indent="-228600">
              <a:tabLst>
                <a:tab pos="512763" algn="l"/>
              </a:tabLst>
              <a:defRPr/>
            </a:lvl2pPr>
            <a:lvl3pPr marL="804863" indent="-228600">
              <a:defRPr/>
            </a:lvl3pPr>
          </a:lstStyle>
          <a:p>
            <a:pPr lvl="0"/>
            <a:r>
              <a:rPr lang="en-US" dirty="0"/>
              <a:t>Click to edit subtitle</a:t>
            </a:r>
          </a:p>
        </p:txBody>
      </p:sp>
      <p:sp>
        <p:nvSpPr>
          <p:cNvPr id="18" name="Text Placeholder 8"/>
          <p:cNvSpPr>
            <a:spLocks noGrp="1"/>
          </p:cNvSpPr>
          <p:nvPr>
            <p:ph type="body" sz="quarter" idx="17" hasCustomPrompt="1"/>
          </p:nvPr>
        </p:nvSpPr>
        <p:spPr>
          <a:xfrm>
            <a:off x="477135" y="1905000"/>
            <a:ext cx="8046720" cy="414706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p:cNvSpPr>
            <a:spLocks noGrp="1"/>
          </p:cNvSpPr>
          <p:nvPr>
            <p:ph type="title"/>
          </p:nvPr>
        </p:nvSpPr>
        <p:spPr>
          <a:xfrm>
            <a:off x="467544" y="990600"/>
            <a:ext cx="8046719" cy="457200"/>
          </a:xfrm>
          <a:prstGeom prst="rect">
            <a:avLst/>
          </a:prstGeom>
        </p:spPr>
        <p:txBody>
          <a:bodyPr lIns="0" tIns="0" rIns="0" bIns="0">
            <a:noAutofit/>
          </a:bodyPr>
          <a:lstStyle>
            <a:lvl1pPr>
              <a:defRPr sz="2800" cap="all">
                <a:solidFill>
                  <a:srgbClr val="EBA217"/>
                </a:solidFill>
              </a:defRPr>
            </a:lvl1pPr>
          </a:lstStyle>
          <a:p>
            <a:r>
              <a:rPr lang="en-US" dirty="0"/>
              <a:t>Click to edit Master title style</a:t>
            </a:r>
          </a:p>
        </p:txBody>
      </p:sp>
      <p:sp>
        <p:nvSpPr>
          <p:cNvPr id="19" name="Rectangle 18"/>
          <p:cNvSpPr/>
          <p:nvPr userDrawn="1"/>
        </p:nvSpPr>
        <p:spPr>
          <a:xfrm>
            <a:off x="1752600" y="152400"/>
            <a:ext cx="7391400" cy="427491"/>
          </a:xfrm>
          <a:prstGeom prst="rect">
            <a:avLst/>
          </a:prstGeom>
          <a:solidFill>
            <a:srgbClr val="F7F5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20" name="Picture 4" descr="Related imag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143" t="16579" r="6516" b="18980"/>
          <a:stretch/>
        </p:blipFill>
        <p:spPr bwMode="auto">
          <a:xfrm>
            <a:off x="304800" y="152400"/>
            <a:ext cx="1371600" cy="42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7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lide, bullets, comment">
    <p:bg>
      <p:bgPr>
        <a:solidFill>
          <a:srgbClr val="FFFFFF"/>
        </a:solidFill>
        <a:effectLst/>
      </p:bgPr>
    </p:bg>
    <p:spTree>
      <p:nvGrpSpPr>
        <p:cNvPr id="1" name=""/>
        <p:cNvGrpSpPr/>
        <p:nvPr/>
      </p:nvGrpSpPr>
      <p:grpSpPr>
        <a:xfrm>
          <a:off x="0" y="0"/>
          <a:ext cx="0" cy="0"/>
          <a:chOff x="0" y="0"/>
          <a:chExt cx="0" cy="0"/>
        </a:xfrm>
      </p:grpSpPr>
      <p:grpSp>
        <p:nvGrpSpPr>
          <p:cNvPr id="2" name="Group 8"/>
          <p:cNvGrpSpPr>
            <a:grpSpLocks noChangeAspect="1"/>
          </p:cNvGrpSpPr>
          <p:nvPr/>
        </p:nvGrpSpPr>
        <p:grpSpPr>
          <a:xfrm>
            <a:off x="8503920" y="5958348"/>
            <a:ext cx="640080" cy="899652"/>
            <a:chOff x="5791200" y="2209800"/>
            <a:chExt cx="3307080" cy="4648200"/>
          </a:xfrm>
        </p:grpSpPr>
        <p:sp>
          <p:nvSpPr>
            <p:cNvPr id="10" name="Freeform 9"/>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2"/>
          <p:cNvSpPr>
            <a:spLocks noGrp="1"/>
          </p:cNvSpPr>
          <p:nvPr>
            <p:ph type="sldNum" sz="quarter" idx="10"/>
          </p:nvPr>
        </p:nvSpPr>
        <p:spPr>
          <a:xfrm>
            <a:off x="8172400" y="6376243"/>
            <a:ext cx="304800" cy="365125"/>
          </a:xfrm>
        </p:spPr>
        <p:txBody>
          <a:bodyPr/>
          <a:lstStyle/>
          <a:p>
            <a:pPr>
              <a:defRPr/>
            </a:pPr>
            <a:fld id="{A6A809F5-01EB-42D0-92AD-3FA12E0B7B43}" type="slidenum">
              <a:rPr lang="en-US" smtClean="0"/>
              <a:pPr>
                <a:defRPr/>
              </a:pPr>
              <a:t>‹#›</a:t>
            </a:fld>
            <a:endParaRPr lang="en-US" dirty="0"/>
          </a:p>
        </p:txBody>
      </p:sp>
      <p:grpSp>
        <p:nvGrpSpPr>
          <p:cNvPr id="17" name="Group 16"/>
          <p:cNvGrpSpPr/>
          <p:nvPr userDrawn="1"/>
        </p:nvGrpSpPr>
        <p:grpSpPr>
          <a:xfrm>
            <a:off x="-3163" y="5469154"/>
            <a:ext cx="9147163" cy="198749"/>
            <a:chOff x="-3163" y="4495800"/>
            <a:chExt cx="9147163" cy="198748"/>
          </a:xfrm>
          <a:solidFill>
            <a:schemeClr val="tx1">
              <a:lumMod val="65000"/>
              <a:lumOff val="35000"/>
            </a:schemeClr>
          </a:solidFill>
        </p:grpSpPr>
        <p:sp>
          <p:nvSpPr>
            <p:cNvPr id="18" name="Shape 7226"/>
            <p:cNvSpPr/>
            <p:nvPr/>
          </p:nvSpPr>
          <p:spPr>
            <a:xfrm>
              <a:off x="-3163" y="4495800"/>
              <a:ext cx="9147163" cy="36576"/>
            </a:xfrm>
            <a:prstGeom prst="rect">
              <a:avLst/>
            </a:prstGeom>
            <a:grpFill/>
            <a:ln w="12700">
              <a:miter lim="400000"/>
            </a:ln>
          </p:spPr>
          <p:txBody>
            <a:bodyPr lIns="19050" tIns="19050" rIns="19050" bIns="19050" anchor="ctr"/>
            <a:lstStyle/>
            <a:p>
              <a:pPr algn="ctr" defTabSz="411360" hangingPunct="0">
                <a:defRPr sz="3200">
                  <a:solidFill>
                    <a:srgbClr val="FFFFFF"/>
                  </a:solidFill>
                </a:defRPr>
              </a:pPr>
              <a:endParaRPr sz="1200" kern="0" dirty="0">
                <a:solidFill>
                  <a:srgbClr val="FFFFFF"/>
                </a:solidFill>
                <a:sym typeface="Helvetica Light"/>
              </a:endParaRPr>
            </a:p>
          </p:txBody>
        </p:sp>
        <p:sp>
          <p:nvSpPr>
            <p:cNvPr id="19" name="Isosceles Triangle 18"/>
            <p:cNvSpPr/>
            <p:nvPr/>
          </p:nvSpPr>
          <p:spPr>
            <a:xfrm rot="10800000">
              <a:off x="442636" y="4506492"/>
              <a:ext cx="313426" cy="188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1"/>
          <p:cNvSpPr>
            <a:spLocks noGrp="1"/>
          </p:cNvSpPr>
          <p:nvPr>
            <p:ph type="title"/>
          </p:nvPr>
        </p:nvSpPr>
        <p:spPr>
          <a:xfrm>
            <a:off x="467544" y="476672"/>
            <a:ext cx="8046719"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21" name="Text Placeholder 8"/>
          <p:cNvSpPr>
            <a:spLocks noGrp="1"/>
          </p:cNvSpPr>
          <p:nvPr>
            <p:ph type="body" sz="quarter" idx="22" hasCustomPrompt="1"/>
          </p:nvPr>
        </p:nvSpPr>
        <p:spPr>
          <a:xfrm>
            <a:off x="477135" y="1647700"/>
            <a:ext cx="8046720" cy="3610100"/>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21" hasCustomPrompt="1"/>
          </p:nvPr>
        </p:nvSpPr>
        <p:spPr>
          <a:xfrm>
            <a:off x="467544" y="942894"/>
            <a:ext cx="8046720" cy="304800"/>
          </a:xfrm>
        </p:spPr>
        <p:txBody>
          <a:bodyPr>
            <a:noAutofit/>
          </a:bodyPr>
          <a:lstStyle>
            <a:lvl1pPr marL="0" indent="0">
              <a:buNone/>
              <a:defRPr sz="1400" b="1" cap="all" baseline="0">
                <a:solidFill>
                  <a:schemeClr val="tx1"/>
                </a:solidFill>
              </a:defRPr>
            </a:lvl1pPr>
            <a:lvl2pPr marL="512763" indent="-228600">
              <a:tabLst>
                <a:tab pos="512763" algn="l"/>
              </a:tabLst>
              <a:defRPr/>
            </a:lvl2pPr>
            <a:lvl3pPr marL="804863" indent="-228600">
              <a:defRPr/>
            </a:lvl3pPr>
          </a:lstStyle>
          <a:p>
            <a:pPr lvl="0"/>
            <a:r>
              <a:rPr lang="en-US" dirty="0"/>
              <a:t>CLICK TO EDIT SUBTITLE</a:t>
            </a:r>
          </a:p>
        </p:txBody>
      </p:sp>
      <p:sp>
        <p:nvSpPr>
          <p:cNvPr id="24" name="Text Placeholder 8"/>
          <p:cNvSpPr>
            <a:spLocks noGrp="1"/>
          </p:cNvSpPr>
          <p:nvPr>
            <p:ph type="body" sz="quarter" idx="20"/>
          </p:nvPr>
        </p:nvSpPr>
        <p:spPr>
          <a:xfrm>
            <a:off x="1243644" y="5927688"/>
            <a:ext cx="6934200" cy="549312"/>
          </a:xfrm>
        </p:spPr>
        <p:txBody>
          <a:bodyPr>
            <a:noAutofit/>
          </a:bodyPr>
          <a:lstStyle>
            <a:lvl1pPr marL="0" indent="0">
              <a:lnSpc>
                <a:spcPct val="114000"/>
              </a:lnSpc>
              <a:spcAft>
                <a:spcPts val="0"/>
              </a:spcAft>
              <a:buNone/>
              <a:defRPr sz="1200">
                <a:solidFill>
                  <a:schemeClr val="tx1"/>
                </a:solidFill>
              </a:defRPr>
            </a:lvl1pPr>
            <a:lvl2pPr marL="512763" indent="-228600">
              <a:tabLst>
                <a:tab pos="512763" algn="l"/>
              </a:tabLst>
              <a:defRPr/>
            </a:lvl2pPr>
            <a:lvl3pPr marL="804863" indent="-228600">
              <a:defRPr/>
            </a:lvl3pPr>
          </a:lstStyle>
          <a:p>
            <a:endParaRPr lang="en-US" dirty="0"/>
          </a:p>
        </p:txBody>
      </p:sp>
    </p:spTree>
    <p:extLst>
      <p:ext uri="{BB962C8B-B14F-4D97-AF65-F5344CB8AC3E}">
        <p14:creationId xmlns:p14="http://schemas.microsoft.com/office/powerpoint/2010/main" val="300238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title, bullets">
    <p:bg>
      <p:bgPr>
        <a:solidFill>
          <a:srgbClr val="FFFFFF"/>
        </a:solidFill>
        <a:effectLst/>
      </p:bgPr>
    </p:bg>
    <p:spTree>
      <p:nvGrpSpPr>
        <p:cNvPr id="1" name=""/>
        <p:cNvGrpSpPr/>
        <p:nvPr/>
      </p:nvGrpSpPr>
      <p:grpSpPr>
        <a:xfrm>
          <a:off x="0" y="0"/>
          <a:ext cx="0" cy="0"/>
          <a:chOff x="0" y="0"/>
          <a:chExt cx="0" cy="0"/>
        </a:xfrm>
      </p:grpSpPr>
      <p:sp>
        <p:nvSpPr>
          <p:cNvPr id="14" name="Text Placeholder 8"/>
          <p:cNvSpPr>
            <a:spLocks noGrp="1"/>
          </p:cNvSpPr>
          <p:nvPr>
            <p:ph type="body" sz="quarter" idx="24" hasCustomPrompt="1"/>
          </p:nvPr>
        </p:nvSpPr>
        <p:spPr>
          <a:xfrm>
            <a:off x="4754880" y="1914525"/>
            <a:ext cx="3749040" cy="415499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8"/>
          <p:cNvSpPr>
            <a:spLocks noGrp="1"/>
          </p:cNvSpPr>
          <p:nvPr>
            <p:ph type="sldNum" sz="quarter" idx="4"/>
          </p:nvPr>
        </p:nvSpPr>
        <p:spPr>
          <a:xfrm>
            <a:off x="8174736" y="6373368"/>
            <a:ext cx="301752" cy="365760"/>
          </a:xfrm>
          <a:prstGeom prst="rect">
            <a:avLst/>
          </a:prstGeom>
          <a:noFill/>
        </p:spPr>
        <p:txBody>
          <a:bodyPr vert="horz" lIns="0" tIns="0" rIns="91440" bIns="0" rtlCol="0" anchor="ctr"/>
          <a:lstStyle>
            <a:lvl1pPr algn="r">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sp>
        <p:nvSpPr>
          <p:cNvPr id="18" name="Text Placeholder 8"/>
          <p:cNvSpPr>
            <a:spLocks noGrp="1"/>
          </p:cNvSpPr>
          <p:nvPr>
            <p:ph type="body" sz="quarter" idx="23" hasCustomPrompt="1"/>
          </p:nvPr>
        </p:nvSpPr>
        <p:spPr>
          <a:xfrm>
            <a:off x="477135" y="1909641"/>
            <a:ext cx="3749040" cy="415499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0" name="Straight Connector 29"/>
          <p:cNvCxnSpPr/>
          <p:nvPr userDrawn="1"/>
        </p:nvCxnSpPr>
        <p:spPr>
          <a:xfrm>
            <a:off x="4419600" y="193357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 Placeholder 8"/>
          <p:cNvSpPr>
            <a:spLocks noGrp="1"/>
          </p:cNvSpPr>
          <p:nvPr>
            <p:ph type="body" sz="quarter" idx="21" hasCustomPrompt="1"/>
          </p:nvPr>
        </p:nvSpPr>
        <p:spPr>
          <a:xfrm>
            <a:off x="467544" y="1456822"/>
            <a:ext cx="8046720" cy="304800"/>
          </a:xfrm>
        </p:spPr>
        <p:txBody>
          <a:bodyPr>
            <a:noAutofit/>
          </a:bodyPr>
          <a:lstStyle>
            <a:lvl1pPr marL="0" indent="0">
              <a:buNone/>
              <a:defRPr sz="1400" b="1" cap="none" baseline="0">
                <a:solidFill>
                  <a:schemeClr val="tx1"/>
                </a:solidFill>
              </a:defRPr>
            </a:lvl1pPr>
            <a:lvl2pPr marL="512763" indent="-228600">
              <a:tabLst>
                <a:tab pos="512763" algn="l"/>
              </a:tabLst>
              <a:defRPr/>
            </a:lvl2pPr>
            <a:lvl3pPr marL="804863" indent="-228600">
              <a:defRPr/>
            </a:lvl3pPr>
          </a:lstStyle>
          <a:p>
            <a:pPr lvl="0"/>
            <a:r>
              <a:rPr lang="en-US" dirty="0"/>
              <a:t>Click to edit subtitle</a:t>
            </a:r>
          </a:p>
        </p:txBody>
      </p:sp>
      <p:sp>
        <p:nvSpPr>
          <p:cNvPr id="25" name="Rectangle 24"/>
          <p:cNvSpPr/>
          <p:nvPr userDrawn="1"/>
        </p:nvSpPr>
        <p:spPr>
          <a:xfrm>
            <a:off x="1752600" y="152400"/>
            <a:ext cx="7391400" cy="427491"/>
          </a:xfrm>
          <a:prstGeom prst="rect">
            <a:avLst/>
          </a:prstGeom>
          <a:solidFill>
            <a:srgbClr val="F7F5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26" name="Picture 4" descr="Related imag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143" t="16579" r="6516" b="18980"/>
          <a:stretch/>
        </p:blipFill>
        <p:spPr bwMode="auto">
          <a:xfrm>
            <a:off x="304800" y="152400"/>
            <a:ext cx="1371600" cy="427491"/>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p:cNvSpPr>
            <a:spLocks noGrp="1"/>
          </p:cNvSpPr>
          <p:nvPr>
            <p:ph type="title"/>
          </p:nvPr>
        </p:nvSpPr>
        <p:spPr>
          <a:xfrm>
            <a:off x="467544" y="990600"/>
            <a:ext cx="8036376" cy="457200"/>
          </a:xfrm>
          <a:prstGeom prst="rect">
            <a:avLst/>
          </a:prstGeom>
        </p:spPr>
        <p:txBody>
          <a:bodyPr lIns="0" tIns="0" rIns="0" bIns="0">
            <a:noAutofit/>
          </a:bodyPr>
          <a:lstStyle>
            <a:lvl1pPr>
              <a:defRPr sz="2800" cap="all">
                <a:solidFill>
                  <a:srgbClr val="EBA217"/>
                </a:solidFill>
              </a:defRPr>
            </a:lvl1pPr>
          </a:lstStyle>
          <a:p>
            <a:r>
              <a:rPr lang="en-US" dirty="0"/>
              <a:t>Click to edit Master title style</a:t>
            </a:r>
          </a:p>
        </p:txBody>
      </p:sp>
    </p:spTree>
    <p:extLst>
      <p:ext uri="{BB962C8B-B14F-4D97-AF65-F5344CB8AC3E}">
        <p14:creationId xmlns:p14="http://schemas.microsoft.com/office/powerpoint/2010/main" val="21343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title, section title, bullets">
    <p:bg>
      <p:bgPr>
        <a:solidFill>
          <a:srgbClr val="FFFFFF"/>
        </a:solidFill>
        <a:effectLst/>
      </p:bgPr>
    </p:bg>
    <p:spTree>
      <p:nvGrpSpPr>
        <p:cNvPr id="1" name=""/>
        <p:cNvGrpSpPr/>
        <p:nvPr/>
      </p:nvGrpSpPr>
      <p:grpSpPr>
        <a:xfrm>
          <a:off x="0" y="0"/>
          <a:ext cx="0" cy="0"/>
          <a:chOff x="0" y="0"/>
          <a:chExt cx="0" cy="0"/>
        </a:xfrm>
      </p:grpSpPr>
      <p:sp>
        <p:nvSpPr>
          <p:cNvPr id="28" name="Text Placeholder 8"/>
          <p:cNvSpPr>
            <a:spLocks noGrp="1"/>
          </p:cNvSpPr>
          <p:nvPr>
            <p:ph type="body" sz="quarter" idx="29" hasCustomPrompt="1"/>
          </p:nvPr>
        </p:nvSpPr>
        <p:spPr>
          <a:xfrm>
            <a:off x="4754880" y="1989440"/>
            <a:ext cx="3730752" cy="409651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p:cNvSpPr>
            <a:spLocks noGrp="1"/>
          </p:cNvSpPr>
          <p:nvPr>
            <p:ph type="body" sz="quarter" idx="16" hasCustomPrompt="1"/>
          </p:nvPr>
        </p:nvSpPr>
        <p:spPr>
          <a:xfrm>
            <a:off x="477135"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16" name="Text Placeholder 6"/>
          <p:cNvSpPr>
            <a:spLocks noGrp="1"/>
          </p:cNvSpPr>
          <p:nvPr>
            <p:ph type="body" sz="quarter" idx="25" hasCustomPrompt="1"/>
          </p:nvPr>
        </p:nvSpPr>
        <p:spPr>
          <a:xfrm>
            <a:off x="4760595" y="1649622"/>
            <a:ext cx="3730752" cy="301752"/>
          </a:xfrm>
          <a:prstGeom prst="rect">
            <a:avLst/>
          </a:prstGeom>
        </p:spPr>
        <p:txBody>
          <a:bodyPr lIns="0" tIns="45720" rIns="0" bIns="45720" anchor="t" anchorCtr="0">
            <a:noAutofit/>
          </a:bodyPr>
          <a:lstStyle>
            <a:lvl1pPr marL="0" indent="0">
              <a:buFontTx/>
              <a:buNone/>
              <a:defRPr sz="1600" b="1" i="0" cap="all">
                <a:solidFill>
                  <a:srgbClr val="00A94F"/>
                </a:solidFill>
                <a:latin typeface="+mj-l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section TITLE</a:t>
            </a:r>
          </a:p>
        </p:txBody>
      </p:sp>
      <p:sp>
        <p:nvSpPr>
          <p:cNvPr id="26" name="Text Placeholder 8"/>
          <p:cNvSpPr>
            <a:spLocks noGrp="1"/>
          </p:cNvSpPr>
          <p:nvPr>
            <p:ph type="body" sz="quarter" idx="27" hasCustomPrompt="1"/>
          </p:nvPr>
        </p:nvSpPr>
        <p:spPr>
          <a:xfrm>
            <a:off x="477135" y="1989038"/>
            <a:ext cx="3730752" cy="4096512"/>
          </a:xfrm>
        </p:spPr>
        <p:txBody>
          <a:bodyPr tIns="45720" bIns="45720">
            <a:noAutofit/>
          </a:bodyPr>
          <a:lstStyle>
            <a:lvl1pPr marL="228600" marR="0" indent="-228600"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1pPr>
            <a:lvl2pPr marL="569913" marR="0" indent="-225425"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tab pos="225425" algn="l"/>
              </a:tabLst>
              <a:defRPr sz="1600"/>
            </a:lvl2pPr>
            <a:lvl3pPr marL="795338" marR="0" indent="-225425" algn="l" defTabSz="457200" rtl="0" eaLnBrk="1" fontAlgn="auto" latinLnBrk="0" hangingPunct="1">
              <a:lnSpc>
                <a:spcPct val="114000"/>
              </a:lnSpc>
              <a:spcBef>
                <a:spcPts val="0"/>
              </a:spcBef>
              <a:spcAft>
                <a:spcPts val="600"/>
              </a:spcAft>
              <a:buClr>
                <a:srgbClr val="000000">
                  <a:lumMod val="75000"/>
                </a:srgbClr>
              </a:buClr>
              <a:buSzTx/>
              <a:buFont typeface="Arial" panose="020B0604020202020204" pitchFamily="34" charset="0"/>
              <a:buChar char="•"/>
              <a:tabLst/>
              <a:defRPr sz="1600"/>
            </a:lvl3pPr>
            <a:lvl4pPr marL="1143000" marR="0" indent="-336550" algn="l" defTabSz="625475"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4pPr>
            <a:lvl5pPr marL="1431925" marR="0" indent="-273050" algn="l" defTabSz="457200" rtl="0" eaLnBrk="1" fontAlgn="auto" latinLnBrk="0" hangingPunct="1">
              <a:lnSpc>
                <a:spcPct val="114000"/>
              </a:lnSpc>
              <a:spcBef>
                <a:spcPts val="0"/>
              </a:spcBef>
              <a:spcAft>
                <a:spcPts val="600"/>
              </a:spcAft>
              <a:buClr>
                <a:srgbClr val="000000">
                  <a:lumMod val="75000"/>
                </a:srgbClr>
              </a:buClr>
              <a:buSzTx/>
              <a:buFont typeface="Arial"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8"/>
          <p:cNvSpPr>
            <a:spLocks noGrp="1"/>
          </p:cNvSpPr>
          <p:nvPr>
            <p:ph type="sldNum" sz="quarter" idx="4"/>
          </p:nvPr>
        </p:nvSpPr>
        <p:spPr>
          <a:xfrm>
            <a:off x="8174736" y="6373368"/>
            <a:ext cx="301752" cy="365760"/>
          </a:xfrm>
          <a:prstGeom prst="rect">
            <a:avLst/>
          </a:prstGeom>
          <a:noFill/>
        </p:spPr>
        <p:txBody>
          <a:bodyPr vert="horz" lIns="0" tIns="0" rIns="91440" bIns="0" rtlCol="0" anchor="ctr"/>
          <a:lstStyle>
            <a:lvl1pPr algn="l">
              <a:defRPr sz="1000" cap="all">
                <a:solidFill>
                  <a:schemeClr val="tx1">
                    <a:lumMod val="75000"/>
                  </a:schemeClr>
                </a:solidFill>
                <a:latin typeface="Arial"/>
              </a:defRPr>
            </a:lvl1pPr>
          </a:lstStyle>
          <a:p>
            <a:pPr>
              <a:defRPr/>
            </a:pPr>
            <a:fld id="{A6A809F5-01EB-42D0-92AD-3FA12E0B7B43}" type="slidenum">
              <a:rPr lang="en-US" smtClean="0"/>
              <a:pPr>
                <a:defRPr/>
              </a:pPr>
              <a:t>‹#›</a:t>
            </a:fld>
            <a:endParaRPr lang="en-US" dirty="0"/>
          </a:p>
        </p:txBody>
      </p:sp>
      <p:grpSp>
        <p:nvGrpSpPr>
          <p:cNvPr id="20" name="Group 8"/>
          <p:cNvGrpSpPr>
            <a:grpSpLocks noChangeAspect="1"/>
          </p:cNvGrpSpPr>
          <p:nvPr userDrawn="1"/>
        </p:nvGrpSpPr>
        <p:grpSpPr>
          <a:xfrm>
            <a:off x="8503920" y="5958348"/>
            <a:ext cx="640080" cy="899652"/>
            <a:chOff x="5791200" y="2209800"/>
            <a:chExt cx="3307080" cy="4648200"/>
          </a:xfrm>
        </p:grpSpPr>
        <p:sp>
          <p:nvSpPr>
            <p:cNvPr id="21" name="Freeform 20"/>
            <p:cNvSpPr/>
            <p:nvPr userDrawn="1"/>
          </p:nvSpPr>
          <p:spPr>
            <a:xfrm flipH="1">
              <a:off x="5791200" y="3352800"/>
              <a:ext cx="1752600" cy="24384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2438400">
                  <a:moveTo>
                    <a:pt x="0" y="0"/>
                  </a:moveTo>
                  <a:cubicBezTo>
                    <a:pt x="211804" y="269170"/>
                    <a:pt x="900974" y="983161"/>
                    <a:pt x="1752600" y="1295400"/>
                  </a:cubicBezTo>
                  <a:lnTo>
                    <a:pt x="1752600" y="2438400"/>
                  </a:lnTo>
                  <a:cubicBezTo>
                    <a:pt x="1100727" y="2171156"/>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a:off x="5867400" y="5634990"/>
              <a:ext cx="1676400" cy="1223010"/>
            </a:xfrm>
            <a:custGeom>
              <a:avLst/>
              <a:gdLst>
                <a:gd name="connsiteX0" fmla="*/ 0 w 1219200"/>
                <a:gd name="connsiteY0" fmla="*/ 0 h 1219200"/>
                <a:gd name="connsiteX1" fmla="*/ 1219200 w 1219200"/>
                <a:gd name="connsiteY1" fmla="*/ 0 h 1219200"/>
                <a:gd name="connsiteX2" fmla="*/ 1219200 w 1219200"/>
                <a:gd name="connsiteY2" fmla="*/ 1219200 h 1219200"/>
                <a:gd name="connsiteX3" fmla="*/ 0 w 1219200"/>
                <a:gd name="connsiteY3" fmla="*/ 1219200 h 1219200"/>
                <a:gd name="connsiteX4" fmla="*/ 0 w 1219200"/>
                <a:gd name="connsiteY4" fmla="*/ 0 h 1219200"/>
                <a:gd name="connsiteX0" fmla="*/ 0 w 1955800"/>
                <a:gd name="connsiteY0" fmla="*/ 1219200 h 1219200"/>
                <a:gd name="connsiteX1" fmla="*/ 1676400 w 1955800"/>
                <a:gd name="connsiteY1" fmla="*/ 0 h 1219200"/>
                <a:gd name="connsiteX2" fmla="*/ 1676400 w 1955800"/>
                <a:gd name="connsiteY2" fmla="*/ 1219200 h 1219200"/>
                <a:gd name="connsiteX3" fmla="*/ 457200 w 1955800"/>
                <a:gd name="connsiteY3" fmla="*/ 1219200 h 1219200"/>
                <a:gd name="connsiteX4" fmla="*/ 0 w 1955800"/>
                <a:gd name="connsiteY4" fmla="*/ 1219200 h 121920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 name="connsiteX0" fmla="*/ 0 w 1676400"/>
                <a:gd name="connsiteY0" fmla="*/ 1223010 h 1223010"/>
                <a:gd name="connsiteX1" fmla="*/ 1676400 w 1676400"/>
                <a:gd name="connsiteY1" fmla="*/ 3810 h 1223010"/>
                <a:gd name="connsiteX2" fmla="*/ 1676400 w 1676400"/>
                <a:gd name="connsiteY2" fmla="*/ 1223010 h 1223010"/>
                <a:gd name="connsiteX3" fmla="*/ 457200 w 1676400"/>
                <a:gd name="connsiteY3" fmla="*/ 1223010 h 1223010"/>
                <a:gd name="connsiteX4" fmla="*/ 0 w 1676400"/>
                <a:gd name="connsiteY4" fmla="*/ 122301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223010">
                  <a:moveTo>
                    <a:pt x="0" y="1223010"/>
                  </a:moveTo>
                  <a:cubicBezTo>
                    <a:pt x="711200" y="911860"/>
                    <a:pt x="1084580" y="693420"/>
                    <a:pt x="1676400" y="3810"/>
                  </a:cubicBezTo>
                  <a:cubicBezTo>
                    <a:pt x="1673860" y="0"/>
                    <a:pt x="1676400" y="816610"/>
                    <a:pt x="1676400" y="1223010"/>
                  </a:cubicBezTo>
                  <a:lnTo>
                    <a:pt x="457200" y="1223010"/>
                  </a:lnTo>
                  <a:lnTo>
                    <a:pt x="0" y="122301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userDrawn="1"/>
          </p:nvSpPr>
          <p:spPr>
            <a:xfrm>
              <a:off x="7543800" y="2209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userDrawn="1"/>
          </p:nvSpPr>
          <p:spPr>
            <a:xfrm>
              <a:off x="7543800" y="4495800"/>
              <a:ext cx="1554480" cy="2362200"/>
            </a:xfrm>
            <a:custGeom>
              <a:avLst/>
              <a:gdLst>
                <a:gd name="connsiteX0" fmla="*/ 0 w 2209800"/>
                <a:gd name="connsiteY0" fmla="*/ 0 h 990600"/>
                <a:gd name="connsiteX1" fmla="*/ 2209800 w 2209800"/>
                <a:gd name="connsiteY1" fmla="*/ 0 h 990600"/>
                <a:gd name="connsiteX2" fmla="*/ 2209800 w 2209800"/>
                <a:gd name="connsiteY2" fmla="*/ 990600 h 990600"/>
                <a:gd name="connsiteX3" fmla="*/ 0 w 2209800"/>
                <a:gd name="connsiteY3" fmla="*/ 990600 h 990600"/>
                <a:gd name="connsiteX4" fmla="*/ 0 w 2209800"/>
                <a:gd name="connsiteY4" fmla="*/ 0 h 990600"/>
                <a:gd name="connsiteX0" fmla="*/ 0 w 2209800"/>
                <a:gd name="connsiteY0" fmla="*/ 0 h 990600"/>
                <a:gd name="connsiteX1" fmla="*/ 2209800 w 2209800"/>
                <a:gd name="connsiteY1" fmla="*/ 228600 h 990600"/>
                <a:gd name="connsiteX2" fmla="*/ 2209800 w 2209800"/>
                <a:gd name="connsiteY2" fmla="*/ 990600 h 990600"/>
                <a:gd name="connsiteX3" fmla="*/ 0 w 2209800"/>
                <a:gd name="connsiteY3" fmla="*/ 990600 h 990600"/>
                <a:gd name="connsiteX4" fmla="*/ 0 w 2209800"/>
                <a:gd name="connsiteY4" fmla="*/ 0 h 990600"/>
                <a:gd name="connsiteX0" fmla="*/ 533400 w 2209800"/>
                <a:gd name="connsiteY0" fmla="*/ 0 h 1981200"/>
                <a:gd name="connsiteX1" fmla="*/ 2209800 w 2209800"/>
                <a:gd name="connsiteY1" fmla="*/ 1219200 h 1981200"/>
                <a:gd name="connsiteX2" fmla="*/ 2209800 w 2209800"/>
                <a:gd name="connsiteY2" fmla="*/ 1981200 h 1981200"/>
                <a:gd name="connsiteX3" fmla="*/ 0 w 2209800"/>
                <a:gd name="connsiteY3" fmla="*/ 1981200 h 1981200"/>
                <a:gd name="connsiteX4" fmla="*/ 533400 w 22098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152400 w 1676400"/>
                <a:gd name="connsiteY3" fmla="*/ 16764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1981200"/>
                <a:gd name="connsiteX1" fmla="*/ 1676400 w 1676400"/>
                <a:gd name="connsiteY1" fmla="*/ 1219200 h 1981200"/>
                <a:gd name="connsiteX2" fmla="*/ 1676400 w 1676400"/>
                <a:gd name="connsiteY2" fmla="*/ 1981200 h 1981200"/>
                <a:gd name="connsiteX3" fmla="*/ 0 w 1676400"/>
                <a:gd name="connsiteY3" fmla="*/ 1066800 h 1981200"/>
                <a:gd name="connsiteX4" fmla="*/ 0 w 1676400"/>
                <a:gd name="connsiteY4" fmla="*/ 0 h 1981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3716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676400"/>
                <a:gd name="connsiteY0" fmla="*/ 0 h 2362200"/>
                <a:gd name="connsiteX1" fmla="*/ 1676400 w 1676400"/>
                <a:gd name="connsiteY1" fmla="*/ 1219200 h 2362200"/>
                <a:gd name="connsiteX2" fmla="*/ 1676400 w 1676400"/>
                <a:gd name="connsiteY2" fmla="*/ 2362200 h 2362200"/>
                <a:gd name="connsiteX3" fmla="*/ 0 w 1676400"/>
                <a:gd name="connsiteY3" fmla="*/ 1066800 h 2362200"/>
                <a:gd name="connsiteX4" fmla="*/ 0 w 1676400"/>
                <a:gd name="connsiteY4" fmla="*/ 0 h 2362200"/>
                <a:gd name="connsiteX0" fmla="*/ 0 w 1752600"/>
                <a:gd name="connsiteY0" fmla="*/ 0 h 2438400"/>
                <a:gd name="connsiteX1" fmla="*/ 1752600 w 1752600"/>
                <a:gd name="connsiteY1" fmla="*/ 1295400 h 2438400"/>
                <a:gd name="connsiteX2" fmla="*/ 1752600 w 1752600"/>
                <a:gd name="connsiteY2" fmla="*/ 2438400 h 2438400"/>
                <a:gd name="connsiteX3" fmla="*/ 7620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3716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752600 w 1752600"/>
                <a:gd name="connsiteY1" fmla="*/ 1295400 h 2438400"/>
                <a:gd name="connsiteX2" fmla="*/ 1752600 w 1752600"/>
                <a:gd name="connsiteY2" fmla="*/ 2438400 h 2438400"/>
                <a:gd name="connsiteX3" fmla="*/ 0 w 1752600"/>
                <a:gd name="connsiteY3" fmla="*/ 1143000 h 2438400"/>
                <a:gd name="connsiteX4" fmla="*/ 0 w 1752600"/>
                <a:gd name="connsiteY4" fmla="*/ 0 h 2438400"/>
                <a:gd name="connsiteX0" fmla="*/ 0 w 1752600"/>
                <a:gd name="connsiteY0" fmla="*/ 0 h 2438400"/>
                <a:gd name="connsiteX1" fmla="*/ 1584960 w 1752600"/>
                <a:gd name="connsiteY1" fmla="*/ 1283208 h 2438400"/>
                <a:gd name="connsiteX2" fmla="*/ 1752600 w 1752600"/>
                <a:gd name="connsiteY2" fmla="*/ 2438400 h 2438400"/>
                <a:gd name="connsiteX3" fmla="*/ 0 w 1752600"/>
                <a:gd name="connsiteY3" fmla="*/ 1143000 h 2438400"/>
                <a:gd name="connsiteX4" fmla="*/ 0 w 1752600"/>
                <a:gd name="connsiteY4" fmla="*/ 0 h 2438400"/>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84960 w 1584960"/>
                <a:gd name="connsiteY1" fmla="*/ 1283208 h 2350008"/>
                <a:gd name="connsiteX2" fmla="*/ 1584960 w 1584960"/>
                <a:gd name="connsiteY2" fmla="*/ 2350008 h 2350008"/>
                <a:gd name="connsiteX3" fmla="*/ 0 w 1584960"/>
                <a:gd name="connsiteY3" fmla="*/ 1143000 h 2350008"/>
                <a:gd name="connsiteX4" fmla="*/ 0 w 1584960"/>
                <a:gd name="connsiteY4" fmla="*/ 0 h 2350008"/>
                <a:gd name="connsiteX0" fmla="*/ 0 w 1584960"/>
                <a:gd name="connsiteY0" fmla="*/ 0 h 2350008"/>
                <a:gd name="connsiteX1" fmla="*/ 1539240 w 1584960"/>
                <a:gd name="connsiteY1" fmla="*/ 1295400 h 2350008"/>
                <a:gd name="connsiteX2" fmla="*/ 1584960 w 1584960"/>
                <a:gd name="connsiteY2" fmla="*/ 2350008 h 2350008"/>
                <a:gd name="connsiteX3" fmla="*/ 0 w 1584960"/>
                <a:gd name="connsiteY3" fmla="*/ 1143000 h 2350008"/>
                <a:gd name="connsiteX4" fmla="*/ 0 w 158496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50008"/>
                <a:gd name="connsiteX1" fmla="*/ 1615440 w 1615440"/>
                <a:gd name="connsiteY1" fmla="*/ 1219200 h 2350008"/>
                <a:gd name="connsiteX2" fmla="*/ 1584960 w 1615440"/>
                <a:gd name="connsiteY2" fmla="*/ 2350008 h 2350008"/>
                <a:gd name="connsiteX3" fmla="*/ 0 w 1615440"/>
                <a:gd name="connsiteY3" fmla="*/ 1143000 h 2350008"/>
                <a:gd name="connsiteX4" fmla="*/ 0 w 1615440"/>
                <a:gd name="connsiteY4" fmla="*/ 0 h 2350008"/>
                <a:gd name="connsiteX0" fmla="*/ 0 w 1615440"/>
                <a:gd name="connsiteY0" fmla="*/ 0 h 2362200"/>
                <a:gd name="connsiteX1" fmla="*/ 1615440 w 1615440"/>
                <a:gd name="connsiteY1" fmla="*/ 1219200 h 2362200"/>
                <a:gd name="connsiteX2" fmla="*/ 1539240 w 1615440"/>
                <a:gd name="connsiteY2" fmla="*/ 2362200 h 2362200"/>
                <a:gd name="connsiteX3" fmla="*/ 0 w 1615440"/>
                <a:gd name="connsiteY3" fmla="*/ 1143000 h 2362200"/>
                <a:gd name="connsiteX4" fmla="*/ 0 w 16154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 name="connsiteX0" fmla="*/ 0 w 1539240"/>
                <a:gd name="connsiteY0" fmla="*/ 0 h 2362200"/>
                <a:gd name="connsiteX1" fmla="*/ 1539240 w 1539240"/>
                <a:gd name="connsiteY1" fmla="*/ 1219200 h 2362200"/>
                <a:gd name="connsiteX2" fmla="*/ 1539240 w 1539240"/>
                <a:gd name="connsiteY2" fmla="*/ 2362200 h 2362200"/>
                <a:gd name="connsiteX3" fmla="*/ 0 w 1539240"/>
                <a:gd name="connsiteY3" fmla="*/ 1143000 h 2362200"/>
                <a:gd name="connsiteX4" fmla="*/ 0 w 153924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40" h="2362200">
                  <a:moveTo>
                    <a:pt x="0" y="0"/>
                  </a:moveTo>
                  <a:cubicBezTo>
                    <a:pt x="160121" y="253930"/>
                    <a:pt x="743687" y="890363"/>
                    <a:pt x="1539240" y="1219200"/>
                  </a:cubicBezTo>
                  <a:lnTo>
                    <a:pt x="1539240" y="2362200"/>
                  </a:lnTo>
                  <a:cubicBezTo>
                    <a:pt x="1015982" y="2122241"/>
                    <a:pt x="569686" y="1822269"/>
                    <a:pt x="0" y="1143000"/>
                  </a:cubicBezTo>
                  <a:lnTo>
                    <a:pt x="0" y="0"/>
                  </a:lnTo>
                  <a:close/>
                </a:path>
              </a:pathLst>
            </a:custGeom>
            <a:solidFill>
              <a:srgbClr val="03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
          <p:cNvSpPr>
            <a:spLocks noGrp="1"/>
          </p:cNvSpPr>
          <p:nvPr>
            <p:ph type="title"/>
          </p:nvPr>
        </p:nvSpPr>
        <p:spPr>
          <a:xfrm>
            <a:off x="467544" y="476672"/>
            <a:ext cx="8036376" cy="457200"/>
          </a:xfrm>
          <a:prstGeom prst="rect">
            <a:avLst/>
          </a:prstGeom>
        </p:spPr>
        <p:txBody>
          <a:bodyPr lIns="0" tIns="0" rIns="0" bIns="0">
            <a:noAutofit/>
          </a:bodyPr>
          <a:lstStyle>
            <a:lvl1pPr>
              <a:defRPr sz="2800" cap="all"/>
            </a:lvl1pPr>
          </a:lstStyle>
          <a:p>
            <a:r>
              <a:rPr lang="en-US"/>
              <a:t>Click to edit Master title style</a:t>
            </a:r>
            <a:endParaRPr lang="en-US" dirty="0"/>
          </a:p>
        </p:txBody>
      </p:sp>
      <p:sp>
        <p:nvSpPr>
          <p:cNvPr id="13" name="Text Placeholder 8"/>
          <p:cNvSpPr>
            <a:spLocks noGrp="1"/>
          </p:cNvSpPr>
          <p:nvPr>
            <p:ph type="body" sz="quarter" idx="22" hasCustomPrompt="1"/>
          </p:nvPr>
        </p:nvSpPr>
        <p:spPr>
          <a:xfrm>
            <a:off x="467544" y="942894"/>
            <a:ext cx="8046720" cy="304800"/>
          </a:xfrm>
        </p:spPr>
        <p:txBody>
          <a:bodyPr>
            <a:noAutofit/>
          </a:bodyPr>
          <a:lstStyle>
            <a:lvl1pPr marL="0" indent="0">
              <a:buNone/>
              <a:defRPr lang="en-US" sz="1400" b="1" kern="1200" cap="all" baseline="0" dirty="0" smtClean="0">
                <a:solidFill>
                  <a:schemeClr val="tx1"/>
                </a:solidFill>
                <a:latin typeface="+mn-lt"/>
                <a:ea typeface="+mn-ea"/>
                <a:cs typeface="Arial" pitchFamily="34" charset="0"/>
              </a:defRPr>
            </a:lvl1pPr>
            <a:lvl2pPr marL="512763" indent="-228600">
              <a:tabLst>
                <a:tab pos="512763" algn="l"/>
              </a:tabLst>
              <a:defRPr/>
            </a:lvl2pPr>
            <a:lvl3pPr marL="804863" indent="-228600">
              <a:defRPr/>
            </a:lvl3pPr>
          </a:lstStyle>
          <a:p>
            <a:pPr marL="0" marR="0" lvl="0" indent="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None/>
              <a:tabLst/>
            </a:pPr>
            <a:r>
              <a:rPr lang="en-US" dirty="0"/>
              <a:t>CLICK TO EDIT SUBTITLE</a:t>
            </a:r>
          </a:p>
        </p:txBody>
      </p:sp>
      <p:cxnSp>
        <p:nvCxnSpPr>
          <p:cNvPr id="30" name="Straight Connector 29"/>
          <p:cNvCxnSpPr/>
          <p:nvPr userDrawn="1"/>
        </p:nvCxnSpPr>
        <p:spPr>
          <a:xfrm>
            <a:off x="4419600" y="1609725"/>
            <a:ext cx="0" cy="396240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3365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490344"/>
            <a:ext cx="8229600" cy="490384"/>
          </a:xfrm>
          <a:prstGeom prst="rect">
            <a:avLst/>
          </a:prstGeom>
        </p:spPr>
        <p:txBody>
          <a:bodyPr vert="horz" lIns="0" tIns="0" rIns="0" bIns="0" rtlCol="0" anchor="t" anchorCtr="0">
            <a:noAutofit/>
          </a:bodyPr>
          <a:lstStyle/>
          <a:p>
            <a:r>
              <a:rPr lang="en-US" dirty="0"/>
              <a:t>Click to edit Master title style</a:t>
            </a:r>
          </a:p>
        </p:txBody>
      </p:sp>
      <p:sp>
        <p:nvSpPr>
          <p:cNvPr id="8" name="Slide Number Placeholder 18"/>
          <p:cNvSpPr>
            <a:spLocks noGrp="1"/>
          </p:cNvSpPr>
          <p:nvPr>
            <p:ph type="sldNum" sz="quarter" idx="4"/>
          </p:nvPr>
        </p:nvSpPr>
        <p:spPr>
          <a:xfrm>
            <a:off x="8174736" y="6373368"/>
            <a:ext cx="304800" cy="365125"/>
          </a:xfrm>
          <a:prstGeom prst="rect">
            <a:avLst/>
          </a:prstGeom>
        </p:spPr>
        <p:txBody>
          <a:bodyPr vert="horz" lIns="0" tIns="0" rIns="91440" bIns="0" rtlCol="0" anchor="ctr"/>
          <a:lstStyle>
            <a:lvl1pPr algn="l">
              <a:defRPr lang="en-US" sz="1000" kern="1200" cap="all" smtClean="0">
                <a:solidFill>
                  <a:schemeClr val="tx1">
                    <a:lumMod val="75000"/>
                  </a:schemeClr>
                </a:solidFill>
                <a:latin typeface="Arial"/>
                <a:ea typeface="+mn-ea"/>
                <a:cs typeface="+mn-cs"/>
              </a:defRPr>
            </a:lvl1pPr>
          </a:lstStyle>
          <a:p>
            <a:pPr>
              <a:defRPr/>
            </a:pPr>
            <a:fld id="{A6A809F5-01EB-42D0-92AD-3FA12E0B7B43}" type="slidenum">
              <a:rPr lang="en-US" smtClean="0"/>
              <a:pPr>
                <a:defRPr/>
              </a:pPr>
              <a:t>‹#›</a:t>
            </a:fld>
            <a:endParaRPr lang="en-US" dirty="0"/>
          </a:p>
        </p:txBody>
      </p:sp>
      <p:sp>
        <p:nvSpPr>
          <p:cNvPr id="18" name="Text Placeholder 17"/>
          <p:cNvSpPr>
            <a:spLocks noGrp="1"/>
          </p:cNvSpPr>
          <p:nvPr>
            <p:ph type="body" idx="1"/>
          </p:nvPr>
        </p:nvSpPr>
        <p:spPr>
          <a:xfrm>
            <a:off x="457200" y="1635994"/>
            <a:ext cx="8019288" cy="457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15946"/>
      </p:ext>
    </p:extLst>
  </p:cSld>
  <p:clrMap bg1="lt1" tx1="dk1" bg2="lt2" tx2="dk2" accent1="accent1" accent2="accent2" accent3="accent3" accent4="accent4" accent5="accent5" accent6="accent6" hlink="hlink" folHlink="folHlink"/>
  <p:sldLayoutIdLst>
    <p:sldLayoutId id="2147483702" r:id="rId1"/>
    <p:sldLayoutId id="2147483725" r:id="rId2"/>
    <p:sldLayoutId id="2147483704" r:id="rId3"/>
    <p:sldLayoutId id="2147483727" r:id="rId4"/>
    <p:sldLayoutId id="2147483747" r:id="rId5"/>
    <p:sldLayoutId id="2147483705" r:id="rId6"/>
    <p:sldLayoutId id="2147483728" r:id="rId7"/>
    <p:sldLayoutId id="2147483798" r:id="rId8"/>
    <p:sldLayoutId id="2147483802" r:id="rId9"/>
    <p:sldLayoutId id="2147483708" r:id="rId10"/>
    <p:sldLayoutId id="2147483709" r:id="rId11"/>
    <p:sldLayoutId id="2147483710" r:id="rId12"/>
    <p:sldLayoutId id="2147483807" r:id="rId13"/>
    <p:sldLayoutId id="2147483730" r:id="rId14"/>
    <p:sldLayoutId id="2147483746" r:id="rId15"/>
    <p:sldLayoutId id="2147483742" r:id="rId16"/>
    <p:sldLayoutId id="2147483711" r:id="rId17"/>
    <p:sldLayoutId id="2147483731" r:id="rId18"/>
    <p:sldLayoutId id="2147483803" r:id="rId19"/>
    <p:sldLayoutId id="2147483806" r:id="rId20"/>
    <p:sldLayoutId id="2147483738" r:id="rId21"/>
    <p:sldLayoutId id="2147483800" r:id="rId22"/>
    <p:sldLayoutId id="2147483751" r:id="rId23"/>
    <p:sldLayoutId id="2147483753" r:id="rId24"/>
    <p:sldLayoutId id="2147483756" r:id="rId25"/>
    <p:sldLayoutId id="2147483804" r:id="rId26"/>
    <p:sldLayoutId id="2147483805" r:id="rId27"/>
    <p:sldLayoutId id="2147483801" r:id="rId28"/>
    <p:sldLayoutId id="2147483755" r:id="rId29"/>
    <p:sldLayoutId id="2147483745" r:id="rId30"/>
    <p:sldLayoutId id="2147483748" r:id="rId31"/>
    <p:sldLayoutId id="2147483749" r:id="rId32"/>
    <p:sldLayoutId id="2147483750" r:id="rId33"/>
    <p:sldLayoutId id="2147483757" r:id="rId34"/>
    <p:sldLayoutId id="2147483735" r:id="rId35"/>
    <p:sldLayoutId id="2147483811" r:id="rId36"/>
    <p:sldLayoutId id="2147483812" r:id="rId37"/>
    <p:sldLayoutId id="2147483813" r:id="rId38"/>
    <p:sldLayoutId id="2147483736" r:id="rId39"/>
    <p:sldLayoutId id="2147483732" r:id="rId40"/>
    <p:sldLayoutId id="2147483733" r:id="rId41"/>
    <p:sldLayoutId id="2147483810" r:id="rId42"/>
    <p:sldLayoutId id="2147483737" r:id="rId43"/>
    <p:sldLayoutId id="2147483760" r:id="rId44"/>
    <p:sldLayoutId id="2147483814" r:id="rId45"/>
    <p:sldLayoutId id="2147483809" r:id="rId46"/>
    <p:sldLayoutId id="2147483808" r:id="rId47"/>
    <p:sldLayoutId id="2147483816" r:id="rId48"/>
  </p:sldLayoutIdLst>
  <p:hf hdr="0" dt="0"/>
  <p:txStyles>
    <p:titleStyle>
      <a:lvl1pPr algn="l" defTabSz="457200" rtl="0" eaLnBrk="1" latinLnBrk="0" hangingPunct="1">
        <a:spcBef>
          <a:spcPct val="0"/>
        </a:spcBef>
        <a:buNone/>
        <a:defRPr sz="2800" b="1" kern="1200" cap="all">
          <a:solidFill>
            <a:schemeClr val="bg2"/>
          </a:solidFill>
          <a:latin typeface="Arial" pitchFamily="34" charset="0"/>
          <a:ea typeface="+mj-ea"/>
          <a:cs typeface="Arial" pitchFamily="34" charset="0"/>
        </a:defRPr>
      </a:lvl1pPr>
    </p:titleStyle>
    <p:bodyStyle>
      <a:lvl1pPr marL="228600" marR="0" indent="-228600"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Char char="•"/>
        <a:tabLst/>
        <a:defRPr sz="1600" kern="1200" baseline="0">
          <a:solidFill>
            <a:schemeClr val="tx1">
              <a:lumMod val="75000"/>
            </a:schemeClr>
          </a:solidFill>
          <a:latin typeface="+mn-lt"/>
          <a:ea typeface="+mn-ea"/>
          <a:cs typeface="Arial" pitchFamily="34" charset="0"/>
        </a:defRPr>
      </a:lvl1pPr>
      <a:lvl2pPr marL="569913" marR="0" indent="-225425" algn="l" defTabSz="457200" rtl="0" eaLnBrk="1" fontAlgn="auto" latinLnBrk="0" hangingPunct="1">
        <a:lnSpc>
          <a:spcPct val="114000"/>
        </a:lnSpc>
        <a:spcBef>
          <a:spcPts val="0"/>
        </a:spcBef>
        <a:spcAft>
          <a:spcPts val="600"/>
        </a:spcAft>
        <a:buClr>
          <a:schemeClr val="tx1">
            <a:lumMod val="75000"/>
          </a:schemeClr>
        </a:buClr>
        <a:buSzTx/>
        <a:buFont typeface="Arial" pitchFamily="34" charset="0"/>
        <a:buChar char="–"/>
        <a:tabLst>
          <a:tab pos="225425" algn="l"/>
        </a:tabLst>
        <a:defRPr sz="1600" kern="1200" baseline="0">
          <a:solidFill>
            <a:schemeClr val="tx1">
              <a:lumMod val="75000"/>
            </a:schemeClr>
          </a:solidFill>
          <a:latin typeface="+mn-lt"/>
          <a:ea typeface="+mn-ea"/>
          <a:cs typeface="Arial" pitchFamily="34" charset="0"/>
        </a:defRPr>
      </a:lvl2pPr>
      <a:lvl3pPr marL="795338" marR="0" indent="-225425" algn="l" defTabSz="457200" rtl="0" eaLnBrk="1" fontAlgn="auto" latinLnBrk="0" hangingPunct="1">
        <a:lnSpc>
          <a:spcPct val="114000"/>
        </a:lnSpc>
        <a:spcBef>
          <a:spcPts val="0"/>
        </a:spcBef>
        <a:spcAft>
          <a:spcPts val="600"/>
        </a:spcAft>
        <a:buClr>
          <a:schemeClr val="tx1">
            <a:lumMod val="75000"/>
          </a:schemeClr>
        </a:buClr>
        <a:buSzTx/>
        <a:buFont typeface="Arial" panose="020B0604020202020204" pitchFamily="34" charset="0"/>
        <a:buChar char="•"/>
        <a:tabLst/>
        <a:defRPr sz="1600" kern="1200" baseline="0">
          <a:solidFill>
            <a:schemeClr val="tx1">
              <a:lumMod val="75000"/>
            </a:schemeClr>
          </a:solidFill>
          <a:latin typeface="+mn-lt"/>
          <a:ea typeface="+mn-ea"/>
          <a:cs typeface="Arial" pitchFamily="34" charset="0"/>
        </a:defRPr>
      </a:lvl3pPr>
      <a:lvl4pPr marL="1143000" marR="0" indent="-336550" algn="l" defTabSz="625475" rtl="0" eaLnBrk="1" fontAlgn="auto" latinLnBrk="0" hangingPunct="1">
        <a:lnSpc>
          <a:spcPct val="114000"/>
        </a:lnSpc>
        <a:spcBef>
          <a:spcPts val="0"/>
        </a:spcBef>
        <a:spcAft>
          <a:spcPts val="600"/>
        </a:spcAft>
        <a:buClr>
          <a:schemeClr val="tx1">
            <a:lumMod val="75000"/>
          </a:schemeClr>
        </a:buClr>
        <a:buSzTx/>
        <a:buFont typeface="Arial" pitchFamily="34" charset="0"/>
        <a:buChar char="–"/>
        <a:tabLst/>
        <a:defRPr sz="1600" kern="1200" baseline="0">
          <a:solidFill>
            <a:schemeClr val="tx1">
              <a:lumMod val="75000"/>
            </a:schemeClr>
          </a:solidFill>
          <a:latin typeface="+mn-lt"/>
          <a:ea typeface="+mn-ea"/>
          <a:cs typeface="Arial" pitchFamily="34" charset="0"/>
        </a:defRPr>
      </a:lvl4pPr>
      <a:lvl5pPr marL="1431925" marR="0" indent="-273050" algn="l" defTabSz="457200" rtl="0" eaLnBrk="1" fontAlgn="auto" latinLnBrk="0" hangingPunct="1">
        <a:lnSpc>
          <a:spcPct val="114000"/>
        </a:lnSpc>
        <a:spcBef>
          <a:spcPts val="0"/>
        </a:spcBef>
        <a:spcAft>
          <a:spcPts val="600"/>
        </a:spcAft>
        <a:buClr>
          <a:schemeClr val="tx1">
            <a:lumMod val="75000"/>
          </a:schemeClr>
        </a:buClr>
        <a:buSzTx/>
        <a:buFont typeface="Arial" pitchFamily="34" charset="0"/>
        <a:buChar char="»"/>
        <a:tabLst/>
        <a:defRPr sz="1600" kern="1200" baseline="0">
          <a:solidFill>
            <a:schemeClr val="tx1">
              <a:lumMod val="75000"/>
            </a:schemeClr>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85752" y="6311901"/>
            <a:ext cx="1328250" cy="317499"/>
          </a:xfrm>
          <a:prstGeom prst="rect">
            <a:avLst/>
          </a:prstGeom>
        </p:spPr>
      </p:pic>
      <p:sp>
        <p:nvSpPr>
          <p:cNvPr id="8" name="TextBox 7"/>
          <p:cNvSpPr txBox="1"/>
          <p:nvPr userDrawn="1"/>
        </p:nvSpPr>
        <p:spPr>
          <a:xfrm>
            <a:off x="8435796" y="6384738"/>
            <a:ext cx="422454" cy="253916"/>
          </a:xfrm>
          <a:prstGeom prst="rect">
            <a:avLst/>
          </a:prstGeom>
          <a:noFill/>
        </p:spPr>
        <p:txBody>
          <a:bodyPr wrap="square" rtlCol="0">
            <a:spAutoFit/>
          </a:bodyPr>
          <a:lstStyle/>
          <a:p>
            <a:pPr algn="r"/>
            <a:fld id="{C896F6E8-B5CC-4C43-8858-839F527D939C}" type="slidenum">
              <a:rPr lang="en-US" sz="1050" smtClean="0">
                <a:solidFill>
                  <a:srgbClr val="6C7E3E"/>
                </a:solidFill>
                <a:latin typeface="Gotham-Book"/>
              </a:rPr>
              <a:t>‹#›</a:t>
            </a:fld>
            <a:endParaRPr lang="en-US" sz="2700" dirty="0">
              <a:solidFill>
                <a:srgbClr val="6C7E3E"/>
              </a:solidFill>
              <a:latin typeface="Gotham-Book"/>
            </a:endParaRPr>
          </a:p>
        </p:txBody>
      </p:sp>
      <p:sp>
        <p:nvSpPr>
          <p:cNvPr id="9" name="Rectangle 8"/>
          <p:cNvSpPr/>
          <p:nvPr userDrawn="1"/>
        </p:nvSpPr>
        <p:spPr>
          <a:xfrm>
            <a:off x="0" y="-1"/>
            <a:ext cx="9144000" cy="904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4"/>
          <p:cNvSpPr>
            <a:spLocks/>
          </p:cNvSpPr>
          <p:nvPr userDrawn="1"/>
        </p:nvSpPr>
        <p:spPr bwMode="auto">
          <a:xfrm>
            <a:off x="6529839" y="6311900"/>
            <a:ext cx="1874894" cy="45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lgn="r" eaLnBrk="1" hangingPunct="1">
              <a:spcAft>
                <a:spcPts val="225"/>
              </a:spcAft>
              <a:buClr>
                <a:srgbClr val="FF9A23"/>
              </a:buClr>
              <a:buSzPct val="118000"/>
            </a:pPr>
            <a:r>
              <a:rPr lang="en-US" altLang="en-US" sz="1050" dirty="0">
                <a:solidFill>
                  <a:srgbClr val="F99D1C"/>
                </a:solidFill>
                <a:latin typeface="Gotham-Book" charset="0"/>
                <a:sym typeface="Gotham-Book" charset="0"/>
              </a:rPr>
              <a:t>Confidential</a:t>
            </a:r>
          </a:p>
        </p:txBody>
      </p:sp>
    </p:spTree>
    <p:extLst>
      <p:ext uri="{BB962C8B-B14F-4D97-AF65-F5344CB8AC3E}">
        <p14:creationId xmlns:p14="http://schemas.microsoft.com/office/powerpoint/2010/main" val="194855126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144">
          <p15:clr>
            <a:srgbClr val="F26B43"/>
          </p15:clr>
        </p15:guide>
        <p15:guide id="6" orient="horz" pos="432">
          <p15:clr>
            <a:srgbClr val="F26B43"/>
          </p15:clr>
        </p15:guide>
        <p15:guide id="7" orient="horz" pos="4176">
          <p15:clr>
            <a:srgbClr val="F26B43"/>
          </p15:clr>
        </p15:guide>
        <p15:guide id="8" orient="horz" pos="3960">
          <p15:clr>
            <a:srgbClr val="F26B43"/>
          </p15:clr>
        </p15:guide>
        <p15:guide id="9" orient="horz" pos="3768">
          <p15:clr>
            <a:srgbClr val="F26B43"/>
          </p15:clr>
        </p15:guide>
        <p15:guide id="10" pos="3696">
          <p15:clr>
            <a:srgbClr val="F26B43"/>
          </p15:clr>
        </p15:guide>
        <p15:guide id="11" pos="3984">
          <p15:clr>
            <a:srgbClr val="F26B43"/>
          </p15:clr>
        </p15:guide>
        <p15:guide id="12" orient="horz" pos="576">
          <p15:clr>
            <a:srgbClr val="F26B43"/>
          </p15:clr>
        </p15:guide>
        <p15:guide id="13" orient="horz" pos="7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4.xml"/><Relationship Id="rId1" Type="http://schemas.openxmlformats.org/officeDocument/2006/relationships/tags" Target="../tags/tag18.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4.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hyperlink" Target="http://www.hellofurther.com/" TargetMode="Externa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associatedbrc.com/" TargetMode="Externa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4.xml"/><Relationship Id="rId1" Type="http://schemas.openxmlformats.org/officeDocument/2006/relationships/tags" Target="../tags/tag38.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1.jp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ags" Target="../tags/tag6.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6A809F5-01EB-42D0-92AD-3FA12E0B7B43}" type="slidenum">
              <a:rPr lang="en-US" smtClean="0"/>
              <a:pPr>
                <a:defRPr/>
              </a:pPr>
              <a:t>1</a:t>
            </a:fld>
            <a:endParaRPr lang="en-US" dirty="0"/>
          </a:p>
        </p:txBody>
      </p:sp>
      <p:sp>
        <p:nvSpPr>
          <p:cNvPr id="7" name="TextBox 6"/>
          <p:cNvSpPr txBox="1"/>
          <p:nvPr/>
        </p:nvSpPr>
        <p:spPr>
          <a:xfrm>
            <a:off x="3238678" y="4876800"/>
            <a:ext cx="5448122" cy="584775"/>
          </a:xfrm>
          <a:prstGeom prst="rect">
            <a:avLst/>
          </a:prstGeom>
          <a:noFill/>
        </p:spPr>
        <p:txBody>
          <a:bodyPr wrap="square" rtlCol="0">
            <a:spAutoFit/>
          </a:bodyPr>
          <a:lstStyle/>
          <a:p>
            <a:pPr fontAlgn="auto">
              <a:spcAft>
                <a:spcPts val="0"/>
              </a:spcAft>
            </a:pPr>
            <a:r>
              <a:rPr lang="en-US" sz="3200" b="1" dirty="0">
                <a:solidFill>
                  <a:srgbClr val="EBA217"/>
                </a:solidFill>
              </a:rPr>
              <a:t>2020 OPEN ENROLLMENT</a:t>
            </a:r>
          </a:p>
        </p:txBody>
      </p:sp>
      <p:sp>
        <p:nvSpPr>
          <p:cNvPr id="8" name="TextBox 7"/>
          <p:cNvSpPr txBox="1"/>
          <p:nvPr/>
        </p:nvSpPr>
        <p:spPr>
          <a:xfrm>
            <a:off x="3238678" y="5341223"/>
            <a:ext cx="5096219" cy="276999"/>
          </a:xfrm>
          <a:prstGeom prst="rect">
            <a:avLst/>
          </a:prstGeom>
          <a:noFill/>
        </p:spPr>
        <p:txBody>
          <a:bodyPr wrap="square" rtlCol="0">
            <a:spAutoFit/>
          </a:bodyPr>
          <a:lstStyle/>
          <a:p>
            <a:pPr marL="0" indent="0">
              <a:buNone/>
            </a:pPr>
            <a:r>
              <a:rPr lang="en-US" b="1" dirty="0">
                <a:solidFill>
                  <a:srgbClr val="262626"/>
                </a:solidFill>
              </a:rPr>
              <a:t>Presented by:  Associated Benefits and Risk Consulting</a:t>
            </a:r>
          </a:p>
        </p:txBody>
      </p:sp>
      <p:sp>
        <p:nvSpPr>
          <p:cNvPr id="9" name="Rectangle 8"/>
          <p:cNvSpPr/>
          <p:nvPr>
            <p:custDataLst>
              <p:tags r:id="rId1"/>
            </p:custDataLst>
          </p:nvPr>
        </p:nvSpPr>
        <p:spPr>
          <a:xfrm>
            <a:off x="0" y="0"/>
            <a:ext cx="9144000" cy="228600"/>
          </a:xfrm>
          <a:prstGeom prst="rect">
            <a:avLst/>
          </a:prstGeom>
          <a:solidFill>
            <a:srgbClr val="EBA21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 name="Rectangle 10"/>
          <p:cNvSpPr/>
          <p:nvPr>
            <p:custDataLst>
              <p:tags r:id="rId2"/>
            </p:custDataLst>
          </p:nvPr>
        </p:nvSpPr>
        <p:spPr>
          <a:xfrm>
            <a:off x="0" y="3769987"/>
            <a:ext cx="9144000" cy="228600"/>
          </a:xfrm>
          <a:prstGeom prst="rect">
            <a:avLst/>
          </a:prstGeom>
          <a:solidFill>
            <a:srgbClr val="EBA21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1028"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43" t="16579" r="6516" b="18980"/>
          <a:stretch/>
        </p:blipFill>
        <p:spPr bwMode="auto">
          <a:xfrm>
            <a:off x="457200" y="4876800"/>
            <a:ext cx="2418932" cy="75391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3086278" y="4876800"/>
            <a:ext cx="0" cy="7916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B060E57-948E-4312-A92A-5BF44ED77126}"/>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230912"/>
            <a:ext cx="9144000" cy="3539075"/>
          </a:xfrm>
          <a:prstGeom prst="rect">
            <a:avLst/>
          </a:prstGeom>
        </p:spPr>
      </p:pic>
    </p:spTree>
    <p:extLst>
      <p:ext uri="{BB962C8B-B14F-4D97-AF65-F5344CB8AC3E}">
        <p14:creationId xmlns:p14="http://schemas.microsoft.com/office/powerpoint/2010/main" val="471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r>
              <a:rPr lang="en-US" dirty="0"/>
              <a:t>Both Plans </a:t>
            </a:r>
          </a:p>
        </p:txBody>
      </p:sp>
      <p:sp>
        <p:nvSpPr>
          <p:cNvPr id="10" name="Text Placeholder 4"/>
          <p:cNvSpPr>
            <a:spLocks noGrp="1"/>
          </p:cNvSpPr>
          <p:nvPr>
            <p:ph type="body" sz="quarter" idx="17"/>
          </p:nvPr>
        </p:nvSpPr>
        <p:spPr>
          <a:xfrm>
            <a:off x="477838" y="1905000"/>
            <a:ext cx="8045450" cy="4146550"/>
          </a:xfrm>
        </p:spPr>
        <p:txBody>
          <a:bodyPr/>
          <a:lstStyle/>
          <a:p>
            <a:pPr marR="1905" lvl="0">
              <a:lnSpc>
                <a:spcPct val="115000"/>
              </a:lnSpc>
              <a:spcAft>
                <a:spcPts val="300"/>
              </a:spcAft>
            </a:pPr>
            <a:r>
              <a:rPr lang="en-US" sz="1800" dirty="0">
                <a:ea typeface="Times New Roman" panose="02020603050405020304" pitchFamily="18" charset="0"/>
                <a:cs typeface="Times New Roman" panose="02020603050405020304" pitchFamily="18" charset="0"/>
              </a:rPr>
              <a:t>Core Health Plan</a:t>
            </a:r>
          </a:p>
          <a:p>
            <a:pPr marL="341313" marR="1905" lvl="1" indent="0">
              <a:lnSpc>
                <a:spcPct val="115000"/>
              </a:lnSpc>
              <a:spcAft>
                <a:spcPts val="300"/>
              </a:spcAft>
              <a:buNone/>
            </a:pPr>
            <a:r>
              <a:rPr lang="en-US" sz="1800" dirty="0">
                <a:ea typeface="Times New Roman" panose="02020603050405020304" pitchFamily="18" charset="0"/>
                <a:cs typeface="Times New Roman" panose="02020603050405020304" pitchFamily="18" charset="0"/>
              </a:rPr>
              <a:t> - Insulin on the formulary drug list covered at 100%</a:t>
            </a:r>
          </a:p>
          <a:p>
            <a:pPr marR="1905" lvl="0">
              <a:lnSpc>
                <a:spcPct val="115000"/>
              </a:lnSpc>
              <a:spcAft>
                <a:spcPts val="300"/>
              </a:spcAft>
            </a:pPr>
            <a:r>
              <a:rPr lang="en-US" sz="1800" dirty="0">
                <a:ea typeface="Times New Roman" panose="02020603050405020304" pitchFamily="18" charset="0"/>
                <a:cs typeface="Times New Roman" panose="02020603050405020304" pitchFamily="18" charset="0"/>
              </a:rPr>
              <a:t>HDHP/HSA</a:t>
            </a:r>
          </a:p>
          <a:p>
            <a:pPr marL="341313" marR="1905" lvl="1" indent="0">
              <a:lnSpc>
                <a:spcPct val="115000"/>
              </a:lnSpc>
              <a:spcAft>
                <a:spcPts val="300"/>
              </a:spcAft>
              <a:buNone/>
            </a:pPr>
            <a:r>
              <a:rPr lang="en-US" sz="1800" dirty="0">
                <a:ea typeface="Times New Roman" panose="02020603050405020304" pitchFamily="18" charset="0"/>
                <a:cs typeface="Times New Roman" panose="02020603050405020304" pitchFamily="18" charset="0"/>
              </a:rPr>
              <a:t> - Increased in-network deductible of $100/single and $200/family due to</a:t>
            </a:r>
          </a:p>
          <a:p>
            <a:pPr marL="341313" marR="1905" lvl="1" indent="0">
              <a:lnSpc>
                <a:spcPct val="115000"/>
              </a:lnSpc>
              <a:spcAft>
                <a:spcPts val="300"/>
              </a:spcAft>
              <a:buNone/>
            </a:pPr>
            <a:r>
              <a:rPr lang="en-US" sz="1800" dirty="0">
                <a:ea typeface="Times New Roman" panose="02020603050405020304" pitchFamily="18" charset="0"/>
                <a:cs typeface="Times New Roman" panose="02020603050405020304" pitchFamily="18" charset="0"/>
              </a:rPr>
              <a:t>   IRS regulation change (Tier 1 providers only)</a:t>
            </a:r>
          </a:p>
          <a:p>
            <a:pPr>
              <a:lnSpc>
                <a:spcPct val="115000"/>
              </a:lnSpc>
              <a:spcAft>
                <a:spcPts val="300"/>
              </a:spcAft>
            </a:pPr>
            <a:r>
              <a:rPr lang="en-US" sz="1800" b="1" dirty="0">
                <a:solidFill>
                  <a:srgbClr val="EBA217"/>
                </a:solidFill>
              </a:rPr>
              <a:t>ALL</a:t>
            </a:r>
            <a:r>
              <a:rPr lang="en-US" sz="1800" dirty="0">
                <a:solidFill>
                  <a:schemeClr val="tx1"/>
                </a:solidFill>
              </a:rPr>
              <a:t> employees will receive new ID cards effective Sept. 1, 2020</a:t>
            </a:r>
          </a:p>
          <a:p>
            <a:pPr marL="341313" lvl="1" indent="0">
              <a:lnSpc>
                <a:spcPct val="115000"/>
              </a:lnSpc>
              <a:spcAft>
                <a:spcPts val="300"/>
              </a:spcAft>
              <a:buNone/>
            </a:pPr>
            <a:r>
              <a:rPr lang="en-US" sz="1800" dirty="0">
                <a:solidFill>
                  <a:schemeClr val="tx1"/>
                </a:solidFill>
              </a:rPr>
              <a:t> - Your member ID and Rx info will remain the same</a:t>
            </a:r>
          </a:p>
          <a:p>
            <a:pPr marL="341313" lvl="1" indent="0">
              <a:lnSpc>
                <a:spcPct val="115000"/>
              </a:lnSpc>
              <a:spcAft>
                <a:spcPts val="300"/>
              </a:spcAft>
              <a:buNone/>
            </a:pPr>
            <a:r>
              <a:rPr lang="en-US" sz="1800" dirty="0">
                <a:solidFill>
                  <a:schemeClr val="tx1"/>
                </a:solidFill>
              </a:rPr>
              <a:t> - Please begin using your new ID card as of Sept. 1</a:t>
            </a:r>
          </a:p>
          <a:p>
            <a:pPr marL="341313" lvl="1" indent="0">
              <a:lnSpc>
                <a:spcPct val="115000"/>
              </a:lnSpc>
              <a:spcAft>
                <a:spcPts val="300"/>
              </a:spcAft>
              <a:buNone/>
            </a:pPr>
            <a:endParaRPr lang="en-US" sz="1800" dirty="0">
              <a:solidFill>
                <a:schemeClr val="tx1"/>
              </a:solidFill>
            </a:endParaRPr>
          </a:p>
          <a:p>
            <a:pPr marL="0" marR="1905" lvl="0" indent="0">
              <a:lnSpc>
                <a:spcPct val="115000"/>
              </a:lnSpc>
              <a:spcAft>
                <a:spcPts val="300"/>
              </a:spcAft>
              <a:buNone/>
            </a:pPr>
            <a:r>
              <a:rPr lang="en-US" sz="1800" i="1" dirty="0">
                <a:ea typeface="Times New Roman" panose="02020603050405020304" pitchFamily="18" charset="0"/>
                <a:cs typeface="Times New Roman" panose="02020603050405020304" pitchFamily="18" charset="0"/>
              </a:rPr>
              <a:t>Reminder:	COVID-19 testing and the associated office visit, urgent care visit</a:t>
            </a:r>
          </a:p>
          <a:p>
            <a:pPr marL="0" marR="1905" lvl="0" indent="0">
              <a:lnSpc>
                <a:spcPct val="115000"/>
              </a:lnSpc>
              <a:spcAft>
                <a:spcPts val="300"/>
              </a:spcAft>
              <a:buNone/>
            </a:pPr>
            <a:r>
              <a:rPr lang="en-US" sz="1800" i="1" dirty="0">
                <a:ea typeface="Times New Roman" panose="02020603050405020304" pitchFamily="18" charset="0"/>
                <a:cs typeface="Times New Roman" panose="02020603050405020304" pitchFamily="18" charset="0"/>
              </a:rPr>
              <a:t>			or emergency visit is covered at 100% under both plans</a:t>
            </a:r>
            <a:endParaRPr lang="en-US" sz="1800" i="1" dirty="0">
              <a:solidFill>
                <a:schemeClr val="tx1"/>
              </a:solidFill>
            </a:endParaRPr>
          </a:p>
          <a:p>
            <a:pPr marL="0" indent="0">
              <a:buNone/>
            </a:pPr>
            <a:endParaRPr lang="en-US" dirty="0">
              <a:solidFill>
                <a:srgbClr val="262626"/>
              </a:solidFill>
            </a:endParaRPr>
          </a:p>
          <a:p>
            <a:pPr marL="0" indent="0">
              <a:buNone/>
            </a:pPr>
            <a:endParaRPr lang="en-US"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dirty="0"/>
          </a:p>
        </p:txBody>
      </p:sp>
      <p:sp>
        <p:nvSpPr>
          <p:cNvPr id="13" name="Title 12"/>
          <p:cNvSpPr>
            <a:spLocks noGrp="1"/>
          </p:cNvSpPr>
          <p:nvPr>
            <p:ph type="title"/>
          </p:nvPr>
        </p:nvSpPr>
        <p:spPr/>
        <p:txBody>
          <a:bodyPr/>
          <a:lstStyle/>
          <a:p>
            <a:r>
              <a:rPr lang="en-US" dirty="0">
                <a:solidFill>
                  <a:srgbClr val="EBA217"/>
                </a:solidFill>
              </a:rPr>
              <a:t>Benefit changes as of Sept. 1, 2020</a:t>
            </a:r>
            <a:endParaRPr lang="en-US" dirty="0"/>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10</a:t>
            </a:fld>
            <a:endParaRPr lang="en-US" dirty="0"/>
          </a:p>
        </p:txBody>
      </p:sp>
    </p:spTree>
    <p:extLst>
      <p:ext uri="{BB962C8B-B14F-4D97-AF65-F5344CB8AC3E}">
        <p14:creationId xmlns:p14="http://schemas.microsoft.com/office/powerpoint/2010/main" val="66587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endParaRPr lang="en-US" dirty="0"/>
          </a:p>
        </p:txBody>
      </p:sp>
      <p:sp>
        <p:nvSpPr>
          <p:cNvPr id="10" name="Text Placeholder 4"/>
          <p:cNvSpPr>
            <a:spLocks noGrp="1"/>
          </p:cNvSpPr>
          <p:nvPr>
            <p:ph type="body" sz="quarter" idx="17"/>
          </p:nvPr>
        </p:nvSpPr>
        <p:spPr>
          <a:xfrm>
            <a:off x="477838" y="1905000"/>
            <a:ext cx="8045450" cy="4146550"/>
          </a:xfrm>
        </p:spPr>
        <p:txBody>
          <a:bodyPr/>
          <a:lstStyle/>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dirty="0"/>
          </a:p>
        </p:txBody>
      </p:sp>
      <p:sp>
        <p:nvSpPr>
          <p:cNvPr id="13" name="Title 12"/>
          <p:cNvSpPr>
            <a:spLocks noGrp="1"/>
          </p:cNvSpPr>
          <p:nvPr>
            <p:ph type="title"/>
          </p:nvPr>
        </p:nvSpPr>
        <p:spPr/>
        <p:txBody>
          <a:bodyPr/>
          <a:lstStyle/>
          <a:p>
            <a:r>
              <a:rPr lang="en-US" dirty="0">
                <a:solidFill>
                  <a:srgbClr val="EBA217"/>
                </a:solidFill>
              </a:rPr>
              <a:t>Core Plan (In-Network)</a:t>
            </a:r>
            <a:endParaRPr lang="en-US" dirty="0"/>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11</a:t>
            </a:fld>
            <a:endParaRPr lang="en-US" dirty="0"/>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4196808645"/>
              </p:ext>
            </p:extLst>
          </p:nvPr>
        </p:nvGraphicFramePr>
        <p:xfrm>
          <a:off x="485775" y="1962150"/>
          <a:ext cx="8048624" cy="3754504"/>
        </p:xfrm>
        <a:graphic>
          <a:graphicData uri="http://schemas.openxmlformats.org/drawingml/2006/table">
            <a:tbl>
              <a:tblPr firstRow="1" firstCol="1" bandRow="1">
                <a:tableStyleId>{69CF1AB2-1976-4502-BF36-3FF5EA218861}</a:tableStyleId>
              </a:tblPr>
              <a:tblGrid>
                <a:gridCol w="2714625">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399">
                  <a:extLst>
                    <a:ext uri="{9D8B030D-6E8A-4147-A177-3AD203B41FA5}">
                      <a16:colId xmlns:a16="http://schemas.microsoft.com/office/drawing/2014/main" val="20002"/>
                    </a:ext>
                  </a:extLst>
                </a:gridCol>
              </a:tblGrid>
              <a:tr h="383177">
                <a:tc>
                  <a:txBody>
                    <a:bodyPr/>
                    <a:lstStyle/>
                    <a:p>
                      <a:r>
                        <a:rPr lang="en-US" sz="1600" dirty="0">
                          <a:solidFill>
                            <a:schemeClr val="bg1"/>
                          </a:solidFill>
                        </a:rPr>
                        <a:t>In-Network</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Tier 1</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Tier 2</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278675">
                <a:tc>
                  <a:txBody>
                    <a:bodyPr/>
                    <a:lstStyle/>
                    <a:p>
                      <a:r>
                        <a:rPr lang="en-US" sz="1200" b="1" dirty="0"/>
                        <a:t>Deductible</a:t>
                      </a:r>
                    </a:p>
                    <a:p>
                      <a:pPr marL="0" indent="0">
                        <a:buFont typeface="Arial" panose="020B0604020202020204" pitchFamily="34" charset="0"/>
                        <a:buNone/>
                      </a:pPr>
                      <a:r>
                        <a:rPr lang="en-US" sz="1200" b="0" dirty="0"/>
                        <a:t>Single/Family</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200" dirty="0"/>
                    </a:p>
                    <a:p>
                      <a:r>
                        <a:rPr lang="en-US" sz="1200" dirty="0"/>
                        <a:t>$1,000/$2,000</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200" dirty="0"/>
                    </a:p>
                    <a:p>
                      <a:r>
                        <a:rPr lang="en-US" sz="1200" dirty="0"/>
                        <a:t>$1,500/$3,000</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8675">
                <a:tc>
                  <a:txBody>
                    <a:bodyPr/>
                    <a:lstStyle/>
                    <a:p>
                      <a:r>
                        <a:rPr lang="en-US" sz="1200" b="1" dirty="0"/>
                        <a:t>Coinsurance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25%</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45%</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8675">
                <a:tc>
                  <a:txBody>
                    <a:bodyPr/>
                    <a:lstStyle/>
                    <a:p>
                      <a:r>
                        <a:rPr lang="en-US" sz="1200" b="1" dirty="0"/>
                        <a:t>Out-of-Pocket Maximum</a:t>
                      </a:r>
                    </a:p>
                    <a:p>
                      <a:pPr marL="0" indent="0">
                        <a:buFont typeface="Arial" panose="020B0604020202020204" pitchFamily="34" charset="0"/>
                        <a:buNone/>
                      </a:pPr>
                      <a:r>
                        <a:rPr lang="en-US" sz="1200" b="0" dirty="0"/>
                        <a:t>Single/Family</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200" dirty="0"/>
                    </a:p>
                    <a:p>
                      <a:r>
                        <a:rPr lang="en-US" sz="1200" dirty="0"/>
                        <a:t>$3,500/$7,000</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200" dirty="0"/>
                    </a:p>
                    <a:p>
                      <a:r>
                        <a:rPr lang="en-US" sz="1200" dirty="0"/>
                        <a:t>$4,500/$9,000</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78675">
                <a:tc>
                  <a:txBody>
                    <a:bodyPr/>
                    <a:lstStyle/>
                    <a:p>
                      <a:r>
                        <a:rPr lang="en-US" sz="1200" b="1" dirty="0"/>
                        <a:t>Preventive Care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You pay $0</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You pay $0</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78675">
                <a:tc>
                  <a:txBody>
                    <a:bodyPr/>
                    <a:lstStyle/>
                    <a:p>
                      <a:r>
                        <a:rPr lang="en-US" sz="1200" b="1" dirty="0"/>
                        <a:t>Office Visits</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25% after deductible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45% after deductible</a:t>
                      </a:r>
                      <a:r>
                        <a:rPr lang="en-US" sz="1200" baseline="0" dirty="0"/>
                        <a:t> </a:t>
                      </a:r>
                      <a:endParaRPr lang="en-US" sz="1200" dirty="0"/>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78675">
                <a:tc>
                  <a:txBody>
                    <a:bodyPr/>
                    <a:lstStyle/>
                    <a:p>
                      <a:r>
                        <a:rPr lang="en-US" sz="1200" b="1" dirty="0"/>
                        <a:t>Convenience Care</a:t>
                      </a:r>
                    </a:p>
                    <a:p>
                      <a:r>
                        <a:rPr lang="en-US" sz="1200" b="1" dirty="0"/>
                        <a:t>Urgent Care, Emergency </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25% after deductible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45% after deductible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78675">
                <a:tc>
                  <a:txBody>
                    <a:bodyPr/>
                    <a:lstStyle/>
                    <a:p>
                      <a:r>
                        <a:rPr lang="en-US" sz="1200" b="1" dirty="0"/>
                        <a:t>Outpatient/Inpatient</a:t>
                      </a:r>
                      <a:r>
                        <a:rPr lang="en-US" sz="1200" b="1" baseline="0" dirty="0"/>
                        <a:t> Hospital Care</a:t>
                      </a:r>
                      <a:endParaRPr lang="en-US" sz="1200" b="1" dirty="0"/>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25% after deductible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45% after deductible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786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Prescription Drugs</a:t>
                      </a:r>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Gen</a:t>
                      </a:r>
                      <a:r>
                        <a:rPr lang="en-US" sz="1200" b="1" baseline="0" dirty="0"/>
                        <a:t> Rx</a:t>
                      </a:r>
                      <a:endParaRPr lang="en-US" sz="1200" b="1" dirty="0"/>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78675">
                <a:tc>
                  <a:txBody>
                    <a:bodyPr/>
                    <a:lstStyle/>
                    <a:p>
                      <a:pPr marL="171450" indent="-171450">
                        <a:buFont typeface="Arial" panose="020B0604020202020204" pitchFamily="34" charset="0"/>
                        <a:buChar char="•"/>
                      </a:pPr>
                      <a:r>
                        <a:rPr lang="en-US" sz="1200" b="0" dirty="0">
                          <a:solidFill>
                            <a:schemeClr val="tx1"/>
                          </a:solidFill>
                        </a:rPr>
                        <a:t>Generic/Brand/Non-Formulary </a:t>
                      </a:r>
                    </a:p>
                    <a:p>
                      <a:pPr marL="171450" indent="-171450">
                        <a:buFont typeface="Arial" panose="020B0604020202020204" pitchFamily="34" charset="0"/>
                        <a:buChar char="•"/>
                      </a:pPr>
                      <a:r>
                        <a:rPr lang="en-US" sz="1200" b="0" dirty="0">
                          <a:solidFill>
                            <a:schemeClr val="tx1"/>
                          </a:solidFill>
                        </a:rPr>
                        <a:t>Specialty Drugs</a:t>
                      </a:r>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US" sz="1200" dirty="0"/>
                        <a:t>$10/$50/$100</a:t>
                      </a:r>
                    </a:p>
                    <a:p>
                      <a:pPr algn="ctr"/>
                      <a:r>
                        <a:rPr lang="en-US" sz="1200" strike="noStrike" dirty="0">
                          <a:solidFill>
                            <a:schemeClr val="tx1"/>
                          </a:solidFill>
                        </a:rPr>
                        <a:t>20% to a maximum of</a:t>
                      </a:r>
                      <a:r>
                        <a:rPr lang="en-US" sz="1200" strike="noStrike" baseline="0" dirty="0">
                          <a:solidFill>
                            <a:schemeClr val="tx1"/>
                          </a:solidFill>
                        </a:rPr>
                        <a:t> </a:t>
                      </a:r>
                      <a:r>
                        <a:rPr lang="en-US" sz="1200" strike="noStrike" dirty="0">
                          <a:solidFill>
                            <a:schemeClr val="tx1"/>
                          </a:solidFill>
                        </a:rPr>
                        <a:t>$200/script (Preferred)  </a:t>
                      </a:r>
                    </a:p>
                    <a:p>
                      <a:pPr algn="ctr"/>
                      <a:r>
                        <a:rPr lang="en-US" sz="1200" dirty="0">
                          <a:solidFill>
                            <a:schemeClr val="tx1"/>
                          </a:solidFill>
                        </a:rPr>
                        <a:t>40% up to Out-of-Pocket Maximum (Non-Preferred)</a:t>
                      </a:r>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200" dirty="0"/>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31545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endParaRPr lang="en-US" dirty="0"/>
          </a:p>
        </p:txBody>
      </p:sp>
      <p:sp>
        <p:nvSpPr>
          <p:cNvPr id="10" name="Text Placeholder 4"/>
          <p:cNvSpPr>
            <a:spLocks noGrp="1"/>
          </p:cNvSpPr>
          <p:nvPr>
            <p:ph type="body" sz="quarter" idx="17"/>
          </p:nvPr>
        </p:nvSpPr>
        <p:spPr>
          <a:xfrm>
            <a:off x="477838" y="1905000"/>
            <a:ext cx="8045450" cy="4146550"/>
          </a:xfrm>
        </p:spPr>
        <p:txBody>
          <a:bodyPr/>
          <a:lstStyle/>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dirty="0"/>
          </a:p>
        </p:txBody>
      </p:sp>
      <p:sp>
        <p:nvSpPr>
          <p:cNvPr id="13" name="Title 12"/>
          <p:cNvSpPr>
            <a:spLocks noGrp="1"/>
          </p:cNvSpPr>
          <p:nvPr>
            <p:ph type="title"/>
          </p:nvPr>
        </p:nvSpPr>
        <p:spPr/>
        <p:txBody>
          <a:bodyPr/>
          <a:lstStyle/>
          <a:p>
            <a:r>
              <a:rPr lang="en-US" dirty="0">
                <a:solidFill>
                  <a:srgbClr val="EBA217"/>
                </a:solidFill>
              </a:rPr>
              <a:t>HDHP/HSA (In-Network)</a:t>
            </a:r>
            <a:endParaRPr lang="en-US" dirty="0"/>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12</a:t>
            </a:fld>
            <a:endParaRPr lang="en-US" dirty="0"/>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1676485669"/>
              </p:ext>
            </p:extLst>
          </p:nvPr>
        </p:nvGraphicFramePr>
        <p:xfrm>
          <a:off x="485775" y="1962150"/>
          <a:ext cx="8048624" cy="3754504"/>
        </p:xfrm>
        <a:graphic>
          <a:graphicData uri="http://schemas.openxmlformats.org/drawingml/2006/table">
            <a:tbl>
              <a:tblPr firstRow="1" firstCol="1" bandRow="1">
                <a:tableStyleId>{69CF1AB2-1976-4502-BF36-3FF5EA218861}</a:tableStyleId>
              </a:tblPr>
              <a:tblGrid>
                <a:gridCol w="2714625">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819399">
                  <a:extLst>
                    <a:ext uri="{9D8B030D-6E8A-4147-A177-3AD203B41FA5}">
                      <a16:colId xmlns:a16="http://schemas.microsoft.com/office/drawing/2014/main" val="20002"/>
                    </a:ext>
                  </a:extLst>
                </a:gridCol>
              </a:tblGrid>
              <a:tr h="383177">
                <a:tc>
                  <a:txBody>
                    <a:bodyPr/>
                    <a:lstStyle/>
                    <a:p>
                      <a:r>
                        <a:rPr lang="en-US" sz="1600" dirty="0">
                          <a:solidFill>
                            <a:schemeClr val="bg1"/>
                          </a:solidFill>
                        </a:rPr>
                        <a:t>In-Network</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Tier 1</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Tier 2</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278675">
                <a:tc>
                  <a:txBody>
                    <a:bodyPr/>
                    <a:lstStyle/>
                    <a:p>
                      <a:r>
                        <a:rPr lang="en-US" sz="1200" b="1" dirty="0"/>
                        <a:t>Deductible</a:t>
                      </a:r>
                    </a:p>
                    <a:p>
                      <a:pPr marL="0" indent="0">
                        <a:buFont typeface="Arial" panose="020B0604020202020204" pitchFamily="34" charset="0"/>
                        <a:buNone/>
                      </a:pPr>
                      <a:r>
                        <a:rPr lang="en-US" sz="1200" b="0" dirty="0"/>
                        <a:t>Single/Family</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200" dirty="0"/>
                    </a:p>
                    <a:p>
                      <a:r>
                        <a:rPr lang="en-US" sz="1200" dirty="0">
                          <a:solidFill>
                            <a:schemeClr val="tx1"/>
                          </a:solidFill>
                        </a:rPr>
                        <a:t>$2,800/$5,600</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200" dirty="0"/>
                    </a:p>
                    <a:p>
                      <a:r>
                        <a:rPr lang="en-US" sz="1200" dirty="0"/>
                        <a:t>$3,000/$6,000</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8675">
                <a:tc>
                  <a:txBody>
                    <a:bodyPr/>
                    <a:lstStyle/>
                    <a:p>
                      <a:r>
                        <a:rPr lang="en-US" sz="1200" b="1" dirty="0"/>
                        <a:t>Coinsurance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20%</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40%</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8675">
                <a:tc>
                  <a:txBody>
                    <a:bodyPr/>
                    <a:lstStyle/>
                    <a:p>
                      <a:r>
                        <a:rPr lang="en-US" sz="1200" b="1" dirty="0"/>
                        <a:t>Out-of-Pocket Maximum</a:t>
                      </a:r>
                    </a:p>
                    <a:p>
                      <a:pPr marL="0" indent="0">
                        <a:buFont typeface="Arial" panose="020B0604020202020204" pitchFamily="34" charset="0"/>
                        <a:buNone/>
                      </a:pPr>
                      <a:r>
                        <a:rPr lang="en-US" sz="1200" b="0" dirty="0"/>
                        <a:t>Single/Family</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200" dirty="0"/>
                    </a:p>
                    <a:p>
                      <a:r>
                        <a:rPr lang="en-US" sz="1200" dirty="0"/>
                        <a:t>$3,500/$7,000</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200" dirty="0"/>
                    </a:p>
                    <a:p>
                      <a:r>
                        <a:rPr lang="en-US" sz="1200" dirty="0"/>
                        <a:t>$4,500/$9,000</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78675">
                <a:tc>
                  <a:txBody>
                    <a:bodyPr/>
                    <a:lstStyle/>
                    <a:p>
                      <a:r>
                        <a:rPr lang="en-US" sz="1200" b="1" dirty="0"/>
                        <a:t>Preventive Care</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You pay $0</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You pay $0</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78675">
                <a:tc>
                  <a:txBody>
                    <a:bodyPr/>
                    <a:lstStyle/>
                    <a:p>
                      <a:r>
                        <a:rPr lang="en-US" sz="1200" b="1" dirty="0"/>
                        <a:t>Office Visits</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20% after deductible</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40% after deductible</a:t>
                      </a:r>
                      <a:r>
                        <a:rPr lang="en-US" sz="1200" baseline="0" dirty="0"/>
                        <a:t> </a:t>
                      </a:r>
                      <a:endParaRPr lang="en-US" sz="1200" dirty="0"/>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78675">
                <a:tc>
                  <a:txBody>
                    <a:bodyPr/>
                    <a:lstStyle/>
                    <a:p>
                      <a:r>
                        <a:rPr lang="en-US" sz="1200" b="1" dirty="0"/>
                        <a:t>Convenience Care</a:t>
                      </a:r>
                    </a:p>
                    <a:p>
                      <a:r>
                        <a:rPr lang="en-US" sz="1200" b="1" dirty="0"/>
                        <a:t>Urgent Care, Emergency </a:t>
                      </a:r>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20% after deductible</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40% after deductible</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78675">
                <a:tc>
                  <a:txBody>
                    <a:bodyPr/>
                    <a:lstStyle/>
                    <a:p>
                      <a:r>
                        <a:rPr lang="en-US" sz="1200" b="1" dirty="0"/>
                        <a:t>Outpatient/Inpatient</a:t>
                      </a:r>
                      <a:r>
                        <a:rPr lang="en-US" sz="1200" b="1" baseline="0" dirty="0"/>
                        <a:t> Hospital Care</a:t>
                      </a:r>
                      <a:endParaRPr lang="en-US" sz="1200" b="1" dirty="0"/>
                    </a:p>
                  </a:txBody>
                  <a:tcPr marL="83007" marR="83007" marT="41504" marB="415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20% after deductible</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40% after deductible</a:t>
                      </a:r>
                    </a:p>
                  </a:txBody>
                  <a:tcPr marL="81674" marR="81674" marT="40839" marB="408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786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Prescription Drugs</a:t>
                      </a:r>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Gen Rx</a:t>
                      </a:r>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78675">
                <a:tc>
                  <a:txBody>
                    <a:bodyPr/>
                    <a:lstStyle/>
                    <a:p>
                      <a:pPr marL="171450" indent="-171450">
                        <a:buFont typeface="Arial" panose="020B0604020202020204" pitchFamily="34" charset="0"/>
                        <a:buChar char="•"/>
                      </a:pPr>
                      <a:r>
                        <a:rPr lang="en-US" sz="1200" b="0" dirty="0">
                          <a:solidFill>
                            <a:schemeClr val="tx1"/>
                          </a:solidFill>
                        </a:rPr>
                        <a:t>Preventive Drugs</a:t>
                      </a:r>
                    </a:p>
                    <a:p>
                      <a:pPr marL="171450" indent="-171450">
                        <a:buFont typeface="Arial" panose="020B0604020202020204" pitchFamily="34" charset="0"/>
                        <a:buChar char="•"/>
                      </a:pPr>
                      <a:r>
                        <a:rPr lang="en-US" sz="1200" b="0" dirty="0">
                          <a:solidFill>
                            <a:schemeClr val="tx1"/>
                          </a:solidFill>
                        </a:rPr>
                        <a:t>Generic/Brand/Non-Formulary </a:t>
                      </a:r>
                    </a:p>
                    <a:p>
                      <a:pPr marL="171450" indent="-171450">
                        <a:buFont typeface="Arial" panose="020B0604020202020204" pitchFamily="34" charset="0"/>
                        <a:buChar char="•"/>
                      </a:pPr>
                      <a:r>
                        <a:rPr lang="en-US" sz="1200" b="0" dirty="0">
                          <a:solidFill>
                            <a:schemeClr val="tx1"/>
                          </a:solidFill>
                        </a:rPr>
                        <a:t>Specialty Drugs</a:t>
                      </a:r>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US" sz="1200" dirty="0"/>
                        <a:t>You pay $0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20% after deductible up to </a:t>
                      </a:r>
                      <a:r>
                        <a:rPr lang="en-US" sz="1200" b="0" dirty="0"/>
                        <a:t>Out-of-Pocket Maximum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t>20% after deductible up to Out-of-Pocket Maximum</a:t>
                      </a:r>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200" dirty="0"/>
                    </a:p>
                  </a:txBody>
                  <a:tcPr marL="83007" marR="83007" marT="41504" marB="4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0095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6A809F5-01EB-42D0-92AD-3FA12E0B7B43}" type="slidenum">
              <a:rPr lang="en-US" smtClean="0"/>
              <a:pPr>
                <a:defRPr/>
              </a:pPr>
              <a:t>13</a:t>
            </a:fld>
            <a:endParaRPr lang="en-US" dirty="0"/>
          </a:p>
        </p:txBody>
      </p:sp>
      <p:sp>
        <p:nvSpPr>
          <p:cNvPr id="3" name="Text Placeholder 2"/>
          <p:cNvSpPr>
            <a:spLocks noGrp="1"/>
          </p:cNvSpPr>
          <p:nvPr>
            <p:ph type="body" sz="quarter" idx="23"/>
          </p:nvPr>
        </p:nvSpPr>
        <p:spPr/>
        <p:txBody>
          <a:bodyPr/>
          <a:lstStyle/>
          <a:p>
            <a:r>
              <a:rPr lang="en-US" sz="1400" dirty="0"/>
              <a:t>Specific preventive prescription drugs paid at 100%</a:t>
            </a:r>
          </a:p>
          <a:p>
            <a:r>
              <a:rPr lang="en-US" sz="1400" dirty="0"/>
              <a:t>Includes preferred generic and brand name drugs</a:t>
            </a:r>
          </a:p>
          <a:p>
            <a:r>
              <a:rPr lang="en-US" sz="1400" dirty="0"/>
              <a:t>Treat conditions such as:  </a:t>
            </a:r>
          </a:p>
          <a:p>
            <a:pPr lvl="1"/>
            <a:r>
              <a:rPr lang="en-US" sz="1400" dirty="0"/>
              <a:t>High blood pressure</a:t>
            </a:r>
          </a:p>
          <a:p>
            <a:pPr lvl="1"/>
            <a:r>
              <a:rPr lang="en-US" sz="1400" dirty="0"/>
              <a:t>High cholesterol </a:t>
            </a:r>
          </a:p>
          <a:p>
            <a:pPr lvl="1"/>
            <a:r>
              <a:rPr lang="en-US" sz="1400" dirty="0"/>
              <a:t>Diabetes</a:t>
            </a:r>
          </a:p>
          <a:p>
            <a:pPr lvl="1"/>
            <a:r>
              <a:rPr lang="en-US" sz="1400" dirty="0"/>
              <a:t>Asthma</a:t>
            </a:r>
          </a:p>
          <a:p>
            <a:pPr lvl="1"/>
            <a:r>
              <a:rPr lang="en-US" sz="1400" dirty="0"/>
              <a:t>Contraceptives </a:t>
            </a:r>
          </a:p>
          <a:p>
            <a:pPr lvl="1"/>
            <a:r>
              <a:rPr lang="en-US" sz="1400" dirty="0"/>
              <a:t>Breast cancer prevention </a:t>
            </a:r>
          </a:p>
          <a:p>
            <a:pPr lvl="1"/>
            <a:r>
              <a:rPr lang="en-US" sz="1400" dirty="0"/>
              <a:t>And more!	</a:t>
            </a:r>
          </a:p>
          <a:p>
            <a:endParaRPr lang="en-US" sz="1400" dirty="0"/>
          </a:p>
        </p:txBody>
      </p:sp>
      <p:sp>
        <p:nvSpPr>
          <p:cNvPr id="5" name="Text Placeholder 4"/>
          <p:cNvSpPr>
            <a:spLocks noGrp="1"/>
          </p:cNvSpPr>
          <p:nvPr>
            <p:ph type="body" sz="quarter" idx="21"/>
          </p:nvPr>
        </p:nvSpPr>
        <p:spPr/>
        <p:txBody>
          <a:bodyPr/>
          <a:lstStyle/>
          <a:p>
            <a:r>
              <a:rPr lang="en-US" dirty="0"/>
              <a:t>Preventive Rx (applies to HDHP/HSA plan only)</a:t>
            </a:r>
          </a:p>
          <a:p>
            <a:endParaRPr lang="en-US" dirty="0"/>
          </a:p>
        </p:txBody>
      </p:sp>
      <p:sp>
        <p:nvSpPr>
          <p:cNvPr id="6" name="Title 5"/>
          <p:cNvSpPr>
            <a:spLocks noGrp="1"/>
          </p:cNvSpPr>
          <p:nvPr>
            <p:ph type="title"/>
          </p:nvPr>
        </p:nvSpPr>
        <p:spPr/>
        <p:txBody>
          <a:bodyPr/>
          <a:lstStyle/>
          <a:p>
            <a:r>
              <a:rPr lang="en-US" dirty="0">
                <a:solidFill>
                  <a:srgbClr val="EBA217"/>
                </a:solidFill>
              </a:rPr>
              <a:t>Important Reminder!</a:t>
            </a:r>
            <a:endParaRPr lang="en-US" dirty="0"/>
          </a:p>
        </p:txBody>
      </p:sp>
      <p:sp>
        <p:nvSpPr>
          <p:cNvPr id="8" name="Rectangle 7"/>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733DB14C-D14F-4709-B77A-E9AB42EBA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648968"/>
            <a:ext cx="3355848" cy="22372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980054"/>
            <a:ext cx="3355848" cy="2237232"/>
          </a:xfrm>
          <a:prstGeom prst="rect">
            <a:avLst/>
          </a:prstGeom>
        </p:spPr>
      </p:pic>
    </p:spTree>
    <p:extLst>
      <p:ext uri="{BB962C8B-B14F-4D97-AF65-F5344CB8AC3E}">
        <p14:creationId xmlns:p14="http://schemas.microsoft.com/office/powerpoint/2010/main" val="30693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452303" y="1720340"/>
            <a:ext cx="8046720" cy="4147060"/>
          </a:xfrm>
        </p:spPr>
        <p:txBody>
          <a:bodyPr/>
          <a:lstStyle/>
          <a:p>
            <a:pPr marL="0" indent="0">
              <a:buNone/>
            </a:pPr>
            <a:r>
              <a:rPr lang="en-US" b="1" dirty="0"/>
              <a:t>Doctors on Demand</a:t>
            </a:r>
          </a:p>
          <a:p>
            <a:r>
              <a:rPr lang="en-US" dirty="0"/>
              <a:t>Access a board-certified doctor, psychiatrist or psychologist from your phone or computer from 7 a.m.-11p.m., 365 days/year.  Affordable and convenient!  </a:t>
            </a:r>
          </a:p>
          <a:p>
            <a:pPr marL="502920" lvl="1"/>
            <a:r>
              <a:rPr lang="en-US" dirty="0"/>
              <a:t>Can treat cold/flu, allergies, skin issues/rashes, sports injuries and much more.  Cost = starting at $50/visit.</a:t>
            </a:r>
          </a:p>
          <a:p>
            <a:pPr marL="502920" lvl="1">
              <a:spcAft>
                <a:spcPts val="1200"/>
              </a:spcAft>
            </a:pPr>
            <a:r>
              <a:rPr lang="en-US" dirty="0"/>
              <a:t>Visits with psychologists and psychiatrists are available for help with depression, anxiety, addictions, etc.  Cost varies, as low as $66/psychology visit, $266 for initial psychiatry visit/$115 for follow up </a:t>
            </a:r>
          </a:p>
          <a:p>
            <a:pPr marL="502920" lvl="1">
              <a:spcAft>
                <a:spcPts val="1200"/>
              </a:spcAft>
            </a:pPr>
            <a:r>
              <a:rPr lang="en-US" dirty="0"/>
              <a:t>Want the app?  Search Doctor On Demand in the app store.  </a:t>
            </a:r>
          </a:p>
          <a:p>
            <a:pPr marL="0" indent="0">
              <a:buNone/>
            </a:pPr>
            <a:r>
              <a:rPr lang="en-US" b="1" dirty="0"/>
              <a:t>Blue Cross Member Portal </a:t>
            </a:r>
          </a:p>
          <a:p>
            <a:r>
              <a:rPr lang="en-US" dirty="0"/>
              <a:t>Find an in-network provider, help in finding out what your plan covers, review explanation of benefits, health and wellbeing support and much more!</a:t>
            </a:r>
          </a:p>
          <a:p>
            <a:pPr lvl="1"/>
            <a:r>
              <a:rPr lang="en-US" dirty="0"/>
              <a:t>Want the app?  Search BlueCrossMN in the app store. </a:t>
            </a:r>
          </a:p>
          <a:p>
            <a:endParaRPr lang="en-US" dirty="0"/>
          </a:p>
          <a:p>
            <a:endParaRPr lang="en-US" dirty="0"/>
          </a:p>
        </p:txBody>
      </p:sp>
      <p:sp>
        <p:nvSpPr>
          <p:cNvPr id="4" name="Title 3"/>
          <p:cNvSpPr>
            <a:spLocks noGrp="1"/>
          </p:cNvSpPr>
          <p:nvPr>
            <p:ph type="title"/>
          </p:nvPr>
        </p:nvSpPr>
        <p:spPr/>
        <p:txBody>
          <a:bodyPr/>
          <a:lstStyle/>
          <a:p>
            <a:r>
              <a:rPr lang="en-US" dirty="0">
                <a:solidFill>
                  <a:srgbClr val="EBA217"/>
                </a:solidFill>
              </a:rPr>
              <a:t>Additional services</a:t>
            </a:r>
            <a:endParaRPr lang="en-US" dirty="0"/>
          </a:p>
        </p:txBody>
      </p:sp>
      <p:sp>
        <p:nvSpPr>
          <p:cNvPr id="5" name="Rectangle 4"/>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140580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575"/>
            <a:ext cx="9144000" cy="956784"/>
          </a:xfrm>
        </p:spPr>
        <p:txBody>
          <a:bodyPr/>
          <a:lstStyle/>
          <a:p>
            <a:r>
              <a:rPr lang="en-US" altLang="en-US" cap="none" dirty="0">
                <a:solidFill>
                  <a:srgbClr val="EBA217"/>
                </a:solidFill>
              </a:rPr>
              <a:t>WHAT IS A HEALTH SAVINGS ACCOUNT (HSA)?</a:t>
            </a:r>
            <a:endParaRPr lang="en-US" dirty="0">
              <a:solidFill>
                <a:srgbClr val="EBA217"/>
              </a:solidFill>
            </a:endParaRPr>
          </a:p>
        </p:txBody>
      </p:sp>
    </p:spTree>
    <p:extLst>
      <p:ext uri="{BB962C8B-B14F-4D97-AF65-F5344CB8AC3E}">
        <p14:creationId xmlns:p14="http://schemas.microsoft.com/office/powerpoint/2010/main" val="263945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A809F5-01EB-42D0-92AD-3FA12E0B7B43}" type="slidenum">
              <a:rPr lang="en-US" smtClean="0"/>
              <a:pPr/>
              <a:t>16</a:t>
            </a:fld>
            <a:endParaRPr lang="en-US" dirty="0"/>
          </a:p>
        </p:txBody>
      </p:sp>
      <p:sp>
        <p:nvSpPr>
          <p:cNvPr id="20" name="Text Placeholder 19"/>
          <p:cNvSpPr>
            <a:spLocks noGrp="1"/>
          </p:cNvSpPr>
          <p:nvPr>
            <p:ph type="body" sz="quarter" idx="23"/>
          </p:nvPr>
        </p:nvSpPr>
        <p:spPr>
          <a:xfrm>
            <a:off x="477135" y="1905000"/>
            <a:ext cx="2377440" cy="4410578"/>
          </a:xfrm>
        </p:spPr>
        <p:txBody>
          <a:bodyPr/>
          <a:lstStyle/>
          <a:p>
            <a:pPr marL="0" indent="0">
              <a:spcAft>
                <a:spcPts val="1200"/>
              </a:spcAft>
              <a:buNone/>
            </a:pPr>
            <a:r>
              <a:rPr lang="en-US" altLang="en-US" sz="1400" dirty="0"/>
              <a:t>A health savings account (HSA) is an account that you can use to pay medical expenses.</a:t>
            </a:r>
          </a:p>
          <a:p>
            <a:pPr>
              <a:spcAft>
                <a:spcPts val="1200"/>
              </a:spcAft>
            </a:pPr>
            <a:r>
              <a:rPr lang="en-US" altLang="en-US" sz="1400" dirty="0"/>
              <a:t>Must be in conjunction with a high-deductible health plan (HDHP)</a:t>
            </a:r>
          </a:p>
          <a:p>
            <a:pPr>
              <a:spcAft>
                <a:spcPts val="1200"/>
              </a:spcAft>
            </a:pPr>
            <a:r>
              <a:rPr lang="en-US" altLang="en-US" sz="1400" dirty="0"/>
              <a:t>Tax-advantages: contribute pre-tax money, funds accrue tax-free and withdraw funds tax-free (if used for eligible medical expenses)</a:t>
            </a:r>
          </a:p>
          <a:p>
            <a:pPr>
              <a:spcAft>
                <a:spcPts val="1200"/>
              </a:spcAft>
            </a:pPr>
            <a:r>
              <a:rPr lang="en-US" altLang="en-US" sz="1400" dirty="0"/>
              <a:t>You own the account even if you separate service or retire</a:t>
            </a:r>
          </a:p>
          <a:p>
            <a:endParaRPr lang="en-US" sz="1200" dirty="0"/>
          </a:p>
        </p:txBody>
      </p:sp>
      <p:sp>
        <p:nvSpPr>
          <p:cNvPr id="21" name="Text Placeholder 20"/>
          <p:cNvSpPr>
            <a:spLocks noGrp="1"/>
          </p:cNvSpPr>
          <p:nvPr>
            <p:ph type="body" sz="quarter" idx="25"/>
          </p:nvPr>
        </p:nvSpPr>
        <p:spPr/>
        <p:txBody>
          <a:bodyPr/>
          <a:lstStyle/>
          <a:p>
            <a:pPr marL="0" indent="0">
              <a:spcAft>
                <a:spcPts val="1200"/>
              </a:spcAft>
              <a:buNone/>
            </a:pPr>
            <a:r>
              <a:rPr lang="en-US" altLang="en-US" sz="1400" dirty="0"/>
              <a:t>You are </a:t>
            </a:r>
            <a:r>
              <a:rPr lang="en-US" altLang="en-US" sz="1400" b="1" i="1" dirty="0"/>
              <a:t>not</a:t>
            </a:r>
            <a:r>
              <a:rPr lang="en-US" altLang="en-US" sz="1400" dirty="0"/>
              <a:t> eligible for a HSA if you’re:	</a:t>
            </a:r>
          </a:p>
          <a:p>
            <a:pPr>
              <a:spcAft>
                <a:spcPts val="1200"/>
              </a:spcAft>
            </a:pPr>
            <a:r>
              <a:rPr lang="en-US" altLang="en-US" sz="1400" dirty="0"/>
              <a:t>Not covered by a HDHP</a:t>
            </a:r>
          </a:p>
          <a:p>
            <a:pPr>
              <a:spcAft>
                <a:spcPts val="1200"/>
              </a:spcAft>
            </a:pPr>
            <a:r>
              <a:rPr lang="en-US" altLang="en-US" sz="1400" dirty="0"/>
              <a:t>Enrolled in Medicare A, B or D</a:t>
            </a:r>
          </a:p>
          <a:p>
            <a:pPr>
              <a:spcAft>
                <a:spcPts val="1200"/>
              </a:spcAft>
            </a:pPr>
            <a:r>
              <a:rPr lang="en-US" altLang="en-US" sz="1400" dirty="0"/>
              <a:t>Covered under other health insurance (including a spouse’s full flex plan)</a:t>
            </a:r>
          </a:p>
          <a:p>
            <a:pPr>
              <a:spcAft>
                <a:spcPts val="1200"/>
              </a:spcAft>
            </a:pPr>
            <a:r>
              <a:rPr lang="en-US" altLang="en-US" sz="1400" dirty="0"/>
              <a:t>Another person’s dependent for tax purposes</a:t>
            </a:r>
          </a:p>
          <a:p>
            <a:endParaRPr lang="en-US" sz="1400" dirty="0"/>
          </a:p>
        </p:txBody>
      </p:sp>
      <p:sp>
        <p:nvSpPr>
          <p:cNvPr id="22" name="Text Placeholder 21"/>
          <p:cNvSpPr>
            <a:spLocks noGrp="1"/>
          </p:cNvSpPr>
          <p:nvPr>
            <p:ph type="body" sz="quarter" idx="26"/>
          </p:nvPr>
        </p:nvSpPr>
        <p:spPr/>
        <p:txBody>
          <a:bodyPr/>
          <a:lstStyle/>
          <a:p>
            <a:r>
              <a:rPr lang="en-US" dirty="0"/>
              <a:t>Administered by Further</a:t>
            </a:r>
          </a:p>
          <a:p>
            <a:endParaRPr lang="en-US" dirty="0"/>
          </a:p>
        </p:txBody>
      </p:sp>
      <p:sp>
        <p:nvSpPr>
          <p:cNvPr id="18" name="Title 17"/>
          <p:cNvSpPr>
            <a:spLocks noGrp="1"/>
          </p:cNvSpPr>
          <p:nvPr>
            <p:ph type="title"/>
          </p:nvPr>
        </p:nvSpPr>
        <p:spPr/>
        <p:txBody>
          <a:bodyPr/>
          <a:lstStyle/>
          <a:p>
            <a:r>
              <a:rPr lang="en-US" dirty="0"/>
              <a:t>WHAT IS A HSA?</a:t>
            </a:r>
          </a:p>
        </p:txBody>
      </p:sp>
      <p:sp>
        <p:nvSpPr>
          <p:cNvPr id="24" name="Rectangle 23"/>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739F0228-550B-4E09-93D1-363890093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877" y="4114800"/>
            <a:ext cx="3012723" cy="2008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877" y="1856680"/>
            <a:ext cx="3012723" cy="2008481"/>
          </a:xfrm>
          <a:prstGeom prst="rect">
            <a:avLst/>
          </a:prstGeom>
        </p:spPr>
      </p:pic>
    </p:spTree>
    <p:extLst>
      <p:ext uri="{BB962C8B-B14F-4D97-AF65-F5344CB8AC3E}">
        <p14:creationId xmlns:p14="http://schemas.microsoft.com/office/powerpoint/2010/main" val="333562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HSA CONTRIBUTIONS</a:t>
            </a:r>
          </a:p>
        </p:txBody>
      </p:sp>
    </p:spTree>
    <p:extLst>
      <p:ext uri="{BB962C8B-B14F-4D97-AF65-F5344CB8AC3E}">
        <p14:creationId xmlns:p14="http://schemas.microsoft.com/office/powerpoint/2010/main" val="162111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7"/>
          </p:nvPr>
        </p:nvSpPr>
        <p:spPr/>
        <p:txBody>
          <a:bodyPr/>
          <a:lstStyle/>
          <a:p>
            <a:pPr marL="0" indent="0">
              <a:buNone/>
            </a:pPr>
            <a:r>
              <a:rPr lang="en-US" altLang="en-US" b="1" dirty="0"/>
              <a:t>St. Olaf will continue to contribute to the HSA for those enrolled in the HDHP</a:t>
            </a: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Contributions paid in two installments; Sept. 1 and Jan. 1</a:t>
            </a:r>
          </a:p>
          <a:p>
            <a:endParaRPr lang="en-US" dirty="0"/>
          </a:p>
        </p:txBody>
      </p:sp>
      <p:sp>
        <p:nvSpPr>
          <p:cNvPr id="13" name="Title 12"/>
          <p:cNvSpPr>
            <a:spLocks noGrp="1"/>
          </p:cNvSpPr>
          <p:nvPr>
            <p:ph type="title"/>
          </p:nvPr>
        </p:nvSpPr>
        <p:spPr/>
        <p:txBody>
          <a:bodyPr/>
          <a:lstStyle/>
          <a:p>
            <a:r>
              <a:rPr lang="en-US" dirty="0"/>
              <a:t>St. Olaf HSA CONTRIBUTION</a:t>
            </a:r>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18</a:t>
            </a:fld>
            <a:endParaRPr lang="en-US" dirty="0"/>
          </a:p>
        </p:txBody>
      </p:sp>
      <p:graphicFrame>
        <p:nvGraphicFramePr>
          <p:cNvPr id="8" name="Table 7"/>
          <p:cNvGraphicFramePr>
            <a:graphicFrameLocks noGrp="1"/>
          </p:cNvGraphicFramePr>
          <p:nvPr>
            <p:custDataLst>
              <p:tags r:id="rId2"/>
            </p:custDataLst>
            <p:extLst>
              <p:ext uri="{D42A27DB-BD31-4B8C-83A1-F6EECF244321}">
                <p14:modId xmlns:p14="http://schemas.microsoft.com/office/powerpoint/2010/main" val="2531234003"/>
              </p:ext>
            </p:extLst>
          </p:nvPr>
        </p:nvGraphicFramePr>
        <p:xfrm>
          <a:off x="485775" y="2666999"/>
          <a:ext cx="3781425" cy="1905001"/>
        </p:xfrm>
        <a:graphic>
          <a:graphicData uri="http://schemas.openxmlformats.org/drawingml/2006/table">
            <a:tbl>
              <a:tblPr firstRow="1" firstCol="1" bandRow="1">
                <a:tableStyleId>{69CF1AB2-1976-4502-BF36-3FF5EA218861}</a:tableStyleId>
              </a:tblPr>
              <a:tblGrid>
                <a:gridCol w="2425620">
                  <a:extLst>
                    <a:ext uri="{9D8B030D-6E8A-4147-A177-3AD203B41FA5}">
                      <a16:colId xmlns:a16="http://schemas.microsoft.com/office/drawing/2014/main" val="20000"/>
                    </a:ext>
                  </a:extLst>
                </a:gridCol>
                <a:gridCol w="1355805">
                  <a:extLst>
                    <a:ext uri="{9D8B030D-6E8A-4147-A177-3AD203B41FA5}">
                      <a16:colId xmlns:a16="http://schemas.microsoft.com/office/drawing/2014/main" val="20002"/>
                    </a:ext>
                  </a:extLst>
                </a:gridCol>
              </a:tblGrid>
              <a:tr h="525517">
                <a:tc>
                  <a:txBody>
                    <a:bodyPr/>
                    <a:lstStyle/>
                    <a:p>
                      <a:pPr marL="0" marR="0" algn="l">
                        <a:spcBef>
                          <a:spcPts val="600"/>
                        </a:spcBef>
                        <a:spcAft>
                          <a:spcPts val="0"/>
                        </a:spcAft>
                      </a:pPr>
                      <a:r>
                        <a:rPr lang="en-US" sz="1600" dirty="0">
                          <a:solidFill>
                            <a:schemeClr val="bg1"/>
                          </a:solidFill>
                          <a:effectLst/>
                        </a:rPr>
                        <a:t> Tier of coverage </a:t>
                      </a:r>
                      <a:endParaRPr lang="en-US" sz="1600" b="1" dirty="0">
                        <a:solidFill>
                          <a:schemeClr val="bg1"/>
                        </a:solidFill>
                        <a:effectLst/>
                        <a:latin typeface="Calibri"/>
                        <a:ea typeface="SimSu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algn="l"/>
                      <a:r>
                        <a:rPr lang="en-US" sz="1600" dirty="0">
                          <a:solidFill>
                            <a:schemeClr val="bg1"/>
                          </a:solidFill>
                        </a:rPr>
                        <a:t>2020-21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459828">
                <a:tc>
                  <a:txBody>
                    <a:bodyPr/>
                    <a:lstStyle/>
                    <a:p>
                      <a:pPr marL="0" marR="0">
                        <a:spcBef>
                          <a:spcPts val="600"/>
                        </a:spcBef>
                        <a:spcAft>
                          <a:spcPts val="0"/>
                        </a:spcAft>
                      </a:pPr>
                      <a:r>
                        <a:rPr lang="en-US" sz="1600" dirty="0">
                          <a:effectLst/>
                        </a:rPr>
                        <a:t>Employee</a:t>
                      </a:r>
                      <a:endParaRPr lang="en-US" sz="1600" b="1" dirty="0">
                        <a:solidFill>
                          <a:srgbClr val="4D4D4D"/>
                        </a:solidFill>
                        <a:effectLst/>
                        <a:latin typeface="Calibri"/>
                        <a:ea typeface="SimSu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$1,000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59828">
                <a:tc>
                  <a:txBody>
                    <a:bodyPr/>
                    <a:lstStyle/>
                    <a:p>
                      <a:pPr marL="0" marR="0">
                        <a:spcBef>
                          <a:spcPts val="600"/>
                        </a:spcBef>
                        <a:spcAft>
                          <a:spcPts val="0"/>
                        </a:spcAft>
                      </a:pPr>
                      <a:r>
                        <a:rPr lang="en-US" sz="1600" dirty="0">
                          <a:effectLst/>
                        </a:rPr>
                        <a:t>Employee +1</a:t>
                      </a:r>
                      <a:endParaRPr lang="en-US" sz="1600" b="1" dirty="0">
                        <a:solidFill>
                          <a:srgbClr val="4D4D4D"/>
                        </a:solidFill>
                        <a:effectLst/>
                        <a:latin typeface="Calibri"/>
                        <a:ea typeface="SimSu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$1,500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59828">
                <a:tc>
                  <a:txBody>
                    <a:bodyPr/>
                    <a:lstStyle/>
                    <a:p>
                      <a:pPr marL="0" marR="0">
                        <a:spcBef>
                          <a:spcPts val="600"/>
                        </a:spcBef>
                        <a:spcAft>
                          <a:spcPts val="0"/>
                        </a:spcAft>
                      </a:pPr>
                      <a:r>
                        <a:rPr lang="en-US" sz="1600" dirty="0">
                          <a:effectLst/>
                        </a:rPr>
                        <a:t>Family</a:t>
                      </a:r>
                      <a:endParaRPr lang="en-US" sz="1600" b="1" dirty="0">
                        <a:solidFill>
                          <a:srgbClr val="4D4D4D"/>
                        </a:solidFill>
                        <a:effectLst/>
                        <a:latin typeface="Calibri"/>
                        <a:ea typeface="SimSu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$2,000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9417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endParaRPr lang="en-US" dirty="0"/>
          </a:p>
        </p:txBody>
      </p:sp>
      <p:sp>
        <p:nvSpPr>
          <p:cNvPr id="10" name="Text Placeholder 4"/>
          <p:cNvSpPr>
            <a:spLocks noGrp="1"/>
          </p:cNvSpPr>
          <p:nvPr>
            <p:ph type="body" sz="quarter" idx="17"/>
          </p:nvPr>
        </p:nvSpPr>
        <p:spPr/>
        <p:txBody>
          <a:bodyPr/>
          <a:lstStyle/>
          <a:p>
            <a:pPr marL="0" indent="0">
              <a:buNone/>
            </a:pPr>
            <a:r>
              <a:rPr lang="en-US" altLang="en-US" dirty="0"/>
              <a:t>Each year, the IRS sets contribution limits. The 2020 limits are:</a:t>
            </a:r>
          </a:p>
          <a:p>
            <a:pPr marL="0" indent="0">
              <a:buNone/>
            </a:pPr>
            <a:r>
              <a:rPr lang="en-US" altLang="en-US" dirty="0"/>
              <a:t>$3,550 for individual coverage  </a:t>
            </a:r>
            <a:r>
              <a:rPr lang="en-US" altLang="en-US" dirty="0">
                <a:solidFill>
                  <a:srgbClr val="EBA217"/>
                </a:solidFill>
              </a:rPr>
              <a:t>|</a:t>
            </a:r>
            <a:r>
              <a:rPr lang="en-US" altLang="en-US" dirty="0"/>
              <a:t>  $7,100 for family coverage</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lnSpc>
                <a:spcPct val="100000"/>
              </a:lnSpc>
              <a:spcAft>
                <a:spcPts val="0"/>
              </a:spcAft>
              <a:buNone/>
            </a:pPr>
            <a:endParaRPr lang="en-US" altLang="en-US" dirty="0"/>
          </a:p>
          <a:p>
            <a:pPr marL="0" indent="0">
              <a:buNone/>
            </a:pPr>
            <a:r>
              <a:rPr lang="en-US" altLang="en-US" dirty="0"/>
              <a:t>Age 55+ = Additional $1,000 catch-up contribution</a:t>
            </a:r>
          </a:p>
          <a:p>
            <a:r>
              <a:rPr lang="en-US" altLang="en-US" dirty="0"/>
              <a:t>You elect how much to contribute and can change election monthly</a:t>
            </a:r>
          </a:p>
          <a:p>
            <a:r>
              <a:rPr lang="en-US" dirty="0"/>
              <a:t>Elections do roll over from one year to the next</a:t>
            </a:r>
            <a:endParaRPr lang="en-US" altLang="en-US" dirty="0"/>
          </a:p>
          <a:p>
            <a:r>
              <a:rPr lang="en-US" altLang="en-US" b="1" dirty="0">
                <a:solidFill>
                  <a:srgbClr val="EBA217"/>
                </a:solidFill>
              </a:rPr>
              <a:t>Don’t forget! </a:t>
            </a:r>
            <a:r>
              <a:rPr lang="en-US" altLang="en-US" dirty="0"/>
              <a:t>Investment options available if you have a balance of $1,000+</a:t>
            </a:r>
          </a:p>
          <a:p>
            <a:pPr marL="0" indent="0">
              <a:buNone/>
            </a:pPr>
            <a:endParaRPr lang="en-US" altLang="en-US" dirty="0"/>
          </a:p>
          <a:p>
            <a:endParaRPr lang="en-US" dirty="0"/>
          </a:p>
          <a:p>
            <a:endParaRPr lang="en-US" dirty="0"/>
          </a:p>
          <a:p>
            <a:endParaRPr lang="en-US" dirty="0"/>
          </a:p>
          <a:p>
            <a:endParaRPr lang="en-US" dirty="0"/>
          </a:p>
          <a:p>
            <a:endParaRPr lang="en-US" dirty="0"/>
          </a:p>
        </p:txBody>
      </p:sp>
      <p:sp>
        <p:nvSpPr>
          <p:cNvPr id="13" name="Title 12"/>
          <p:cNvSpPr>
            <a:spLocks noGrp="1"/>
          </p:cNvSpPr>
          <p:nvPr>
            <p:ph type="title"/>
          </p:nvPr>
        </p:nvSpPr>
        <p:spPr/>
        <p:txBody>
          <a:bodyPr/>
          <a:lstStyle/>
          <a:p>
            <a:r>
              <a:rPr lang="en-US" dirty="0"/>
              <a:t>HSA CONTRIBUTION LIMITS</a:t>
            </a:r>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19</a:t>
            </a:fld>
            <a:endParaRPr lang="en-US" dirty="0"/>
          </a:p>
        </p:txBody>
      </p:sp>
      <p:graphicFrame>
        <p:nvGraphicFramePr>
          <p:cNvPr id="8" name="Table 7"/>
          <p:cNvGraphicFramePr>
            <a:graphicFrameLocks noGrp="1"/>
          </p:cNvGraphicFramePr>
          <p:nvPr>
            <p:custDataLst>
              <p:tags r:id="rId2"/>
            </p:custDataLst>
            <p:extLst>
              <p:ext uri="{D42A27DB-BD31-4B8C-83A1-F6EECF244321}">
                <p14:modId xmlns:p14="http://schemas.microsoft.com/office/powerpoint/2010/main" val="2831952814"/>
              </p:ext>
            </p:extLst>
          </p:nvPr>
        </p:nvGraphicFramePr>
        <p:xfrm>
          <a:off x="485775" y="2726256"/>
          <a:ext cx="8124824" cy="1836219"/>
        </p:xfrm>
        <a:graphic>
          <a:graphicData uri="http://schemas.openxmlformats.org/drawingml/2006/table">
            <a:tbl>
              <a:tblPr firstRow="1" firstCol="1" bandRow="1">
                <a:tableStyleId>{69CF1AB2-1976-4502-BF36-3FF5EA218861}</a:tableStyleId>
              </a:tblPr>
              <a:tblGrid>
                <a:gridCol w="1647825">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90230">
                  <a:extLst>
                    <a:ext uri="{9D8B030D-6E8A-4147-A177-3AD203B41FA5}">
                      <a16:colId xmlns:a16="http://schemas.microsoft.com/office/drawing/2014/main" val="20002"/>
                    </a:ext>
                  </a:extLst>
                </a:gridCol>
                <a:gridCol w="2986569">
                  <a:extLst>
                    <a:ext uri="{9D8B030D-6E8A-4147-A177-3AD203B41FA5}">
                      <a16:colId xmlns:a16="http://schemas.microsoft.com/office/drawing/2014/main" val="20003"/>
                    </a:ext>
                  </a:extLst>
                </a:gridCol>
              </a:tblGrid>
              <a:tr h="549105">
                <a:tc>
                  <a:txBody>
                    <a:bodyPr/>
                    <a:lstStyle/>
                    <a:p>
                      <a:pPr marL="0" marR="0">
                        <a:spcBef>
                          <a:spcPts val="600"/>
                        </a:spcBef>
                        <a:spcAft>
                          <a:spcPts val="0"/>
                        </a:spcAft>
                      </a:pPr>
                      <a:r>
                        <a:rPr lang="en-US" sz="1600" dirty="0">
                          <a:effectLst/>
                        </a:rPr>
                        <a:t> </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2020 IRS Max Contribution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St. Olaf Contribution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Your Max Annual Contribution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419033">
                <a:tc>
                  <a:txBody>
                    <a:bodyPr/>
                    <a:lstStyle/>
                    <a:p>
                      <a:pPr marL="0" marR="0">
                        <a:spcBef>
                          <a:spcPts val="600"/>
                        </a:spcBef>
                        <a:spcAft>
                          <a:spcPts val="0"/>
                        </a:spcAft>
                      </a:pPr>
                      <a:r>
                        <a:rPr lang="en-US" sz="1600" b="1" dirty="0">
                          <a:solidFill>
                            <a:schemeClr val="dk1"/>
                          </a:solidFill>
                          <a:effectLst/>
                          <a:latin typeface="+mn-lt"/>
                          <a:ea typeface="+mn-ea"/>
                          <a:cs typeface="+mn-cs"/>
                        </a:rPr>
                        <a:t>Employee only</a:t>
                      </a:r>
                      <a:endParaRPr lang="en-US" sz="1600" b="1" dirty="0">
                        <a:solidFill>
                          <a:srgbClr val="4D4D4D"/>
                        </a:solidFill>
                        <a:effectLst/>
                        <a:latin typeface="Calibri"/>
                        <a:ea typeface="SimSu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$3,550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$1,000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$2,550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19033">
                <a:tc>
                  <a:txBody>
                    <a:bodyPr/>
                    <a:lstStyle/>
                    <a:p>
                      <a:pPr marL="0" marR="0">
                        <a:spcBef>
                          <a:spcPts val="600"/>
                        </a:spcBef>
                        <a:spcAft>
                          <a:spcPts val="0"/>
                        </a:spcAft>
                      </a:pPr>
                      <a:r>
                        <a:rPr lang="en-US" sz="1600" dirty="0">
                          <a:effectLst/>
                        </a:rPr>
                        <a:t>Employee +1</a:t>
                      </a:r>
                      <a:endParaRPr lang="en-US" sz="1600" b="1" dirty="0">
                        <a:solidFill>
                          <a:srgbClr val="4D4D4D"/>
                        </a:solidFill>
                        <a:effectLst/>
                        <a:latin typeface="Calibri"/>
                        <a:ea typeface="SimSu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$7,100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$1,500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$5,600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19033">
                <a:tc>
                  <a:txBody>
                    <a:bodyPr/>
                    <a:lstStyle/>
                    <a:p>
                      <a:pPr marL="0" marR="0">
                        <a:spcBef>
                          <a:spcPts val="600"/>
                        </a:spcBef>
                        <a:spcAft>
                          <a:spcPts val="0"/>
                        </a:spcAft>
                      </a:pPr>
                      <a:r>
                        <a:rPr lang="en-US" sz="1600" dirty="0">
                          <a:effectLst/>
                        </a:rPr>
                        <a:t>Family</a:t>
                      </a:r>
                      <a:endParaRPr lang="en-US" sz="1600" b="1" dirty="0">
                        <a:solidFill>
                          <a:srgbClr val="4D4D4D"/>
                        </a:solidFill>
                        <a:effectLst/>
                        <a:latin typeface="Calibri"/>
                        <a:ea typeface="SimSu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$7,100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$2,000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t>$5,100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152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endParaRPr lang="en-US" dirty="0"/>
          </a:p>
        </p:txBody>
      </p:sp>
      <p:sp>
        <p:nvSpPr>
          <p:cNvPr id="10" name="Text Placeholder 4"/>
          <p:cNvSpPr>
            <a:spLocks noGrp="1"/>
          </p:cNvSpPr>
          <p:nvPr>
            <p:ph type="body" sz="quarter" idx="17"/>
          </p:nvPr>
        </p:nvSpPr>
        <p:spPr>
          <a:xfrm>
            <a:off x="468813" y="1905000"/>
            <a:ext cx="8045450" cy="4410578"/>
          </a:xfrm>
        </p:spPr>
        <p:txBody>
          <a:bodyPr/>
          <a:lstStyle/>
          <a:p>
            <a:pPr>
              <a:lnSpc>
                <a:spcPct val="112000"/>
              </a:lnSpc>
            </a:pPr>
            <a:r>
              <a:rPr lang="en-US" sz="1550" dirty="0">
                <a:solidFill>
                  <a:srgbClr val="262626"/>
                </a:solidFill>
              </a:rPr>
              <a:t>Christopher Atzinger – </a:t>
            </a:r>
            <a:r>
              <a:rPr lang="en-US" sz="1550" dirty="0">
                <a:solidFill>
                  <a:schemeClr val="tx1"/>
                </a:solidFill>
              </a:rPr>
              <a:t>Faculty in </a:t>
            </a:r>
            <a:r>
              <a:rPr lang="en-US" sz="1550" dirty="0">
                <a:solidFill>
                  <a:srgbClr val="262626"/>
                </a:solidFill>
              </a:rPr>
              <a:t>Music</a:t>
            </a:r>
          </a:p>
          <a:p>
            <a:pPr>
              <a:lnSpc>
                <a:spcPct val="112000"/>
              </a:lnSpc>
            </a:pPr>
            <a:r>
              <a:rPr lang="en-US" sz="1550" dirty="0">
                <a:solidFill>
                  <a:srgbClr val="262626"/>
                </a:solidFill>
              </a:rPr>
              <a:t>Jacqueline Christensen – Human Resources</a:t>
            </a:r>
          </a:p>
          <a:p>
            <a:pPr>
              <a:lnSpc>
                <a:spcPct val="112000"/>
              </a:lnSpc>
            </a:pPr>
            <a:r>
              <a:rPr lang="en-US" sz="1550" dirty="0">
                <a:solidFill>
                  <a:srgbClr val="262626"/>
                </a:solidFill>
              </a:rPr>
              <a:t>Myron Engle – Information Technology</a:t>
            </a:r>
          </a:p>
          <a:p>
            <a:pPr>
              <a:lnSpc>
                <a:spcPct val="112000"/>
              </a:lnSpc>
            </a:pPr>
            <a:r>
              <a:rPr lang="en-US" sz="1550" dirty="0">
                <a:solidFill>
                  <a:srgbClr val="262626"/>
                </a:solidFill>
              </a:rPr>
              <a:t>Roseanne Galegher – AAA</a:t>
            </a:r>
          </a:p>
          <a:p>
            <a:pPr>
              <a:lnSpc>
                <a:spcPct val="112000"/>
              </a:lnSpc>
            </a:pPr>
            <a:r>
              <a:rPr lang="en-US" sz="1550" dirty="0">
                <a:solidFill>
                  <a:srgbClr val="262626"/>
                </a:solidFill>
              </a:rPr>
              <a:t>Mike Goodson – Human Resources</a:t>
            </a:r>
          </a:p>
          <a:p>
            <a:pPr>
              <a:lnSpc>
                <a:spcPct val="112000"/>
              </a:lnSpc>
            </a:pPr>
            <a:r>
              <a:rPr lang="en-US" sz="1550" dirty="0">
                <a:solidFill>
                  <a:srgbClr val="262626"/>
                </a:solidFill>
              </a:rPr>
              <a:t>Travis Grant – Human Resources</a:t>
            </a:r>
          </a:p>
          <a:p>
            <a:pPr>
              <a:lnSpc>
                <a:spcPct val="112000"/>
              </a:lnSpc>
            </a:pPr>
            <a:r>
              <a:rPr lang="en-US" sz="1550" dirty="0">
                <a:solidFill>
                  <a:srgbClr val="262626"/>
                </a:solidFill>
              </a:rPr>
              <a:t>Nancy Paddleford – Faculty in Music; Piano; Latin American Studies</a:t>
            </a:r>
          </a:p>
          <a:p>
            <a:pPr>
              <a:lnSpc>
                <a:spcPct val="112000"/>
              </a:lnSpc>
            </a:pPr>
            <a:r>
              <a:rPr lang="en-US" sz="1550" dirty="0">
                <a:solidFill>
                  <a:srgbClr val="262626"/>
                </a:solidFill>
              </a:rPr>
              <a:t>Jan Hanson – Finance</a:t>
            </a:r>
          </a:p>
          <a:p>
            <a:pPr>
              <a:lnSpc>
                <a:spcPct val="112000"/>
              </a:lnSpc>
            </a:pPr>
            <a:r>
              <a:rPr lang="en-US" sz="1550" dirty="0">
                <a:solidFill>
                  <a:srgbClr val="262626"/>
                </a:solidFill>
              </a:rPr>
              <a:t>Angie Matthews – Finance </a:t>
            </a:r>
          </a:p>
          <a:p>
            <a:pPr>
              <a:lnSpc>
                <a:spcPct val="112000"/>
              </a:lnSpc>
            </a:pPr>
            <a:r>
              <a:rPr lang="en-US" sz="1550" dirty="0">
                <a:solidFill>
                  <a:srgbClr val="262626"/>
                </a:solidFill>
              </a:rPr>
              <a:t>Mark Koktavy – Facilities</a:t>
            </a:r>
          </a:p>
          <a:p>
            <a:pPr>
              <a:lnSpc>
                <a:spcPct val="112000"/>
              </a:lnSpc>
            </a:pPr>
            <a:r>
              <a:rPr lang="en-US" sz="1550" dirty="0">
                <a:solidFill>
                  <a:srgbClr val="262626"/>
                </a:solidFill>
              </a:rPr>
              <a:t>Steve O’Neill – Boe Counseling</a:t>
            </a:r>
          </a:p>
          <a:p>
            <a:pPr>
              <a:lnSpc>
                <a:spcPct val="112000"/>
              </a:lnSpc>
            </a:pPr>
            <a:r>
              <a:rPr lang="en-US" sz="1550" dirty="0">
                <a:solidFill>
                  <a:srgbClr val="262626"/>
                </a:solidFill>
              </a:rPr>
              <a:t>Jeff Partington – Facilities</a:t>
            </a:r>
          </a:p>
          <a:p>
            <a:pPr>
              <a:lnSpc>
                <a:spcPct val="112000"/>
              </a:lnSpc>
            </a:pPr>
            <a:r>
              <a:rPr lang="en-US" sz="1550" dirty="0">
                <a:solidFill>
                  <a:schemeClr val="tx1"/>
                </a:solidFill>
              </a:rPr>
              <a:t>Judy Tegtmeyer – Faculty in </a:t>
            </a:r>
            <a:r>
              <a:rPr lang="en-US" sz="1550" dirty="0">
                <a:solidFill>
                  <a:srgbClr val="262626"/>
                </a:solidFill>
              </a:rPr>
              <a:t>Recreation, Exercise Science and Athletics</a:t>
            </a:r>
          </a:p>
          <a:p>
            <a:pPr marL="0" indent="0">
              <a:buNone/>
            </a:pPr>
            <a:endParaRPr lang="en-US" sz="1550" dirty="0"/>
          </a:p>
        </p:txBody>
      </p:sp>
      <p:sp>
        <p:nvSpPr>
          <p:cNvPr id="13" name="Title 12"/>
          <p:cNvSpPr>
            <a:spLocks noGrp="1"/>
          </p:cNvSpPr>
          <p:nvPr>
            <p:ph type="title"/>
          </p:nvPr>
        </p:nvSpPr>
        <p:spPr/>
        <p:txBody>
          <a:bodyPr/>
          <a:lstStyle/>
          <a:p>
            <a:r>
              <a:rPr lang="en-US" dirty="0">
                <a:solidFill>
                  <a:srgbClr val="EBA217"/>
                </a:solidFill>
              </a:rPr>
              <a:t>2020-21 </a:t>
            </a:r>
            <a:r>
              <a:rPr lang="en-US" dirty="0"/>
              <a:t>Benefits Committee Members </a:t>
            </a:r>
            <a:br>
              <a:rPr lang="en-US" dirty="0"/>
            </a:br>
            <a:endParaRPr lang="en-US" dirty="0"/>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2</a:t>
            </a:fld>
            <a:endParaRPr lang="en-US" dirty="0"/>
          </a:p>
        </p:txBody>
      </p:sp>
    </p:spTree>
    <p:extLst>
      <p:ext uri="{BB962C8B-B14F-4D97-AF65-F5344CB8AC3E}">
        <p14:creationId xmlns:p14="http://schemas.microsoft.com/office/powerpoint/2010/main" val="252863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HSA DISTRIBUTION rules</a:t>
            </a:r>
          </a:p>
        </p:txBody>
      </p:sp>
    </p:spTree>
    <p:extLst>
      <p:ext uri="{BB962C8B-B14F-4D97-AF65-F5344CB8AC3E}">
        <p14:creationId xmlns:p14="http://schemas.microsoft.com/office/powerpoint/2010/main" val="3037012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A809F5-01EB-42D0-92AD-3FA12E0B7B43}" type="slidenum">
              <a:rPr lang="en-US" smtClean="0"/>
              <a:pPr/>
              <a:t>21</a:t>
            </a:fld>
            <a:endParaRPr lang="en-US" dirty="0"/>
          </a:p>
        </p:txBody>
      </p:sp>
      <p:sp>
        <p:nvSpPr>
          <p:cNvPr id="20" name="Text Placeholder 19"/>
          <p:cNvSpPr>
            <a:spLocks noGrp="1"/>
          </p:cNvSpPr>
          <p:nvPr>
            <p:ph type="body" sz="quarter" idx="23"/>
          </p:nvPr>
        </p:nvSpPr>
        <p:spPr>
          <a:xfrm>
            <a:off x="477135" y="1905000"/>
            <a:ext cx="2377440" cy="4267200"/>
          </a:xfrm>
        </p:spPr>
        <p:txBody>
          <a:bodyPr/>
          <a:lstStyle/>
          <a:p>
            <a:pPr marL="0" indent="0">
              <a:spcAft>
                <a:spcPts val="1200"/>
              </a:spcAft>
              <a:buNone/>
            </a:pPr>
            <a:r>
              <a:rPr lang="en-US" altLang="en-US" sz="1400" b="1" dirty="0"/>
              <a:t>Qualified medical expenses include:</a:t>
            </a:r>
          </a:p>
          <a:p>
            <a:pPr>
              <a:spcAft>
                <a:spcPts val="1200"/>
              </a:spcAft>
            </a:pPr>
            <a:r>
              <a:rPr lang="en-US" altLang="en-US" sz="1400" dirty="0"/>
              <a:t>Medical care subject to your deductible / coinsurance, Rx copays </a:t>
            </a:r>
          </a:p>
          <a:p>
            <a:pPr>
              <a:spcAft>
                <a:spcPts val="1200"/>
              </a:spcAft>
            </a:pPr>
            <a:r>
              <a:rPr lang="en-US" altLang="en-US" sz="1400" b="1" dirty="0">
                <a:solidFill>
                  <a:schemeClr val="tx1"/>
                </a:solidFill>
              </a:rPr>
              <a:t>Over-the-counter drugs, no prescription needed, effective 1/1/20</a:t>
            </a:r>
          </a:p>
          <a:p>
            <a:pPr>
              <a:spcAft>
                <a:spcPts val="1200"/>
              </a:spcAft>
            </a:pPr>
            <a:r>
              <a:rPr lang="en-US" altLang="en-US" sz="1400" b="1" dirty="0">
                <a:solidFill>
                  <a:schemeClr val="tx1"/>
                </a:solidFill>
              </a:rPr>
              <a:t>Menstrual hygiene products, effective 1/1/20 </a:t>
            </a:r>
          </a:p>
          <a:p>
            <a:pPr>
              <a:spcAft>
                <a:spcPts val="1200"/>
              </a:spcAft>
            </a:pPr>
            <a:r>
              <a:rPr lang="en-US" altLang="en-US" sz="1400" dirty="0"/>
              <a:t>Dental &amp; vision services</a:t>
            </a:r>
          </a:p>
          <a:p>
            <a:pPr>
              <a:spcAft>
                <a:spcPts val="1200"/>
              </a:spcAft>
            </a:pPr>
            <a:r>
              <a:rPr lang="en-US" altLang="en-US" sz="1400" dirty="0"/>
              <a:t>Select insurance premiums (COBRA, long term care, Medicare, etc.)</a:t>
            </a:r>
          </a:p>
          <a:p>
            <a:endParaRPr lang="en-US" sz="1400" dirty="0"/>
          </a:p>
        </p:txBody>
      </p:sp>
      <p:sp>
        <p:nvSpPr>
          <p:cNvPr id="21" name="Text Placeholder 20"/>
          <p:cNvSpPr>
            <a:spLocks noGrp="1"/>
          </p:cNvSpPr>
          <p:nvPr>
            <p:ph type="body" sz="quarter" idx="25"/>
          </p:nvPr>
        </p:nvSpPr>
        <p:spPr/>
        <p:txBody>
          <a:bodyPr/>
          <a:lstStyle/>
          <a:p>
            <a:pPr marL="0" indent="0">
              <a:spcAft>
                <a:spcPts val="1200"/>
              </a:spcAft>
              <a:buNone/>
            </a:pPr>
            <a:r>
              <a:rPr lang="en-US" altLang="en-US" sz="1400" b="1" dirty="0"/>
              <a:t>Non-qualified expenses include cosmetic surgery, teeth whitening, personal use items, etc</a:t>
            </a:r>
            <a:r>
              <a:rPr lang="en-US" altLang="en-US" sz="1400" dirty="0"/>
              <a:t>. </a:t>
            </a:r>
          </a:p>
          <a:p>
            <a:pPr>
              <a:spcAft>
                <a:spcPts val="1200"/>
              </a:spcAft>
            </a:pPr>
            <a:r>
              <a:rPr lang="en-US" altLang="en-US" sz="1400" dirty="0"/>
              <a:t>If you use HSA funds for non-eligible expenses, you will be subject to income tax on the distribution and an additional 20% penalty.  </a:t>
            </a:r>
          </a:p>
          <a:p>
            <a:pPr>
              <a:spcAft>
                <a:spcPts val="1200"/>
              </a:spcAft>
            </a:pPr>
            <a:r>
              <a:rPr lang="en-US" altLang="en-US" sz="1400" dirty="0"/>
              <a:t>If age 65+, will not incur the penalty but will pay taxes. </a:t>
            </a:r>
          </a:p>
          <a:p>
            <a:endParaRPr lang="en-US" sz="1400" dirty="0"/>
          </a:p>
        </p:txBody>
      </p:sp>
      <p:sp>
        <p:nvSpPr>
          <p:cNvPr id="19" name="Text Placeholder 18"/>
          <p:cNvSpPr>
            <a:spLocks noGrp="1"/>
          </p:cNvSpPr>
          <p:nvPr>
            <p:ph type="body" sz="quarter" idx="21"/>
          </p:nvPr>
        </p:nvSpPr>
        <p:spPr/>
        <p:txBody>
          <a:bodyPr/>
          <a:lstStyle/>
          <a:p>
            <a:pPr marL="0" indent="0">
              <a:buNone/>
            </a:pPr>
            <a:r>
              <a:rPr lang="en-US" sz="1400" b="1" dirty="0"/>
              <a:t>HSA distributions can be taken for qualified medical expenses for the following people:</a:t>
            </a:r>
          </a:p>
          <a:p>
            <a:r>
              <a:rPr lang="en-US" sz="1400" dirty="0"/>
              <a:t>The account holder (person covered by the HDHP)</a:t>
            </a:r>
          </a:p>
          <a:p>
            <a:r>
              <a:rPr lang="en-US" sz="1400" dirty="0"/>
              <a:t>Spouse of that individual (even if not covered by the HDHP)</a:t>
            </a:r>
          </a:p>
          <a:p>
            <a:r>
              <a:rPr lang="en-US" sz="1400" dirty="0"/>
              <a:t>Tax dependent children of that individual (even if not covered by the HDHP)</a:t>
            </a:r>
          </a:p>
          <a:p>
            <a:endParaRPr lang="en-US" sz="1400" dirty="0"/>
          </a:p>
        </p:txBody>
      </p:sp>
      <p:sp>
        <p:nvSpPr>
          <p:cNvPr id="22" name="Text Placeholder 21"/>
          <p:cNvSpPr>
            <a:spLocks noGrp="1"/>
          </p:cNvSpPr>
          <p:nvPr>
            <p:ph type="body" sz="quarter" idx="26"/>
          </p:nvPr>
        </p:nvSpPr>
        <p:spPr/>
        <p:txBody>
          <a:bodyPr/>
          <a:lstStyle/>
          <a:p>
            <a:r>
              <a:rPr lang="en-US" dirty="0"/>
              <a:t>Distributions from your HSA are tax-free if they are taken for “qualified medical expenses.”</a:t>
            </a:r>
          </a:p>
          <a:p>
            <a:endParaRPr lang="en-US" dirty="0"/>
          </a:p>
        </p:txBody>
      </p:sp>
      <p:sp>
        <p:nvSpPr>
          <p:cNvPr id="18" name="Title 17"/>
          <p:cNvSpPr>
            <a:spLocks noGrp="1"/>
          </p:cNvSpPr>
          <p:nvPr>
            <p:ph type="title"/>
          </p:nvPr>
        </p:nvSpPr>
        <p:spPr/>
        <p:txBody>
          <a:bodyPr/>
          <a:lstStyle/>
          <a:p>
            <a:r>
              <a:rPr lang="en-US" dirty="0"/>
              <a:t>HSA DISTRIBUTION RULES</a:t>
            </a:r>
          </a:p>
        </p:txBody>
      </p:sp>
      <p:sp>
        <p:nvSpPr>
          <p:cNvPr id="9" name="Rectangle 8"/>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2425124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6A809F5-01EB-42D0-92AD-3FA12E0B7B43}" type="slidenum">
              <a:rPr lang="en-US" smtClean="0"/>
              <a:pPr>
                <a:defRPr/>
              </a:pPr>
              <a:t>22</a:t>
            </a:fld>
            <a:endParaRPr lang="en-US" dirty="0"/>
          </a:p>
        </p:txBody>
      </p:sp>
      <p:sp>
        <p:nvSpPr>
          <p:cNvPr id="3" name="Text Placeholder 2"/>
          <p:cNvSpPr>
            <a:spLocks noGrp="1"/>
          </p:cNvSpPr>
          <p:nvPr>
            <p:ph type="body" sz="quarter" idx="23"/>
          </p:nvPr>
        </p:nvSpPr>
        <p:spPr>
          <a:xfrm>
            <a:off x="477135" y="2510088"/>
            <a:ext cx="3749040" cy="2743201"/>
          </a:xfrm>
        </p:spPr>
        <p:txBody>
          <a:bodyPr/>
          <a:lstStyle/>
          <a:p>
            <a:r>
              <a:rPr lang="en-US" dirty="0"/>
              <a:t>More employees are now covered under the HDHP/HSA than the Core Plan</a:t>
            </a:r>
          </a:p>
          <a:p>
            <a:r>
              <a:rPr lang="en-US" dirty="0">
                <a:solidFill>
                  <a:schemeClr val="tx1"/>
                </a:solidFill>
              </a:rPr>
              <a:t>More than half of those covered under the Core Plan did not meet their annual deductible  </a:t>
            </a:r>
          </a:p>
          <a:p>
            <a:r>
              <a:rPr lang="en-US" dirty="0">
                <a:solidFill>
                  <a:schemeClr val="tx1"/>
                </a:solidFill>
              </a:rPr>
              <a:t>More than 85% of those covered under the Core Plan did not meet their out-of-pocket maximum </a:t>
            </a:r>
          </a:p>
        </p:txBody>
      </p:sp>
      <p:sp>
        <p:nvSpPr>
          <p:cNvPr id="5" name="Text Placeholder 4"/>
          <p:cNvSpPr>
            <a:spLocks noGrp="1"/>
          </p:cNvSpPr>
          <p:nvPr>
            <p:ph type="body" sz="quarter" idx="21"/>
          </p:nvPr>
        </p:nvSpPr>
        <p:spPr/>
        <p:txBody>
          <a:bodyPr/>
          <a:lstStyle/>
          <a:p>
            <a:endParaRPr lang="en-US" dirty="0"/>
          </a:p>
        </p:txBody>
      </p:sp>
      <p:sp>
        <p:nvSpPr>
          <p:cNvPr id="6" name="Title 5"/>
          <p:cNvSpPr>
            <a:spLocks noGrp="1"/>
          </p:cNvSpPr>
          <p:nvPr>
            <p:ph type="title"/>
          </p:nvPr>
        </p:nvSpPr>
        <p:spPr/>
        <p:txBody>
          <a:bodyPr/>
          <a:lstStyle/>
          <a:p>
            <a:r>
              <a:rPr lang="en-US" dirty="0"/>
              <a:t>Did you know?</a:t>
            </a:r>
          </a:p>
        </p:txBody>
      </p:sp>
      <p:sp>
        <p:nvSpPr>
          <p:cNvPr id="8" name="Rectangle 7"/>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F5EF5F58-2C6C-4A69-9196-BAA9E3E95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10089"/>
            <a:ext cx="4114800" cy="2743200"/>
          </a:xfrm>
          <a:prstGeom prst="rect">
            <a:avLst/>
          </a:prstGeom>
        </p:spPr>
      </p:pic>
    </p:spTree>
    <p:extLst>
      <p:ext uri="{BB962C8B-B14F-4D97-AF65-F5344CB8AC3E}">
        <p14:creationId xmlns:p14="http://schemas.microsoft.com/office/powerpoint/2010/main" val="346312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r>
              <a:rPr lang="en-US" dirty="0"/>
              <a:t>Example</a:t>
            </a:r>
          </a:p>
        </p:txBody>
      </p:sp>
      <p:sp>
        <p:nvSpPr>
          <p:cNvPr id="10" name="Text Placeholder 4"/>
          <p:cNvSpPr>
            <a:spLocks noGrp="1"/>
          </p:cNvSpPr>
          <p:nvPr>
            <p:ph type="body" sz="quarter" idx="17"/>
          </p:nvPr>
        </p:nvSpPr>
        <p:spPr/>
        <p:txBody>
          <a:bodyPr/>
          <a:lstStyle/>
          <a:p>
            <a:endParaRPr lang="en-US" dirty="0"/>
          </a:p>
          <a:p>
            <a:endParaRPr lang="en-US" dirty="0"/>
          </a:p>
          <a:p>
            <a:endParaRPr lang="en-US" dirty="0"/>
          </a:p>
          <a:p>
            <a:endParaRPr lang="en-US" dirty="0"/>
          </a:p>
          <a:p>
            <a:endParaRPr lang="en-US" dirty="0"/>
          </a:p>
        </p:txBody>
      </p:sp>
      <p:sp>
        <p:nvSpPr>
          <p:cNvPr id="13" name="Title 12"/>
          <p:cNvSpPr>
            <a:spLocks noGrp="1"/>
          </p:cNvSpPr>
          <p:nvPr>
            <p:ph type="title"/>
          </p:nvPr>
        </p:nvSpPr>
        <p:spPr/>
        <p:txBody>
          <a:bodyPr/>
          <a:lstStyle/>
          <a:p>
            <a:r>
              <a:rPr lang="en-US" dirty="0"/>
              <a:t>Employee only </a:t>
            </a:r>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23</a:t>
            </a:fld>
            <a:endParaRPr lang="en-US" dirty="0"/>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3757099080"/>
              </p:ext>
            </p:extLst>
          </p:nvPr>
        </p:nvGraphicFramePr>
        <p:xfrm>
          <a:off x="457200" y="2057400"/>
          <a:ext cx="8124824" cy="2674285"/>
        </p:xfrm>
        <a:graphic>
          <a:graphicData uri="http://schemas.openxmlformats.org/drawingml/2006/table">
            <a:tbl>
              <a:tblPr firstRow="1" firstCol="1" bandRow="1">
                <a:tableStyleId>{69CF1AB2-1976-4502-BF36-3FF5EA218861}</a:tableStyleId>
              </a:tblPr>
              <a:tblGrid>
                <a:gridCol w="3019425">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399">
                  <a:extLst>
                    <a:ext uri="{9D8B030D-6E8A-4147-A177-3AD203B41FA5}">
                      <a16:colId xmlns:a16="http://schemas.microsoft.com/office/drawing/2014/main" val="20003"/>
                    </a:ext>
                  </a:extLst>
                </a:gridCol>
              </a:tblGrid>
              <a:tr h="397944">
                <a:tc>
                  <a:txBody>
                    <a:bodyPr/>
                    <a:lstStyle/>
                    <a:p>
                      <a:r>
                        <a:rPr lang="en-US" sz="1600" dirty="0">
                          <a:solidFill>
                            <a:schemeClr val="bg1"/>
                          </a:solidFill>
                        </a:rPr>
                        <a:t>Employee Only Coverage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Core Plan</a:t>
                      </a:r>
                      <a:r>
                        <a:rPr lang="en-US" sz="1600" baseline="0" dirty="0">
                          <a:solidFill>
                            <a:schemeClr val="bg1"/>
                          </a:solidFill>
                        </a:rPr>
                        <a:t> </a:t>
                      </a:r>
                    </a:p>
                    <a:p>
                      <a:r>
                        <a:rPr lang="en-US" sz="1600" dirty="0">
                          <a:solidFill>
                            <a:schemeClr val="bg1"/>
                          </a:solidFill>
                        </a:rPr>
                        <a:t>Tier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HDHP/HSA</a:t>
                      </a:r>
                      <a:r>
                        <a:rPr lang="en-US" sz="1600" baseline="0" dirty="0">
                          <a:solidFill>
                            <a:schemeClr val="bg1"/>
                          </a:solidFill>
                        </a:rPr>
                        <a:t> </a:t>
                      </a:r>
                    </a:p>
                    <a:p>
                      <a:r>
                        <a:rPr lang="en-US" sz="1600" dirty="0">
                          <a:solidFill>
                            <a:schemeClr val="bg1"/>
                          </a:solidFill>
                        </a:rPr>
                        <a:t>Tier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419033">
                <a:tc>
                  <a:txBody>
                    <a:bodyPr/>
                    <a:lstStyle/>
                    <a:p>
                      <a:r>
                        <a:rPr lang="en-US" sz="1400" b="0" dirty="0"/>
                        <a:t>Annual Premium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$2,328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$1,728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$600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9033">
                <a:tc>
                  <a:txBody>
                    <a:bodyPr/>
                    <a:lstStyle/>
                    <a:p>
                      <a:r>
                        <a:rPr lang="en-US" sz="1400" b="0" dirty="0"/>
                        <a:t>Annual out-of-pocket</a:t>
                      </a:r>
                      <a:r>
                        <a:rPr lang="en-US" sz="1400" b="0" baseline="0" dirty="0"/>
                        <a:t> </a:t>
                      </a:r>
                      <a:r>
                        <a:rPr lang="en-US" sz="1400" b="0" dirty="0"/>
                        <a:t>maximum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$3,500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$3,500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9033">
                <a:tc>
                  <a:txBody>
                    <a:bodyPr/>
                    <a:lstStyle/>
                    <a:p>
                      <a:r>
                        <a:rPr lang="en-US" sz="1400" dirty="0"/>
                        <a:t>Annual Premium + Out-of-Pocket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dirty="0">
                          <a:solidFill>
                            <a:schemeClr val="tx1"/>
                          </a:solidFill>
                        </a:rPr>
                        <a:t>$5,828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dirty="0">
                          <a:solidFill>
                            <a:schemeClr val="tx1"/>
                          </a:solidFill>
                        </a:rPr>
                        <a:t>$5,228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4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19033">
                <a:tc>
                  <a:txBody>
                    <a:bodyPr/>
                    <a:lstStyle/>
                    <a:p>
                      <a:r>
                        <a:rPr lang="en-US" sz="1400" b="0" dirty="0"/>
                        <a:t>HSA Contribution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solidFill>
                            <a:srgbClr val="FF0000"/>
                          </a:solidFill>
                        </a:rPr>
                        <a:t>- ($1,000)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$1,000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9033">
                <a:tc>
                  <a:txBody>
                    <a:bodyPr/>
                    <a:lstStyle/>
                    <a:p>
                      <a:r>
                        <a:rPr lang="en-US" sz="1400" b="1" dirty="0"/>
                        <a:t>Total</a:t>
                      </a:r>
                      <a:r>
                        <a:rPr lang="en-US" sz="1400" b="1" baseline="0" dirty="0"/>
                        <a:t> Cost</a:t>
                      </a:r>
                      <a:endParaRPr lang="en-US"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$5,828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dirty="0">
                          <a:solidFill>
                            <a:schemeClr val="tx1"/>
                          </a:solidFill>
                        </a:rPr>
                        <a:t>$4,228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dirty="0">
                          <a:solidFill>
                            <a:schemeClr val="tx1"/>
                          </a:solidFill>
                        </a:rPr>
                        <a:t>$1,600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5492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r>
              <a:rPr lang="en-US" dirty="0"/>
              <a:t>Example</a:t>
            </a:r>
          </a:p>
        </p:txBody>
      </p:sp>
      <p:sp>
        <p:nvSpPr>
          <p:cNvPr id="10" name="Text Placeholder 4"/>
          <p:cNvSpPr>
            <a:spLocks noGrp="1"/>
          </p:cNvSpPr>
          <p:nvPr>
            <p:ph type="body" sz="quarter" idx="17"/>
          </p:nvPr>
        </p:nvSpPr>
        <p:spPr/>
        <p:txBody>
          <a:bodyPr/>
          <a:lstStyle/>
          <a:p>
            <a:endParaRPr lang="en-US" dirty="0"/>
          </a:p>
          <a:p>
            <a:endParaRPr lang="en-US" dirty="0"/>
          </a:p>
          <a:p>
            <a:endParaRPr lang="en-US" dirty="0"/>
          </a:p>
          <a:p>
            <a:endParaRPr lang="en-US" dirty="0"/>
          </a:p>
          <a:p>
            <a:endParaRPr lang="en-US" dirty="0"/>
          </a:p>
        </p:txBody>
      </p:sp>
      <p:sp>
        <p:nvSpPr>
          <p:cNvPr id="13" name="Title 12"/>
          <p:cNvSpPr>
            <a:spLocks noGrp="1"/>
          </p:cNvSpPr>
          <p:nvPr>
            <p:ph type="title"/>
          </p:nvPr>
        </p:nvSpPr>
        <p:spPr/>
        <p:txBody>
          <a:bodyPr/>
          <a:lstStyle/>
          <a:p>
            <a:r>
              <a:rPr lang="en-US" dirty="0"/>
              <a:t>EMPLOYEE + 1</a:t>
            </a:r>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24</a:t>
            </a:fld>
            <a:endParaRPr lang="en-US" dirty="0"/>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2539740214"/>
              </p:ext>
            </p:extLst>
          </p:nvPr>
        </p:nvGraphicFramePr>
        <p:xfrm>
          <a:off x="485775" y="2057400"/>
          <a:ext cx="8120379" cy="2674285"/>
        </p:xfrm>
        <a:graphic>
          <a:graphicData uri="http://schemas.openxmlformats.org/drawingml/2006/table">
            <a:tbl>
              <a:tblPr firstRow="1" firstCol="1" bandRow="1">
                <a:tableStyleId>{69CF1AB2-1976-4502-BF36-3FF5EA218861}</a:tableStyleId>
              </a:tblPr>
              <a:tblGrid>
                <a:gridCol w="301498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399">
                  <a:extLst>
                    <a:ext uri="{9D8B030D-6E8A-4147-A177-3AD203B41FA5}">
                      <a16:colId xmlns:a16="http://schemas.microsoft.com/office/drawing/2014/main" val="20003"/>
                    </a:ext>
                  </a:extLst>
                </a:gridCol>
              </a:tblGrid>
              <a:tr h="397944">
                <a:tc>
                  <a:txBody>
                    <a:bodyPr/>
                    <a:lstStyle/>
                    <a:p>
                      <a:r>
                        <a:rPr lang="en-US" sz="1600" dirty="0">
                          <a:solidFill>
                            <a:schemeClr val="bg1"/>
                          </a:solidFill>
                        </a:rPr>
                        <a:t>Employee + 1</a:t>
                      </a:r>
                      <a:r>
                        <a:rPr lang="en-US" sz="1600" baseline="0" dirty="0">
                          <a:solidFill>
                            <a:schemeClr val="bg1"/>
                          </a:solidFill>
                        </a:rPr>
                        <a:t> </a:t>
                      </a:r>
                      <a:r>
                        <a:rPr lang="en-US" sz="1600" dirty="0">
                          <a:solidFill>
                            <a:schemeClr val="bg1"/>
                          </a:solidFill>
                        </a:rPr>
                        <a:t> Coverage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Core Plan</a:t>
                      </a:r>
                      <a:r>
                        <a:rPr lang="en-US" sz="1600" baseline="0" dirty="0">
                          <a:solidFill>
                            <a:schemeClr val="bg1"/>
                          </a:solidFill>
                        </a:rPr>
                        <a:t> </a:t>
                      </a:r>
                    </a:p>
                    <a:p>
                      <a:r>
                        <a:rPr lang="en-US" sz="1600" dirty="0">
                          <a:solidFill>
                            <a:schemeClr val="bg1"/>
                          </a:solidFill>
                        </a:rPr>
                        <a:t>Tier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HDHP/HSA</a:t>
                      </a:r>
                      <a:r>
                        <a:rPr lang="en-US" sz="1600" baseline="0" dirty="0">
                          <a:solidFill>
                            <a:schemeClr val="bg1"/>
                          </a:solidFill>
                        </a:rPr>
                        <a:t> </a:t>
                      </a:r>
                    </a:p>
                    <a:p>
                      <a:r>
                        <a:rPr lang="en-US" sz="1600" dirty="0">
                          <a:solidFill>
                            <a:schemeClr val="bg1"/>
                          </a:solidFill>
                        </a:rPr>
                        <a:t>Tier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419033">
                <a:tc>
                  <a:txBody>
                    <a:bodyPr/>
                    <a:lstStyle/>
                    <a:p>
                      <a:r>
                        <a:rPr lang="en-US" sz="1400" b="0" dirty="0"/>
                        <a:t>Annual Premium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$6,000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$4,560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$1,440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9033">
                <a:tc>
                  <a:txBody>
                    <a:bodyPr/>
                    <a:lstStyle/>
                    <a:p>
                      <a:r>
                        <a:rPr lang="en-US" sz="1400" b="0" dirty="0"/>
                        <a:t>Annual out-of-pocket</a:t>
                      </a:r>
                      <a:r>
                        <a:rPr lang="en-US" sz="1400" b="0" baseline="0" dirty="0"/>
                        <a:t> </a:t>
                      </a:r>
                      <a:r>
                        <a:rPr lang="en-US" sz="1400" b="0" dirty="0"/>
                        <a:t>maximum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$7,000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$7,000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90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Annual Premium + Out-of-Pocket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dirty="0"/>
                        <a:t>$13,828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dirty="0"/>
                        <a:t>$11,560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19033">
                <a:tc>
                  <a:txBody>
                    <a:bodyPr/>
                    <a:lstStyle/>
                    <a:p>
                      <a:r>
                        <a:rPr lang="en-US" sz="1400" b="0" dirty="0"/>
                        <a:t>HSA Contribution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solidFill>
                            <a:srgbClr val="FF0000"/>
                          </a:solidFill>
                        </a:rPr>
                        <a:t>-</a:t>
                      </a:r>
                      <a:r>
                        <a:rPr lang="en-US" sz="1400" baseline="0" dirty="0">
                          <a:solidFill>
                            <a:srgbClr val="FF0000"/>
                          </a:solidFill>
                        </a:rPr>
                        <a:t> </a:t>
                      </a:r>
                      <a:r>
                        <a:rPr lang="en-US" sz="1400" dirty="0">
                          <a:solidFill>
                            <a:srgbClr val="FF0000"/>
                          </a:solidFill>
                        </a:rPr>
                        <a:t>($1,500)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$1,500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9033">
                <a:tc>
                  <a:txBody>
                    <a:bodyPr/>
                    <a:lstStyle/>
                    <a:p>
                      <a:r>
                        <a:rPr lang="en-US" sz="1600" b="1" dirty="0"/>
                        <a:t>Total</a:t>
                      </a:r>
                      <a:r>
                        <a:rPr lang="en-US" sz="1600" b="1" baseline="0" dirty="0"/>
                        <a:t> Cost</a:t>
                      </a:r>
                      <a:endParaRPr lang="en-US" sz="1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dirty="0"/>
                        <a:t>$13,828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dirty="0"/>
                        <a:t>$10,060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dirty="0"/>
                        <a:t>$3,268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654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r>
              <a:rPr lang="en-US" dirty="0"/>
              <a:t>Example</a:t>
            </a:r>
          </a:p>
        </p:txBody>
      </p:sp>
      <p:sp>
        <p:nvSpPr>
          <p:cNvPr id="10" name="Text Placeholder 4"/>
          <p:cNvSpPr>
            <a:spLocks noGrp="1"/>
          </p:cNvSpPr>
          <p:nvPr>
            <p:ph type="body" sz="quarter" idx="17"/>
          </p:nvPr>
        </p:nvSpPr>
        <p:spPr/>
        <p:txBody>
          <a:bodyPr/>
          <a:lstStyle/>
          <a:p>
            <a:endParaRPr lang="en-US" dirty="0"/>
          </a:p>
          <a:p>
            <a:endParaRPr lang="en-US" dirty="0"/>
          </a:p>
          <a:p>
            <a:endParaRPr lang="en-US" dirty="0"/>
          </a:p>
          <a:p>
            <a:endParaRPr lang="en-US" dirty="0"/>
          </a:p>
          <a:p>
            <a:endParaRPr lang="en-US" dirty="0"/>
          </a:p>
        </p:txBody>
      </p:sp>
      <p:sp>
        <p:nvSpPr>
          <p:cNvPr id="13" name="Title 12"/>
          <p:cNvSpPr>
            <a:spLocks noGrp="1"/>
          </p:cNvSpPr>
          <p:nvPr>
            <p:ph type="title"/>
          </p:nvPr>
        </p:nvSpPr>
        <p:spPr/>
        <p:txBody>
          <a:bodyPr/>
          <a:lstStyle/>
          <a:p>
            <a:r>
              <a:rPr lang="en-US" dirty="0"/>
              <a:t>family</a:t>
            </a:r>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25</a:t>
            </a:fld>
            <a:endParaRPr lang="en-US" dirty="0"/>
          </a:p>
        </p:txBody>
      </p:sp>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2458736997"/>
              </p:ext>
            </p:extLst>
          </p:nvPr>
        </p:nvGraphicFramePr>
        <p:xfrm>
          <a:off x="485775" y="2057400"/>
          <a:ext cx="8124824" cy="2674285"/>
        </p:xfrm>
        <a:graphic>
          <a:graphicData uri="http://schemas.openxmlformats.org/drawingml/2006/table">
            <a:tbl>
              <a:tblPr firstRow="1" firstCol="1" bandRow="1">
                <a:tableStyleId>{69CF1AB2-1976-4502-BF36-3FF5EA218861}</a:tableStyleId>
              </a:tblPr>
              <a:tblGrid>
                <a:gridCol w="3019425">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399">
                  <a:extLst>
                    <a:ext uri="{9D8B030D-6E8A-4147-A177-3AD203B41FA5}">
                      <a16:colId xmlns:a16="http://schemas.microsoft.com/office/drawing/2014/main" val="20003"/>
                    </a:ext>
                  </a:extLst>
                </a:gridCol>
              </a:tblGrid>
              <a:tr h="397944">
                <a:tc>
                  <a:txBody>
                    <a:bodyPr/>
                    <a:lstStyle/>
                    <a:p>
                      <a:r>
                        <a:rPr lang="en-US" sz="1600" dirty="0">
                          <a:solidFill>
                            <a:schemeClr val="bg1"/>
                          </a:solidFill>
                        </a:rPr>
                        <a:t>Family Coverage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Core Plan</a:t>
                      </a:r>
                      <a:r>
                        <a:rPr lang="en-US" sz="1600" baseline="0" dirty="0">
                          <a:solidFill>
                            <a:schemeClr val="bg1"/>
                          </a:solidFill>
                        </a:rPr>
                        <a:t> </a:t>
                      </a:r>
                    </a:p>
                    <a:p>
                      <a:r>
                        <a:rPr lang="en-US" sz="1600" dirty="0">
                          <a:solidFill>
                            <a:schemeClr val="bg1"/>
                          </a:solidFill>
                        </a:rPr>
                        <a:t>Tier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HDHP/HSA</a:t>
                      </a:r>
                      <a:r>
                        <a:rPr lang="en-US" sz="1600" baseline="0" dirty="0">
                          <a:solidFill>
                            <a:schemeClr val="bg1"/>
                          </a:solidFill>
                        </a:rPr>
                        <a:t> </a:t>
                      </a:r>
                    </a:p>
                    <a:p>
                      <a:r>
                        <a:rPr lang="en-US" sz="1600" dirty="0">
                          <a:solidFill>
                            <a:schemeClr val="bg1"/>
                          </a:solidFill>
                        </a:rPr>
                        <a:t>Tier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600" dirty="0">
                          <a:solidFill>
                            <a:schemeClr val="bg1"/>
                          </a:solidFill>
                        </a:rPr>
                        <a:t>Difference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419033">
                <a:tc>
                  <a:txBody>
                    <a:bodyPr/>
                    <a:lstStyle/>
                    <a:p>
                      <a:r>
                        <a:rPr lang="en-US" sz="1400" b="0" dirty="0"/>
                        <a:t>Annual Premium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$8,952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$6,840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$2,112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9033">
                <a:tc>
                  <a:txBody>
                    <a:bodyPr/>
                    <a:lstStyle/>
                    <a:p>
                      <a:r>
                        <a:rPr lang="en-US" sz="1400" b="0" dirty="0"/>
                        <a:t>Annual out-of-pocket</a:t>
                      </a:r>
                      <a:r>
                        <a:rPr lang="en-US" sz="1400" b="0" baseline="0" dirty="0"/>
                        <a:t> </a:t>
                      </a:r>
                      <a:r>
                        <a:rPr lang="en-US" sz="1400" b="0" dirty="0"/>
                        <a:t>maximum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$7,000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$7,000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9033">
                <a:tc>
                  <a:txBody>
                    <a:bodyPr/>
                    <a:lstStyle/>
                    <a:p>
                      <a:r>
                        <a:rPr lang="en-US" sz="1400" dirty="0"/>
                        <a:t>Total Cost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dirty="0"/>
                        <a:t>$15,952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b="1" dirty="0"/>
                        <a:t>$13,840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19033">
                <a:tc>
                  <a:txBody>
                    <a:bodyPr/>
                    <a:lstStyle/>
                    <a:p>
                      <a:r>
                        <a:rPr lang="en-US" sz="1400" b="0" dirty="0"/>
                        <a:t>HSA Contribution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solidFill>
                            <a:srgbClr val="FF0000"/>
                          </a:solidFill>
                        </a:rPr>
                        <a:t>- ($2,000)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400" dirty="0"/>
                        <a:t>$2,000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9033">
                <a:tc>
                  <a:txBody>
                    <a:bodyPr/>
                    <a:lstStyle/>
                    <a:p>
                      <a:r>
                        <a:rPr lang="en-US" sz="1600" b="1" dirty="0"/>
                        <a:t>Total</a:t>
                      </a:r>
                      <a:r>
                        <a:rPr lang="en-US" sz="1600" b="1" baseline="0" dirty="0"/>
                        <a:t> Cost</a:t>
                      </a:r>
                      <a:endParaRPr lang="en-US" sz="1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dirty="0"/>
                        <a:t>$15,952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dirty="0"/>
                        <a:t>$11,840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600" b="1" dirty="0"/>
                        <a:t>$4,112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26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4"/>
          </p:nvPr>
        </p:nvSpPr>
        <p:spPr/>
        <p:txBody>
          <a:bodyPr/>
          <a:lstStyle/>
          <a:p>
            <a:pPr marL="0" lvl="0" indent="0">
              <a:lnSpc>
                <a:spcPct val="100000"/>
              </a:lnSpc>
              <a:buNone/>
            </a:pPr>
            <a:r>
              <a:rPr lang="en-US" b="1" dirty="0"/>
              <a:t>Beneficiary  </a:t>
            </a:r>
          </a:p>
          <a:p>
            <a:pPr>
              <a:lnSpc>
                <a:spcPct val="100000"/>
              </a:lnSpc>
            </a:pPr>
            <a:r>
              <a:rPr lang="en-US" dirty="0"/>
              <a:t>It is important to assign a beneficiary who will receive your account at the time of your death.  </a:t>
            </a:r>
          </a:p>
          <a:p>
            <a:pPr>
              <a:lnSpc>
                <a:spcPct val="100000"/>
              </a:lnSpc>
            </a:pPr>
            <a:r>
              <a:rPr lang="en-US" dirty="0"/>
              <a:t>Failure to name a beneficiary means:</a:t>
            </a:r>
          </a:p>
          <a:p>
            <a:pPr lvl="1">
              <a:lnSpc>
                <a:spcPct val="100000"/>
              </a:lnSpc>
            </a:pPr>
            <a:r>
              <a:rPr lang="en-US" dirty="0"/>
              <a:t>The assets in your account will be distributed to your estate, and</a:t>
            </a:r>
          </a:p>
          <a:p>
            <a:pPr lvl="1">
              <a:lnSpc>
                <a:spcPct val="100000"/>
              </a:lnSpc>
            </a:pPr>
            <a:r>
              <a:rPr lang="en-US" dirty="0"/>
              <a:t>Included on your final tax return</a:t>
            </a:r>
          </a:p>
          <a:p>
            <a:endParaRPr lang="en-US" dirty="0"/>
          </a:p>
        </p:txBody>
      </p:sp>
      <p:sp>
        <p:nvSpPr>
          <p:cNvPr id="3" name="Slide Number Placeholder 2"/>
          <p:cNvSpPr>
            <a:spLocks noGrp="1"/>
          </p:cNvSpPr>
          <p:nvPr>
            <p:ph type="sldNum" sz="quarter" idx="4"/>
          </p:nvPr>
        </p:nvSpPr>
        <p:spPr/>
        <p:txBody>
          <a:bodyPr/>
          <a:lstStyle/>
          <a:p>
            <a:fld id="{A6A809F5-01EB-42D0-92AD-3FA12E0B7B43}" type="slidenum">
              <a:rPr lang="en-US" smtClean="0"/>
              <a:pPr/>
              <a:t>26</a:t>
            </a:fld>
            <a:endParaRPr lang="en-US" dirty="0"/>
          </a:p>
        </p:txBody>
      </p:sp>
      <p:sp>
        <p:nvSpPr>
          <p:cNvPr id="9" name="Text Placeholder 8"/>
          <p:cNvSpPr>
            <a:spLocks noGrp="1"/>
          </p:cNvSpPr>
          <p:nvPr>
            <p:ph type="body" sz="quarter" idx="23"/>
          </p:nvPr>
        </p:nvSpPr>
        <p:spPr/>
        <p:txBody>
          <a:bodyPr/>
          <a:lstStyle/>
          <a:p>
            <a:pPr marL="0" lvl="0" indent="0">
              <a:buNone/>
            </a:pPr>
            <a:r>
              <a:rPr lang="en-US" b="1" dirty="0"/>
              <a:t>Debit Card  </a:t>
            </a:r>
          </a:p>
          <a:p>
            <a:pPr lvl="0">
              <a:lnSpc>
                <a:spcPct val="100000"/>
              </a:lnSpc>
            </a:pPr>
            <a:r>
              <a:rPr lang="en-US" dirty="0"/>
              <a:t>You will automatically receive a debit card from Further.</a:t>
            </a:r>
          </a:p>
          <a:p>
            <a:pPr marL="502920" lvl="1">
              <a:lnSpc>
                <a:spcPct val="100000"/>
              </a:lnSpc>
            </a:pPr>
            <a:r>
              <a:rPr lang="en-US" dirty="0"/>
              <a:t>Once activated, your HSA debit card can be used for eligible expenses up to your available HSA balance.</a:t>
            </a:r>
          </a:p>
          <a:p>
            <a:pPr marL="502920" lvl="1">
              <a:lnSpc>
                <a:spcPct val="100000"/>
              </a:lnSpc>
            </a:pPr>
            <a:r>
              <a:rPr lang="en-US" dirty="0"/>
              <a:t>Existing debit cards will still apply if you switch from Core to HDHP</a:t>
            </a:r>
          </a:p>
          <a:p>
            <a:pPr marL="285750" indent="-285750">
              <a:lnSpc>
                <a:spcPct val="100000"/>
              </a:lnSpc>
            </a:pPr>
            <a:r>
              <a:rPr lang="en-US" dirty="0"/>
              <a:t>You can view account balances online, use our online planning tools, and view your past card transactions at </a:t>
            </a:r>
            <a:r>
              <a:rPr lang="en-US" b="1" dirty="0">
                <a:solidFill>
                  <a:srgbClr val="EBA217"/>
                </a:solidFill>
                <a:hlinkClick r:id="rId3"/>
              </a:rPr>
              <a:t>www.hellofurther.com</a:t>
            </a:r>
            <a:r>
              <a:rPr lang="en-US" b="1" dirty="0"/>
              <a:t>. </a:t>
            </a:r>
          </a:p>
          <a:p>
            <a:pPr marL="285750" indent="-285750"/>
            <a:r>
              <a:rPr lang="en-US" dirty="0"/>
              <a:t>Questions about your account call: </a:t>
            </a:r>
            <a:br>
              <a:rPr lang="en-US" dirty="0"/>
            </a:br>
            <a:r>
              <a:rPr lang="en-US" b="1" dirty="0">
                <a:solidFill>
                  <a:srgbClr val="EBA217"/>
                </a:solidFill>
              </a:rPr>
              <a:t>1-800-859-2144</a:t>
            </a:r>
            <a:endParaRPr lang="en-US" dirty="0">
              <a:solidFill>
                <a:srgbClr val="EBA217"/>
              </a:solidFill>
            </a:endParaRPr>
          </a:p>
          <a:p>
            <a:endParaRPr lang="en-US" dirty="0"/>
          </a:p>
        </p:txBody>
      </p:sp>
      <p:sp>
        <p:nvSpPr>
          <p:cNvPr id="8" name="Text Placeholder 7"/>
          <p:cNvSpPr>
            <a:spLocks noGrp="1"/>
          </p:cNvSpPr>
          <p:nvPr>
            <p:ph type="body" sz="quarter" idx="21"/>
          </p:nvPr>
        </p:nvSpPr>
        <p:spPr/>
        <p:txBody>
          <a:bodyPr/>
          <a:lstStyle/>
          <a:p>
            <a:r>
              <a:rPr lang="en-US" dirty="0"/>
              <a:t>HSA Administrator </a:t>
            </a:r>
          </a:p>
        </p:txBody>
      </p:sp>
      <p:sp>
        <p:nvSpPr>
          <p:cNvPr id="7" name="Title 6"/>
          <p:cNvSpPr>
            <a:spLocks noGrp="1"/>
          </p:cNvSpPr>
          <p:nvPr>
            <p:ph type="title"/>
          </p:nvPr>
        </p:nvSpPr>
        <p:spPr/>
        <p:txBody>
          <a:bodyPr/>
          <a:lstStyle/>
          <a:p>
            <a:r>
              <a:rPr lang="en-US" dirty="0"/>
              <a:t>YOUR FURTHER ACCOUNT</a:t>
            </a:r>
          </a:p>
        </p:txBody>
      </p:sp>
      <p:sp>
        <p:nvSpPr>
          <p:cNvPr id="11" name="Rectangle 10"/>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92873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6A809F5-01EB-42D0-92AD-3FA12E0B7B43}" type="slidenum">
              <a:rPr lang="en-US" smtClean="0"/>
              <a:pPr>
                <a:defRPr/>
              </a:pPr>
              <a:t>27</a:t>
            </a:fld>
            <a:endParaRPr lang="en-US" dirty="0"/>
          </a:p>
        </p:txBody>
      </p:sp>
      <p:sp>
        <p:nvSpPr>
          <p:cNvPr id="4" name="Text Placeholder 3"/>
          <p:cNvSpPr>
            <a:spLocks noGrp="1"/>
          </p:cNvSpPr>
          <p:nvPr>
            <p:ph type="body" sz="quarter" idx="23"/>
          </p:nvPr>
        </p:nvSpPr>
        <p:spPr/>
        <p:txBody>
          <a:bodyPr/>
          <a:lstStyle/>
          <a:p>
            <a:pPr lvl="0" defTabSz="914400" eaLnBrk="0" fontAlgn="base" hangingPunct="0">
              <a:lnSpc>
                <a:spcPct val="113000"/>
              </a:lnSpc>
              <a:buClrTx/>
              <a:buSzPct val="100000"/>
              <a:defRPr/>
            </a:pPr>
            <a:r>
              <a:rPr lang="en-US" kern="0" dirty="0">
                <a:ea typeface="ＭＳ Ｐゴシック" pitchFamily="-105" charset="-128"/>
                <a:cs typeface="Arial Narrow" pitchFamily="34" charset="0"/>
              </a:rPr>
              <a:t>Fingerprint unlock</a:t>
            </a:r>
          </a:p>
          <a:p>
            <a:pPr lvl="0" defTabSz="914400" eaLnBrk="0" fontAlgn="base" hangingPunct="0">
              <a:lnSpc>
                <a:spcPct val="113000"/>
              </a:lnSpc>
              <a:buClrTx/>
              <a:buSzPct val="100000"/>
              <a:defRPr/>
            </a:pPr>
            <a:r>
              <a:rPr lang="en-US" kern="0" dirty="0">
                <a:ea typeface="ＭＳ Ｐゴシック" pitchFamily="-105" charset="-128"/>
                <a:cs typeface="Arial Narrow" pitchFamily="34" charset="0"/>
              </a:rPr>
              <a:t>Snap and save document photos</a:t>
            </a:r>
          </a:p>
          <a:p>
            <a:pPr lvl="0" defTabSz="914400" eaLnBrk="0" fontAlgn="base" hangingPunct="0">
              <a:lnSpc>
                <a:spcPct val="113000"/>
              </a:lnSpc>
              <a:buClrTx/>
              <a:buSzPct val="100000"/>
              <a:defRPr/>
            </a:pPr>
            <a:r>
              <a:rPr lang="en-US" kern="0" dirty="0">
                <a:ea typeface="ＭＳ Ｐゴシック" pitchFamily="-105" charset="-128"/>
                <a:cs typeface="Arial Narrow" pitchFamily="34" charset="0"/>
              </a:rPr>
              <a:t>Barcode scanner to check eligibility </a:t>
            </a:r>
          </a:p>
          <a:p>
            <a:pPr lvl="0" defTabSz="914400" eaLnBrk="0" fontAlgn="base" hangingPunct="0">
              <a:lnSpc>
                <a:spcPct val="113000"/>
              </a:lnSpc>
              <a:buClrTx/>
              <a:buSzPct val="100000"/>
              <a:defRPr/>
            </a:pPr>
            <a:r>
              <a:rPr lang="en-US" kern="0" dirty="0">
                <a:ea typeface="ＭＳ Ｐゴシック" pitchFamily="-105" charset="-128"/>
                <a:cs typeface="Arial Narrow" pitchFamily="34" charset="0"/>
              </a:rPr>
              <a:t>Mobile access to all primary actions</a:t>
            </a:r>
          </a:p>
          <a:p>
            <a:pPr lvl="1"/>
            <a:r>
              <a:rPr lang="en-US" dirty="0"/>
              <a:t>View activity</a:t>
            </a:r>
          </a:p>
          <a:p>
            <a:pPr lvl="1"/>
            <a:r>
              <a:rPr lang="en-US" dirty="0"/>
              <a:t>Pay bills</a:t>
            </a:r>
          </a:p>
          <a:p>
            <a:pPr lvl="1"/>
            <a:r>
              <a:rPr lang="en-US" dirty="0"/>
              <a:t>Make deposits</a:t>
            </a:r>
          </a:p>
          <a:p>
            <a:pPr lvl="1"/>
            <a:r>
              <a:rPr lang="en-US" dirty="0"/>
              <a:t>Get reimbursed </a:t>
            </a:r>
          </a:p>
        </p:txBody>
      </p:sp>
      <p:sp>
        <p:nvSpPr>
          <p:cNvPr id="5" name="Text Placeholder 4"/>
          <p:cNvSpPr>
            <a:spLocks noGrp="1"/>
          </p:cNvSpPr>
          <p:nvPr>
            <p:ph type="body" sz="quarter" idx="21"/>
          </p:nvPr>
        </p:nvSpPr>
        <p:spPr/>
        <p:txBody>
          <a:bodyPr/>
          <a:lstStyle/>
          <a:p>
            <a:r>
              <a:rPr lang="en-US" dirty="0"/>
              <a:t>Features </a:t>
            </a:r>
          </a:p>
        </p:txBody>
      </p:sp>
      <p:sp>
        <p:nvSpPr>
          <p:cNvPr id="6" name="Title 5"/>
          <p:cNvSpPr>
            <a:spLocks noGrp="1"/>
          </p:cNvSpPr>
          <p:nvPr>
            <p:ph type="title"/>
          </p:nvPr>
        </p:nvSpPr>
        <p:spPr/>
        <p:txBody>
          <a:bodyPr/>
          <a:lstStyle/>
          <a:p>
            <a:r>
              <a:rPr lang="en-US" dirty="0"/>
              <a:t>Mobile App</a:t>
            </a:r>
          </a:p>
        </p:txBody>
      </p:sp>
      <p:sp>
        <p:nvSpPr>
          <p:cNvPr id="8" name="Rectangle 7"/>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E05DC687-FC6E-4F24-B697-BFF8BB4C6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20" y="2126368"/>
            <a:ext cx="2087041" cy="3731377"/>
          </a:xfrm>
          <a:prstGeom prst="rect">
            <a:avLst/>
          </a:prstGeom>
          <a:effectLst>
            <a:outerShdw blurRad="2540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4947450F-F313-48F2-95A4-FA85C46AF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123707"/>
            <a:ext cx="2087041" cy="3726859"/>
          </a:xfrm>
          <a:prstGeom prst="rect">
            <a:avLst/>
          </a:prstGeom>
          <a:effectLst>
            <a:outerShdw blurRad="254000" dist="38100" dir="10800000" algn="r" rotWithShape="0">
              <a:prstClr val="black">
                <a:alpha val="40000"/>
              </a:prstClr>
            </a:outerShdw>
          </a:effectLst>
        </p:spPr>
      </p:pic>
    </p:spTree>
    <p:extLst>
      <p:ext uri="{BB962C8B-B14F-4D97-AF65-F5344CB8AC3E}">
        <p14:creationId xmlns:p14="http://schemas.microsoft.com/office/powerpoint/2010/main" val="1530416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575"/>
            <a:ext cx="9144000" cy="956784"/>
          </a:xfrm>
        </p:spPr>
        <p:txBody>
          <a:bodyPr/>
          <a:lstStyle/>
          <a:p>
            <a:r>
              <a:rPr lang="en-US" dirty="0"/>
              <a:t>Which plan is </a:t>
            </a:r>
            <a:br>
              <a:rPr lang="en-US" dirty="0"/>
            </a:br>
            <a:r>
              <a:rPr lang="en-US" dirty="0"/>
              <a:t>right for you?</a:t>
            </a:r>
            <a:endParaRPr lang="en-US" dirty="0">
              <a:solidFill>
                <a:srgbClr val="EBA217"/>
              </a:solidFill>
            </a:endParaRPr>
          </a:p>
        </p:txBody>
      </p:sp>
    </p:spTree>
    <p:extLst>
      <p:ext uri="{BB962C8B-B14F-4D97-AF65-F5344CB8AC3E}">
        <p14:creationId xmlns:p14="http://schemas.microsoft.com/office/powerpoint/2010/main" val="119228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Which medical plan option is best for you?</a:t>
            </a:r>
            <a:br>
              <a:rPr lang="en-US" dirty="0"/>
            </a:br>
            <a:endParaRPr lang="en-US" dirty="0"/>
          </a:p>
        </p:txBody>
      </p:sp>
      <p:sp>
        <p:nvSpPr>
          <p:cNvPr id="3" name="Text Placeholder 2"/>
          <p:cNvSpPr>
            <a:spLocks noGrp="1"/>
          </p:cNvSpPr>
          <p:nvPr>
            <p:ph type="body" sz="quarter" idx="17"/>
          </p:nvPr>
        </p:nvSpPr>
        <p:spPr>
          <a:xfrm>
            <a:off x="477135" y="1905000"/>
            <a:ext cx="7523865" cy="4147060"/>
          </a:xfrm>
        </p:spPr>
        <p:txBody>
          <a:bodyPr/>
          <a:lstStyle/>
          <a:p>
            <a:pPr marL="0" indent="0">
              <a:buNone/>
            </a:pPr>
            <a:r>
              <a:rPr lang="en-US" altLang="en-US" sz="1400" b="1" dirty="0"/>
              <a:t>Compare Deductibles (Tier 1)</a:t>
            </a:r>
          </a:p>
          <a:p>
            <a:r>
              <a:rPr lang="en-US" altLang="en-US" sz="1400" dirty="0"/>
              <a:t>Core option - $1,000 single /$2,000 family</a:t>
            </a:r>
          </a:p>
          <a:p>
            <a:pPr>
              <a:spcAft>
                <a:spcPts val="1200"/>
              </a:spcAft>
            </a:pPr>
            <a:r>
              <a:rPr lang="en-US" altLang="en-US" sz="1400" dirty="0"/>
              <a:t>HDHP/HSA option - $2,800 single /$5,600 family</a:t>
            </a:r>
          </a:p>
          <a:p>
            <a:pPr marL="0" indent="0">
              <a:buNone/>
            </a:pPr>
            <a:r>
              <a:rPr lang="en-US" altLang="en-US" sz="1400" b="1" dirty="0"/>
              <a:t>Compare out-of-pocket maximums (Tier 1)</a:t>
            </a:r>
          </a:p>
          <a:p>
            <a:r>
              <a:rPr lang="en-US" altLang="en-US" sz="1400" dirty="0"/>
              <a:t>Core option - $3,500 single/$7,000 family</a:t>
            </a:r>
          </a:p>
          <a:p>
            <a:r>
              <a:rPr lang="en-US" altLang="en-US" sz="1400" dirty="0"/>
              <a:t>HSA option - $3,500 single/$7,000 family </a:t>
            </a:r>
          </a:p>
          <a:p>
            <a:pPr lvl="1">
              <a:spcAft>
                <a:spcPts val="1200"/>
              </a:spcAft>
              <a:buFont typeface="Wingdings 2" panose="05020102010507070707" pitchFamily="18" charset="2"/>
              <a:buChar char=""/>
            </a:pPr>
            <a:r>
              <a:rPr lang="en-US" altLang="en-US" sz="1400" b="1" dirty="0">
                <a:solidFill>
                  <a:srgbClr val="EBA217"/>
                </a:solidFill>
              </a:rPr>
              <a:t>$2,550 Employee Only, $5,600 Employee + 1 and $5,100 Family when you factor in the St. Olaf HSA contribution</a:t>
            </a:r>
          </a:p>
          <a:p>
            <a:pPr marL="0" indent="0">
              <a:buNone/>
            </a:pPr>
            <a:r>
              <a:rPr lang="en-US" altLang="en-US" sz="1400" b="1" dirty="0"/>
              <a:t>Prescription drug coverage</a:t>
            </a:r>
          </a:p>
          <a:p>
            <a:r>
              <a:rPr lang="en-US" altLang="en-US" sz="1400" dirty="0"/>
              <a:t>Core plan has Rx copays</a:t>
            </a:r>
          </a:p>
          <a:p>
            <a:pPr>
              <a:spcAft>
                <a:spcPts val="1200"/>
              </a:spcAft>
            </a:pPr>
            <a:r>
              <a:rPr lang="en-US" altLang="en-US" sz="1400" dirty="0"/>
              <a:t>HSA plan subject to deductible with the exception of preventive drugs</a:t>
            </a:r>
          </a:p>
          <a:p>
            <a:pPr marL="0" indent="0">
              <a:buNone/>
            </a:pPr>
            <a:r>
              <a:rPr lang="en-US" altLang="en-US" sz="1400" b="1" dirty="0"/>
              <a:t>Employee premium contribution</a:t>
            </a:r>
          </a:p>
          <a:p>
            <a:r>
              <a:rPr lang="en-US" altLang="en-US" sz="1400" dirty="0"/>
              <a:t>Calculate by adding your costs and out of pocket maximum</a:t>
            </a:r>
            <a:endParaRPr lang="en-US" sz="1200" dirty="0"/>
          </a:p>
        </p:txBody>
      </p:sp>
      <p:sp>
        <p:nvSpPr>
          <p:cNvPr id="4" name="Title 3"/>
          <p:cNvSpPr>
            <a:spLocks noGrp="1"/>
          </p:cNvSpPr>
          <p:nvPr>
            <p:ph type="title"/>
          </p:nvPr>
        </p:nvSpPr>
        <p:spPr/>
        <p:txBody>
          <a:bodyPr/>
          <a:lstStyle/>
          <a:p>
            <a:r>
              <a:rPr lang="en-US" dirty="0"/>
              <a:t>PLAN CONSIDERATIONS</a:t>
            </a:r>
          </a:p>
        </p:txBody>
      </p:sp>
      <p:sp>
        <p:nvSpPr>
          <p:cNvPr id="5" name="Rectangle 4"/>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87390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7240880" y="2266017"/>
            <a:ext cx="1688604" cy="1688880"/>
          </a:xfrm>
          <a:prstGeom prst="ellipse">
            <a:avLst/>
          </a:prstGeom>
          <a:solidFill>
            <a:schemeClr val="bg1">
              <a:lumMod val="85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7297047" y="2309932"/>
            <a:ext cx="1576270" cy="1576268"/>
          </a:xfrm>
          <a:custGeom>
            <a:avLst/>
            <a:gdLst>
              <a:gd name="connsiteX0" fmla="*/ 0 w 1576270"/>
              <a:gd name="connsiteY0" fmla="*/ 788134 h 1576268"/>
              <a:gd name="connsiteX1" fmla="*/ 788135 w 1576270"/>
              <a:gd name="connsiteY1" fmla="*/ 0 h 1576268"/>
              <a:gd name="connsiteX2" fmla="*/ 1576270 w 1576270"/>
              <a:gd name="connsiteY2" fmla="*/ 788134 h 1576268"/>
              <a:gd name="connsiteX3" fmla="*/ 788135 w 1576270"/>
              <a:gd name="connsiteY3" fmla="*/ 1576268 h 1576268"/>
              <a:gd name="connsiteX4" fmla="*/ 0 w 1576270"/>
              <a:gd name="connsiteY4" fmla="*/ 788134 h 157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270" h="1576268">
                <a:moveTo>
                  <a:pt x="0" y="788134"/>
                </a:moveTo>
                <a:cubicBezTo>
                  <a:pt x="0" y="352860"/>
                  <a:pt x="352860" y="0"/>
                  <a:pt x="788135" y="0"/>
                </a:cubicBezTo>
                <a:cubicBezTo>
                  <a:pt x="1223410" y="0"/>
                  <a:pt x="1576270" y="352860"/>
                  <a:pt x="1576270" y="788134"/>
                </a:cubicBezTo>
                <a:cubicBezTo>
                  <a:pt x="1576270" y="1223408"/>
                  <a:pt x="1223410" y="1576268"/>
                  <a:pt x="788135" y="1576268"/>
                </a:cubicBezTo>
                <a:cubicBezTo>
                  <a:pt x="352860" y="1576268"/>
                  <a:pt x="0" y="1223408"/>
                  <a:pt x="0" y="788134"/>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967" tIns="250624" rIns="250068" bIns="250623" numCol="1" spcCol="1270" anchor="ctr" anchorCtr="0">
            <a:noAutofit/>
          </a:bodyPr>
          <a:lstStyle/>
          <a:p>
            <a:pPr algn="ctr" defTabSz="889000">
              <a:lnSpc>
                <a:spcPct val="90000"/>
              </a:lnSpc>
              <a:spcAft>
                <a:spcPts val="0"/>
              </a:spcAft>
            </a:pPr>
            <a:r>
              <a:rPr lang="en-US" sz="1900" dirty="0">
                <a:latin typeface="Arial" panose="020B0604020202020204" pitchFamily="34" charset="0"/>
                <a:cs typeface="Arial" panose="020B0604020202020204" pitchFamily="34" charset="0"/>
              </a:rPr>
              <a:t>2018-19</a:t>
            </a: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0% Core</a:t>
            </a:r>
          </a:p>
          <a:p>
            <a:pPr algn="ctr" defTabSz="889000">
              <a:lnSpc>
                <a:spcPct val="90000"/>
              </a:lnSpc>
              <a:spcAft>
                <a:spcPct val="35000"/>
              </a:spcAft>
            </a:pPr>
            <a:r>
              <a:rPr lang="en-US" sz="1400" b="1" dirty="0">
                <a:latin typeface="Arial" panose="020B0604020202020204" pitchFamily="34" charset="0"/>
                <a:cs typeface="Arial" panose="020B0604020202020204" pitchFamily="34" charset="0"/>
              </a:rPr>
              <a:t>0% HDHP</a:t>
            </a:r>
          </a:p>
        </p:txBody>
      </p:sp>
      <p:sp>
        <p:nvSpPr>
          <p:cNvPr id="2" name="Text Placeholder 1"/>
          <p:cNvSpPr>
            <a:spLocks noGrp="1"/>
          </p:cNvSpPr>
          <p:nvPr>
            <p:ph type="body" sz="quarter" idx="21"/>
          </p:nvPr>
        </p:nvSpPr>
        <p:spPr/>
        <p:txBody>
          <a:bodyPr/>
          <a:lstStyle/>
          <a:p>
            <a:endParaRPr lang="en-US" dirty="0"/>
          </a:p>
        </p:txBody>
      </p:sp>
      <p:sp>
        <p:nvSpPr>
          <p:cNvPr id="4" name="Title 3"/>
          <p:cNvSpPr>
            <a:spLocks noGrp="1"/>
          </p:cNvSpPr>
          <p:nvPr>
            <p:ph type="title"/>
          </p:nvPr>
        </p:nvSpPr>
        <p:spPr/>
        <p:txBody>
          <a:bodyPr/>
          <a:lstStyle/>
          <a:p>
            <a:r>
              <a:rPr lang="en-US" dirty="0">
                <a:latin typeface="Calluna Sans"/>
                <a:cs typeface="Calluna Sans"/>
              </a:rPr>
              <a:t>HISTORY OF PREMIUM INCREASES AT ST. OLAF</a:t>
            </a:r>
            <a:br>
              <a:rPr lang="en-US" dirty="0">
                <a:latin typeface="Calluna Sans"/>
                <a:cs typeface="Calluna Sans"/>
              </a:rPr>
            </a:br>
            <a:endParaRPr lang="en-US" dirty="0"/>
          </a:p>
        </p:txBody>
      </p:sp>
      <p:grpSp>
        <p:nvGrpSpPr>
          <p:cNvPr id="20" name="Group 19"/>
          <p:cNvGrpSpPr/>
          <p:nvPr/>
        </p:nvGrpSpPr>
        <p:grpSpPr>
          <a:xfrm>
            <a:off x="239425" y="2209800"/>
            <a:ext cx="6923173" cy="1688409"/>
            <a:chOff x="239424" y="2167719"/>
            <a:chExt cx="6923173" cy="1688409"/>
          </a:xfrm>
        </p:grpSpPr>
        <p:sp>
          <p:nvSpPr>
            <p:cNvPr id="21" name="Teardrop 20"/>
            <p:cNvSpPr/>
            <p:nvPr/>
          </p:nvSpPr>
          <p:spPr>
            <a:xfrm rot="2700000">
              <a:off x="5474188" y="2167719"/>
              <a:ext cx="1688409" cy="1688409"/>
            </a:xfrm>
            <a:prstGeom prst="teardrop">
              <a:avLst>
                <a:gd name="adj" fmla="val 100000"/>
              </a:avLst>
            </a:prstGeom>
            <a:solidFill>
              <a:srgbClr val="6D3B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eform 21"/>
            <p:cNvSpPr/>
            <p:nvPr/>
          </p:nvSpPr>
          <p:spPr>
            <a:xfrm>
              <a:off x="5531605" y="2223937"/>
              <a:ext cx="1576270" cy="1576268"/>
            </a:xfrm>
            <a:custGeom>
              <a:avLst/>
              <a:gdLst>
                <a:gd name="connsiteX0" fmla="*/ 0 w 1576270"/>
                <a:gd name="connsiteY0" fmla="*/ 788134 h 1576268"/>
                <a:gd name="connsiteX1" fmla="*/ 788135 w 1576270"/>
                <a:gd name="connsiteY1" fmla="*/ 0 h 1576268"/>
                <a:gd name="connsiteX2" fmla="*/ 1576270 w 1576270"/>
                <a:gd name="connsiteY2" fmla="*/ 788134 h 1576268"/>
                <a:gd name="connsiteX3" fmla="*/ 788135 w 1576270"/>
                <a:gd name="connsiteY3" fmla="*/ 1576268 h 1576268"/>
                <a:gd name="connsiteX4" fmla="*/ 0 w 1576270"/>
                <a:gd name="connsiteY4" fmla="*/ 788134 h 157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270" h="1576268">
                  <a:moveTo>
                    <a:pt x="0" y="788134"/>
                  </a:moveTo>
                  <a:cubicBezTo>
                    <a:pt x="0" y="352860"/>
                    <a:pt x="352860" y="0"/>
                    <a:pt x="788135" y="0"/>
                  </a:cubicBezTo>
                  <a:cubicBezTo>
                    <a:pt x="1223410" y="0"/>
                    <a:pt x="1576270" y="352860"/>
                    <a:pt x="1576270" y="788134"/>
                  </a:cubicBezTo>
                  <a:cubicBezTo>
                    <a:pt x="1576270" y="1223408"/>
                    <a:pt x="1223410" y="1576268"/>
                    <a:pt x="788135" y="1576268"/>
                  </a:cubicBezTo>
                  <a:cubicBezTo>
                    <a:pt x="352860" y="1576268"/>
                    <a:pt x="0" y="1223408"/>
                    <a:pt x="0" y="788134"/>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068" tIns="250624" rIns="250967" bIns="250623" numCol="1" spcCol="1270" anchor="ctr" anchorCtr="0">
              <a:noAutofit/>
            </a:bodyPr>
            <a:lstStyle/>
            <a:p>
              <a:pPr algn="ctr" defTabSz="889000">
                <a:lnSpc>
                  <a:spcPct val="90000"/>
                </a:lnSpc>
                <a:spcAft>
                  <a:spcPct val="35000"/>
                </a:spcAft>
              </a:pPr>
              <a:r>
                <a:rPr lang="en-US" sz="1900" dirty="0">
                  <a:latin typeface="Arial" panose="020B0604020202020204" pitchFamily="34" charset="0"/>
                  <a:cs typeface="Arial" panose="020B0604020202020204" pitchFamily="34" charset="0"/>
                </a:rPr>
                <a:t>2017-18</a:t>
              </a:r>
              <a:br>
                <a:rPr lang="en-US" sz="1900" b="1" dirty="0">
                  <a:latin typeface="Arial" panose="020B0604020202020204" pitchFamily="34" charset="0"/>
                  <a:cs typeface="Arial" panose="020B0604020202020204" pitchFamily="34" charset="0"/>
                </a:rPr>
              </a:br>
              <a:r>
                <a:rPr lang="en-US" sz="19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15% Core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  0% HDHP</a:t>
              </a:r>
            </a:p>
          </p:txBody>
        </p:sp>
        <p:sp>
          <p:nvSpPr>
            <p:cNvPr id="23" name="Teardrop 22"/>
            <p:cNvSpPr/>
            <p:nvPr/>
          </p:nvSpPr>
          <p:spPr>
            <a:xfrm rot="2700000">
              <a:off x="3729866" y="2167719"/>
              <a:ext cx="1688409" cy="1688409"/>
            </a:xfrm>
            <a:prstGeom prst="teardrop">
              <a:avLst>
                <a:gd name="adj" fmla="val 100000"/>
              </a:avLst>
            </a:prstGeom>
            <a:solidFill>
              <a:srgbClr val="9FCD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reeform 23"/>
            <p:cNvSpPr/>
            <p:nvPr/>
          </p:nvSpPr>
          <p:spPr>
            <a:xfrm>
              <a:off x="3786384" y="2223937"/>
              <a:ext cx="1576270" cy="1576268"/>
            </a:xfrm>
            <a:custGeom>
              <a:avLst/>
              <a:gdLst>
                <a:gd name="connsiteX0" fmla="*/ 0 w 1576270"/>
                <a:gd name="connsiteY0" fmla="*/ 788134 h 1576268"/>
                <a:gd name="connsiteX1" fmla="*/ 788135 w 1576270"/>
                <a:gd name="connsiteY1" fmla="*/ 0 h 1576268"/>
                <a:gd name="connsiteX2" fmla="*/ 1576270 w 1576270"/>
                <a:gd name="connsiteY2" fmla="*/ 788134 h 1576268"/>
                <a:gd name="connsiteX3" fmla="*/ 788135 w 1576270"/>
                <a:gd name="connsiteY3" fmla="*/ 1576268 h 1576268"/>
                <a:gd name="connsiteX4" fmla="*/ 0 w 1576270"/>
                <a:gd name="connsiteY4" fmla="*/ 788134 h 157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270" h="1576268">
                  <a:moveTo>
                    <a:pt x="0" y="788134"/>
                  </a:moveTo>
                  <a:cubicBezTo>
                    <a:pt x="0" y="352860"/>
                    <a:pt x="352860" y="0"/>
                    <a:pt x="788135" y="0"/>
                  </a:cubicBezTo>
                  <a:cubicBezTo>
                    <a:pt x="1223410" y="0"/>
                    <a:pt x="1576270" y="352860"/>
                    <a:pt x="1576270" y="788134"/>
                  </a:cubicBezTo>
                  <a:cubicBezTo>
                    <a:pt x="1576270" y="1223408"/>
                    <a:pt x="1223410" y="1576268"/>
                    <a:pt x="788135" y="1576268"/>
                  </a:cubicBezTo>
                  <a:cubicBezTo>
                    <a:pt x="352860" y="1576268"/>
                    <a:pt x="0" y="1223408"/>
                    <a:pt x="0" y="788134"/>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068" tIns="250624" rIns="250967" bIns="250623" numCol="1" spcCol="1270" anchor="ctr" anchorCtr="0">
              <a:noAutofit/>
            </a:bodyPr>
            <a:lstStyle/>
            <a:p>
              <a:pPr algn="ctr" defTabSz="889000">
                <a:lnSpc>
                  <a:spcPct val="90000"/>
                </a:lnSpc>
                <a:spcAft>
                  <a:spcPct val="35000"/>
                </a:spcAft>
              </a:pPr>
              <a:r>
                <a:rPr lang="en-US" sz="2000" dirty="0">
                  <a:latin typeface="Arial" panose="020B0604020202020204" pitchFamily="34" charset="0"/>
                  <a:cs typeface="Arial" panose="020B0604020202020204" pitchFamily="34" charset="0"/>
                </a:rPr>
                <a:t>2016-17</a:t>
              </a:r>
            </a:p>
            <a:p>
              <a:pPr algn="ctr" defTabSz="889000">
                <a:lnSpc>
                  <a:spcPct val="90000"/>
                </a:lnSpc>
                <a:spcAft>
                  <a:spcPct val="35000"/>
                </a:spcAft>
              </a:pPr>
              <a:r>
                <a:rPr lang="en-US" sz="2000" b="1" dirty="0">
                  <a:latin typeface="Arial" panose="020B0604020202020204" pitchFamily="34" charset="0"/>
                  <a:cs typeface="Arial" panose="020B0604020202020204" pitchFamily="34" charset="0"/>
                </a:rPr>
                <a:t>+5%</a:t>
              </a:r>
            </a:p>
          </p:txBody>
        </p:sp>
        <p:sp>
          <p:nvSpPr>
            <p:cNvPr id="25" name="Teardrop 24"/>
            <p:cNvSpPr/>
            <p:nvPr/>
          </p:nvSpPr>
          <p:spPr>
            <a:xfrm rot="2700000">
              <a:off x="1984645" y="2167719"/>
              <a:ext cx="1688409" cy="1688409"/>
            </a:xfrm>
            <a:prstGeom prst="teardrop">
              <a:avLst>
                <a:gd name="adj" fmla="val 100000"/>
              </a:avLst>
            </a:prstGeom>
            <a:solidFill>
              <a:srgbClr val="01ADD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Freeform 25"/>
            <p:cNvSpPr/>
            <p:nvPr/>
          </p:nvSpPr>
          <p:spPr>
            <a:xfrm>
              <a:off x="2041164" y="2223937"/>
              <a:ext cx="1576270" cy="1576268"/>
            </a:xfrm>
            <a:custGeom>
              <a:avLst/>
              <a:gdLst>
                <a:gd name="connsiteX0" fmla="*/ 0 w 1576270"/>
                <a:gd name="connsiteY0" fmla="*/ 788134 h 1576268"/>
                <a:gd name="connsiteX1" fmla="*/ 788135 w 1576270"/>
                <a:gd name="connsiteY1" fmla="*/ 0 h 1576268"/>
                <a:gd name="connsiteX2" fmla="*/ 1576270 w 1576270"/>
                <a:gd name="connsiteY2" fmla="*/ 788134 h 1576268"/>
                <a:gd name="connsiteX3" fmla="*/ 788135 w 1576270"/>
                <a:gd name="connsiteY3" fmla="*/ 1576268 h 1576268"/>
                <a:gd name="connsiteX4" fmla="*/ 0 w 1576270"/>
                <a:gd name="connsiteY4" fmla="*/ 788134 h 157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270" h="1576268">
                  <a:moveTo>
                    <a:pt x="0" y="788134"/>
                  </a:moveTo>
                  <a:cubicBezTo>
                    <a:pt x="0" y="352860"/>
                    <a:pt x="352860" y="0"/>
                    <a:pt x="788135" y="0"/>
                  </a:cubicBezTo>
                  <a:cubicBezTo>
                    <a:pt x="1223410" y="0"/>
                    <a:pt x="1576270" y="352860"/>
                    <a:pt x="1576270" y="788134"/>
                  </a:cubicBezTo>
                  <a:cubicBezTo>
                    <a:pt x="1576270" y="1223408"/>
                    <a:pt x="1223410" y="1576268"/>
                    <a:pt x="788135" y="1576268"/>
                  </a:cubicBezTo>
                  <a:cubicBezTo>
                    <a:pt x="352860" y="1576268"/>
                    <a:pt x="0" y="1223408"/>
                    <a:pt x="0" y="788134"/>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966" tIns="250624" rIns="250069" bIns="250623" numCol="1" spcCol="1270" anchor="ctr" anchorCtr="0">
              <a:noAutofit/>
            </a:bodyPr>
            <a:lstStyle/>
            <a:p>
              <a:pPr algn="ctr" defTabSz="889000">
                <a:lnSpc>
                  <a:spcPct val="90000"/>
                </a:lnSpc>
                <a:spcAft>
                  <a:spcPct val="35000"/>
                </a:spcAft>
              </a:pPr>
              <a:r>
                <a:rPr lang="en-US" sz="2000" dirty="0">
                  <a:latin typeface="Arial" panose="020B0604020202020204" pitchFamily="34" charset="0"/>
                  <a:cs typeface="Arial" panose="020B0604020202020204" pitchFamily="34" charset="0"/>
                </a:rPr>
                <a:t>2015-16</a:t>
              </a:r>
            </a:p>
            <a:p>
              <a:pPr algn="ctr" defTabSz="889000">
                <a:lnSpc>
                  <a:spcPct val="90000"/>
                </a:lnSpc>
                <a:spcAft>
                  <a:spcPct val="35000"/>
                </a:spcAft>
              </a:pPr>
              <a:r>
                <a:rPr lang="en-US" sz="2000" b="1" dirty="0">
                  <a:latin typeface="Arial" panose="020B0604020202020204" pitchFamily="34" charset="0"/>
                  <a:cs typeface="Arial" panose="020B0604020202020204" pitchFamily="34" charset="0"/>
                </a:rPr>
                <a:t>+7.5%</a:t>
              </a:r>
            </a:p>
          </p:txBody>
        </p:sp>
        <p:sp>
          <p:nvSpPr>
            <p:cNvPr id="27" name="Teardrop 26"/>
            <p:cNvSpPr/>
            <p:nvPr/>
          </p:nvSpPr>
          <p:spPr>
            <a:xfrm rot="2700000">
              <a:off x="239424" y="2167719"/>
              <a:ext cx="1688409" cy="1688409"/>
            </a:xfrm>
            <a:prstGeom prst="teardrop">
              <a:avLst>
                <a:gd name="adj" fmla="val 100000"/>
              </a:avLst>
            </a:prstGeom>
            <a:solidFill>
              <a:srgbClr val="00848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8" name="Freeform 27"/>
            <p:cNvSpPr/>
            <p:nvPr/>
          </p:nvSpPr>
          <p:spPr>
            <a:xfrm>
              <a:off x="295943" y="2223937"/>
              <a:ext cx="1576270" cy="1576268"/>
            </a:xfrm>
            <a:custGeom>
              <a:avLst/>
              <a:gdLst>
                <a:gd name="connsiteX0" fmla="*/ 0 w 1576270"/>
                <a:gd name="connsiteY0" fmla="*/ 788134 h 1576268"/>
                <a:gd name="connsiteX1" fmla="*/ 788135 w 1576270"/>
                <a:gd name="connsiteY1" fmla="*/ 0 h 1576268"/>
                <a:gd name="connsiteX2" fmla="*/ 1576270 w 1576270"/>
                <a:gd name="connsiteY2" fmla="*/ 788134 h 1576268"/>
                <a:gd name="connsiteX3" fmla="*/ 788135 w 1576270"/>
                <a:gd name="connsiteY3" fmla="*/ 1576268 h 1576268"/>
                <a:gd name="connsiteX4" fmla="*/ 0 w 1576270"/>
                <a:gd name="connsiteY4" fmla="*/ 788134 h 157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270" h="1576268">
                  <a:moveTo>
                    <a:pt x="0" y="788134"/>
                  </a:moveTo>
                  <a:cubicBezTo>
                    <a:pt x="0" y="352860"/>
                    <a:pt x="352860" y="0"/>
                    <a:pt x="788135" y="0"/>
                  </a:cubicBezTo>
                  <a:cubicBezTo>
                    <a:pt x="1223410" y="0"/>
                    <a:pt x="1576270" y="352860"/>
                    <a:pt x="1576270" y="788134"/>
                  </a:cubicBezTo>
                  <a:cubicBezTo>
                    <a:pt x="1576270" y="1223408"/>
                    <a:pt x="1223410" y="1576268"/>
                    <a:pt x="788135" y="1576268"/>
                  </a:cubicBezTo>
                  <a:cubicBezTo>
                    <a:pt x="352860" y="1576268"/>
                    <a:pt x="0" y="1223408"/>
                    <a:pt x="0" y="788134"/>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967" tIns="250624" rIns="250068" bIns="250623" numCol="1" spcCol="1270" anchor="ctr" anchorCtr="0">
              <a:noAutofit/>
            </a:bodyPr>
            <a:lstStyle/>
            <a:p>
              <a:pPr algn="ctr" defTabSz="889000">
                <a:lnSpc>
                  <a:spcPct val="90000"/>
                </a:lnSpc>
                <a:spcAft>
                  <a:spcPct val="35000"/>
                </a:spcAft>
              </a:pPr>
              <a:r>
                <a:rPr lang="en-US" sz="2000" dirty="0">
                  <a:latin typeface="Arial" panose="020B0604020202020204" pitchFamily="34" charset="0"/>
                  <a:cs typeface="Arial" panose="020B0604020202020204" pitchFamily="34" charset="0"/>
                </a:rPr>
                <a:t>2014-15</a:t>
              </a:r>
            </a:p>
            <a:p>
              <a:pPr algn="ctr" defTabSz="889000">
                <a:lnSpc>
                  <a:spcPct val="90000"/>
                </a:lnSpc>
                <a:spcAft>
                  <a:spcPct val="35000"/>
                </a:spcAft>
              </a:pPr>
              <a:r>
                <a:rPr lang="en-US" sz="2000" b="1" dirty="0">
                  <a:latin typeface="Arial" panose="020B0604020202020204" pitchFamily="34" charset="0"/>
                  <a:cs typeface="Arial" panose="020B0604020202020204" pitchFamily="34" charset="0"/>
                </a:rPr>
                <a:t> +3.6%</a:t>
              </a:r>
            </a:p>
          </p:txBody>
        </p:sp>
      </p:grpSp>
      <p:sp>
        <p:nvSpPr>
          <p:cNvPr id="29" name="TextBox 28"/>
          <p:cNvSpPr txBox="1"/>
          <p:nvPr/>
        </p:nvSpPr>
        <p:spPr>
          <a:xfrm>
            <a:off x="748081" y="4324588"/>
            <a:ext cx="7938719" cy="27699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		17%		16%		17.8%</a:t>
            </a:r>
            <a:r>
              <a:rPr lang="en-US" dirty="0"/>
              <a:t>		</a:t>
            </a:r>
          </a:p>
        </p:txBody>
      </p:sp>
      <p:sp>
        <p:nvSpPr>
          <p:cNvPr id="30" name="TextBox 29"/>
          <p:cNvSpPr txBox="1"/>
          <p:nvPr/>
        </p:nvSpPr>
        <p:spPr>
          <a:xfrm>
            <a:off x="304800" y="3962400"/>
            <a:ext cx="2514600" cy="307777"/>
          </a:xfrm>
          <a:prstGeom prst="rect">
            <a:avLst/>
          </a:prstGeom>
          <a:noFill/>
        </p:spPr>
        <p:txBody>
          <a:bodyPr wrap="square" rtlCol="0">
            <a:spAutoFit/>
          </a:bodyPr>
          <a:lstStyle/>
          <a:p>
            <a:r>
              <a:rPr lang="en-US" sz="1400" dirty="0">
                <a:latin typeface="Calluna Sans" pitchFamily="50" charset="0"/>
              </a:rPr>
              <a:t>BCBS Recommended</a:t>
            </a:r>
            <a:r>
              <a:rPr lang="en-US" dirty="0">
                <a:latin typeface="Calluna Sans" pitchFamily="50" charset="0"/>
              </a:rPr>
              <a:t>:</a:t>
            </a:r>
          </a:p>
        </p:txBody>
      </p:sp>
      <p:sp>
        <p:nvSpPr>
          <p:cNvPr id="31" name="Rectangle 30"/>
          <p:cNvSpPr/>
          <p:nvPr/>
        </p:nvSpPr>
        <p:spPr>
          <a:xfrm>
            <a:off x="7754077" y="4340001"/>
            <a:ext cx="534121" cy="276999"/>
          </a:xfrm>
          <a:prstGeom prst="rect">
            <a:avLst/>
          </a:prstGeom>
        </p:spPr>
        <p:txBody>
          <a:bodyPr wrap="none">
            <a:spAutoFit/>
          </a:bodyPr>
          <a:lstStyle/>
          <a:p>
            <a:r>
              <a:rPr lang="en-US" dirty="0">
                <a:latin typeface="Arial" panose="020B0604020202020204" pitchFamily="34" charset="0"/>
                <a:cs typeface="Arial" panose="020B0604020202020204" pitchFamily="34" charset="0"/>
              </a:rPr>
              <a:t>1.1%</a:t>
            </a:r>
          </a:p>
        </p:txBody>
      </p:sp>
      <p:sp>
        <p:nvSpPr>
          <p:cNvPr id="3" name="Rectangle 2"/>
          <p:cNvSpPr/>
          <p:nvPr/>
        </p:nvSpPr>
        <p:spPr>
          <a:xfrm>
            <a:off x="0" y="5089376"/>
            <a:ext cx="9144000" cy="1077218"/>
          </a:xfrm>
          <a:prstGeom prst="rect">
            <a:avLst/>
          </a:prstGeom>
          <a:solidFill>
            <a:srgbClr val="EBA21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2" name="TextBox 31"/>
          <p:cNvSpPr txBox="1"/>
          <p:nvPr/>
        </p:nvSpPr>
        <p:spPr>
          <a:xfrm>
            <a:off x="381000" y="5089376"/>
            <a:ext cx="3886200" cy="1077218"/>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800" b="1" dirty="0">
                <a:solidFill>
                  <a:srgbClr val="000000">
                    <a:lumMod val="75000"/>
                  </a:srgbClr>
                </a:solidFill>
                <a:latin typeface="Arial"/>
                <a:cs typeface="Arial" pitchFamily="34" charset="0"/>
              </a:rPr>
              <a:t>2019-20 Plan Year:</a:t>
            </a:r>
            <a:endParaRPr lang="en-US" sz="1800" dirty="0">
              <a:solidFill>
                <a:srgbClr val="000000">
                  <a:lumMod val="75000"/>
                </a:srgbClr>
              </a:solidFill>
              <a:latin typeface="Arial"/>
              <a:cs typeface="Arial" pitchFamily="34" charset="0"/>
            </a:endParaRPr>
          </a:p>
          <a:p>
            <a:pPr marL="398463" indent="-222250" defTabSz="457200" fontAlgn="auto">
              <a:spcBef>
                <a:spcPts val="0"/>
              </a:spcBef>
              <a:spcAft>
                <a:spcPts val="600"/>
              </a:spcAft>
              <a:buClr>
                <a:srgbClr val="000000">
                  <a:lumMod val="75000"/>
                </a:srgbClr>
              </a:buClr>
              <a:buFont typeface="Arial" panose="020B0604020202020204" pitchFamily="34" charset="0"/>
              <a:buChar char="•"/>
            </a:pPr>
            <a:r>
              <a:rPr lang="en-US" sz="1800" dirty="0">
                <a:solidFill>
                  <a:srgbClr val="000000">
                    <a:lumMod val="75000"/>
                  </a:srgbClr>
                </a:solidFill>
                <a:latin typeface="Arial"/>
                <a:cs typeface="Arial" pitchFamily="34" charset="0"/>
              </a:rPr>
              <a:t>BCBS Recommended:  +10.8%</a:t>
            </a:r>
          </a:p>
          <a:p>
            <a:pPr marL="398463" indent="-222250" defTabSz="457200" fontAlgn="auto">
              <a:spcBef>
                <a:spcPts val="0"/>
              </a:spcBef>
              <a:spcAft>
                <a:spcPts val="600"/>
              </a:spcAft>
              <a:buClr>
                <a:srgbClr val="000000">
                  <a:lumMod val="75000"/>
                </a:srgbClr>
              </a:buClr>
              <a:buFont typeface="Arial" panose="020B0604020202020204" pitchFamily="34" charset="0"/>
              <a:buChar char="•"/>
            </a:pPr>
            <a:r>
              <a:rPr lang="en-US" sz="1800" dirty="0">
                <a:solidFill>
                  <a:srgbClr val="000000">
                    <a:lumMod val="75000"/>
                  </a:srgbClr>
                </a:solidFill>
                <a:latin typeface="Arial"/>
                <a:cs typeface="Arial" pitchFamily="34" charset="0"/>
              </a:rPr>
              <a:t>Actual Overall Increase: +</a:t>
            </a:r>
            <a:r>
              <a:rPr lang="en-US" sz="1800" dirty="0">
                <a:latin typeface="Arial"/>
                <a:cs typeface="Arial" pitchFamily="34" charset="0"/>
              </a:rPr>
              <a:t>5.9%</a:t>
            </a:r>
          </a:p>
        </p:txBody>
      </p:sp>
      <p:sp>
        <p:nvSpPr>
          <p:cNvPr id="34" name="TextBox 33">
            <a:extLst>
              <a:ext uri="{FF2B5EF4-FFF2-40B4-BE49-F238E27FC236}">
                <a16:creationId xmlns:a16="http://schemas.microsoft.com/office/drawing/2014/main" id="{658530E9-86CC-42AF-BD29-9E8C6F92C7E0}"/>
              </a:ext>
            </a:extLst>
          </p:cNvPr>
          <p:cNvSpPr txBox="1"/>
          <p:nvPr/>
        </p:nvSpPr>
        <p:spPr>
          <a:xfrm>
            <a:off x="4572000" y="5089376"/>
            <a:ext cx="3886200" cy="1431161"/>
          </a:xfrm>
          <a:prstGeom prst="rect">
            <a:avLst/>
          </a:prstGeom>
        </p:spPr>
        <p:txBody>
          <a:bodyPr wrap="square" rtlCol="0">
            <a:spAutoFit/>
          </a:bodyPr>
          <a:lstStyle/>
          <a:p>
            <a:pPr defTabSz="457200" fontAlgn="auto">
              <a:spcBef>
                <a:spcPts val="0"/>
              </a:spcBef>
              <a:spcAft>
                <a:spcPts val="600"/>
              </a:spcAft>
              <a:buClr>
                <a:srgbClr val="000000">
                  <a:lumMod val="75000"/>
                </a:srgbClr>
              </a:buClr>
            </a:pPr>
            <a:r>
              <a:rPr lang="en-US" sz="1800" b="1" dirty="0">
                <a:solidFill>
                  <a:srgbClr val="000000">
                    <a:lumMod val="75000"/>
                  </a:srgbClr>
                </a:solidFill>
                <a:latin typeface="Arial"/>
                <a:cs typeface="Arial" pitchFamily="34" charset="0"/>
              </a:rPr>
              <a:t>2020-21 Plan Year:</a:t>
            </a:r>
          </a:p>
          <a:p>
            <a:pPr defTabSz="457200" fontAlgn="auto">
              <a:spcBef>
                <a:spcPts val="0"/>
              </a:spcBef>
              <a:spcAft>
                <a:spcPts val="600"/>
              </a:spcAft>
              <a:buClr>
                <a:srgbClr val="000000">
                  <a:lumMod val="75000"/>
                </a:srgbClr>
              </a:buClr>
            </a:pPr>
            <a:r>
              <a:rPr lang="en-US" sz="1800" b="1" dirty="0">
                <a:solidFill>
                  <a:srgbClr val="000000">
                    <a:lumMod val="75000"/>
                  </a:srgbClr>
                </a:solidFill>
                <a:latin typeface="Arial"/>
                <a:cs typeface="Arial" pitchFamily="34" charset="0"/>
              </a:rPr>
              <a:t>0% Core</a:t>
            </a:r>
          </a:p>
          <a:p>
            <a:pPr defTabSz="457200" fontAlgn="auto">
              <a:spcBef>
                <a:spcPts val="0"/>
              </a:spcBef>
              <a:spcAft>
                <a:spcPts val="600"/>
              </a:spcAft>
              <a:buClr>
                <a:srgbClr val="000000">
                  <a:lumMod val="75000"/>
                </a:srgbClr>
              </a:buClr>
            </a:pPr>
            <a:r>
              <a:rPr lang="en-US" sz="1800" b="1" dirty="0">
                <a:solidFill>
                  <a:srgbClr val="000000">
                    <a:lumMod val="75000"/>
                  </a:srgbClr>
                </a:solidFill>
                <a:latin typeface="Arial"/>
                <a:cs typeface="Arial" pitchFamily="34" charset="0"/>
              </a:rPr>
              <a:t>0% HDHP</a:t>
            </a:r>
          </a:p>
          <a:p>
            <a:pPr defTabSz="457200" fontAlgn="auto">
              <a:spcBef>
                <a:spcPts val="0"/>
              </a:spcBef>
              <a:spcAft>
                <a:spcPts val="600"/>
              </a:spcAft>
              <a:buClr>
                <a:srgbClr val="000000">
                  <a:lumMod val="75000"/>
                </a:srgbClr>
              </a:buClr>
            </a:pPr>
            <a:r>
              <a:rPr lang="en-US" sz="1800" b="1" dirty="0">
                <a:solidFill>
                  <a:srgbClr val="000000">
                    <a:lumMod val="75000"/>
                  </a:srgbClr>
                </a:solidFill>
                <a:latin typeface="Arial"/>
                <a:cs typeface="Arial" pitchFamily="34" charset="0"/>
              </a:rPr>
              <a:t>Unusual COVID-19  Year!</a:t>
            </a:r>
            <a:endParaRPr lang="en-US" sz="1800" dirty="0">
              <a:solidFill>
                <a:srgbClr val="000000">
                  <a:lumMod val="75000"/>
                </a:srgbClr>
              </a:solidFill>
              <a:latin typeface="Arial"/>
              <a:cs typeface="Arial" pitchFamily="34" charset="0"/>
            </a:endParaRPr>
          </a:p>
        </p:txBody>
      </p:sp>
    </p:spTree>
    <p:extLst>
      <p:ext uri="{BB962C8B-B14F-4D97-AF65-F5344CB8AC3E}">
        <p14:creationId xmlns:p14="http://schemas.microsoft.com/office/powerpoint/2010/main" val="3369680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Which medical plan option is best for you?</a:t>
            </a:r>
            <a:br>
              <a:rPr lang="en-US" dirty="0"/>
            </a:br>
            <a:endParaRPr lang="en-US" dirty="0"/>
          </a:p>
        </p:txBody>
      </p:sp>
      <p:sp>
        <p:nvSpPr>
          <p:cNvPr id="3" name="Text Placeholder 2"/>
          <p:cNvSpPr>
            <a:spLocks noGrp="1"/>
          </p:cNvSpPr>
          <p:nvPr>
            <p:ph type="body" sz="quarter" idx="17"/>
          </p:nvPr>
        </p:nvSpPr>
        <p:spPr/>
        <p:txBody>
          <a:bodyPr/>
          <a:lstStyle/>
          <a:p>
            <a:pPr marL="0" indent="0">
              <a:buNone/>
            </a:pPr>
            <a:r>
              <a:rPr lang="en-US" altLang="en-US" sz="1400" b="1" dirty="0"/>
              <a:t>Health Plan Selector Tool </a:t>
            </a:r>
          </a:p>
          <a:p>
            <a:r>
              <a:rPr lang="en-US" altLang="en-US" sz="1400" dirty="0"/>
              <a:t>Online Cost Calculator </a:t>
            </a:r>
          </a:p>
          <a:p>
            <a:r>
              <a:rPr lang="en-US" altLang="en-US" sz="1400" dirty="0"/>
              <a:t>Model your estimated health care expenses</a:t>
            </a:r>
          </a:p>
          <a:p>
            <a:r>
              <a:rPr lang="en-US" altLang="en-US" sz="1400" dirty="0"/>
              <a:t>Analyze your net out-of-pocket costs</a:t>
            </a:r>
          </a:p>
          <a:p>
            <a:pPr>
              <a:spcAft>
                <a:spcPts val="1200"/>
              </a:spcAft>
            </a:pPr>
            <a:r>
              <a:rPr lang="en-US" altLang="en-US" sz="1400" dirty="0"/>
              <a:t>St. Olaf’s health plan options and premiums have been pre-loaded with Tier 1 benefits as well as premiums for FT employees</a:t>
            </a:r>
          </a:p>
          <a:p>
            <a:pPr marL="0" indent="0">
              <a:buNone/>
            </a:pPr>
            <a:r>
              <a:rPr lang="en-US" altLang="en-US" sz="1400" b="1" dirty="0"/>
              <a:t>Instructions</a:t>
            </a:r>
          </a:p>
          <a:p>
            <a:pPr marL="0" indent="0">
              <a:buNone/>
            </a:pPr>
            <a:r>
              <a:rPr lang="en-US" altLang="en-US" sz="1400" dirty="0"/>
              <a:t>Go to </a:t>
            </a:r>
            <a:r>
              <a:rPr lang="en-US" altLang="en-US" sz="1400" dirty="0">
                <a:hlinkClick r:id="rId3"/>
              </a:rPr>
              <a:t>www.AssociatedBRC.com</a:t>
            </a:r>
            <a:r>
              <a:rPr lang="en-US" altLang="en-US" sz="1400" dirty="0"/>
              <a:t> </a:t>
            </a:r>
          </a:p>
          <a:p>
            <a:r>
              <a:rPr lang="en-US" altLang="en-US" sz="1400" dirty="0"/>
              <a:t>Username:  stolaf</a:t>
            </a:r>
          </a:p>
          <a:p>
            <a:r>
              <a:rPr lang="en-US" altLang="en-US" sz="1400" dirty="0">
                <a:solidFill>
                  <a:schemeClr val="tx1"/>
                </a:solidFill>
              </a:rPr>
              <a:t>Password:  Benefits2020!</a:t>
            </a:r>
          </a:p>
          <a:p>
            <a:r>
              <a:rPr lang="en-US" altLang="en-US" sz="1400" dirty="0"/>
              <a:t>Security question response:  stolaf  </a:t>
            </a:r>
          </a:p>
          <a:p>
            <a:r>
              <a:rPr lang="en-US" altLang="en-US" sz="1400" dirty="0"/>
              <a:t>Please see step-by-step for additional instructions!  </a:t>
            </a:r>
          </a:p>
          <a:p>
            <a:pPr marL="0" indent="0" algn="ctr">
              <a:buNone/>
            </a:pPr>
            <a:endParaRPr lang="en-US" altLang="en-US" sz="1400" b="1" dirty="0"/>
          </a:p>
          <a:p>
            <a:pPr marL="0" indent="0" algn="ctr">
              <a:buNone/>
            </a:pPr>
            <a:r>
              <a:rPr lang="en-US" altLang="en-US" sz="1400" b="1" dirty="0"/>
              <a:t>Want help with this tool?  </a:t>
            </a:r>
            <a:r>
              <a:rPr lang="en-US" altLang="en-US" sz="1400" b="1" dirty="0">
                <a:solidFill>
                  <a:schemeClr val="tx1"/>
                </a:solidFill>
              </a:rPr>
              <a:t>Schedule an appointment during Open Enrollment!</a:t>
            </a:r>
          </a:p>
          <a:p>
            <a:endParaRPr lang="en-US" sz="1400" dirty="0"/>
          </a:p>
          <a:p>
            <a:endParaRPr lang="en-US" sz="1400" dirty="0"/>
          </a:p>
        </p:txBody>
      </p:sp>
      <p:sp>
        <p:nvSpPr>
          <p:cNvPr id="4" name="Title 3"/>
          <p:cNvSpPr>
            <a:spLocks noGrp="1"/>
          </p:cNvSpPr>
          <p:nvPr>
            <p:ph type="title"/>
          </p:nvPr>
        </p:nvSpPr>
        <p:spPr/>
        <p:txBody>
          <a:bodyPr/>
          <a:lstStyle/>
          <a:p>
            <a:r>
              <a:rPr lang="en-US" dirty="0"/>
              <a:t>Health plan comparison Tool</a:t>
            </a:r>
            <a:br>
              <a:rPr lang="en-US" dirty="0"/>
            </a:br>
            <a:endParaRPr lang="en-US" dirty="0"/>
          </a:p>
        </p:txBody>
      </p:sp>
      <p:sp>
        <p:nvSpPr>
          <p:cNvPr id="5" name="Rectangle 4"/>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371440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575"/>
            <a:ext cx="9144000" cy="956784"/>
          </a:xfrm>
        </p:spPr>
        <p:txBody>
          <a:bodyPr/>
          <a:lstStyle/>
          <a:p>
            <a:r>
              <a:rPr lang="en-US" dirty="0"/>
              <a:t>Flexible </a:t>
            </a:r>
            <a:br>
              <a:rPr lang="en-US" dirty="0"/>
            </a:br>
            <a:r>
              <a:rPr lang="en-US" dirty="0"/>
              <a:t>Spending accounts</a:t>
            </a:r>
            <a:endParaRPr lang="en-US" dirty="0">
              <a:solidFill>
                <a:srgbClr val="EBA217"/>
              </a:solidFill>
            </a:endParaRPr>
          </a:p>
        </p:txBody>
      </p:sp>
    </p:spTree>
    <p:extLst>
      <p:ext uri="{BB962C8B-B14F-4D97-AF65-F5344CB8AC3E}">
        <p14:creationId xmlns:p14="http://schemas.microsoft.com/office/powerpoint/2010/main" val="133379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6A809F5-01EB-42D0-92AD-3FA12E0B7B43}" type="slidenum">
              <a:rPr lang="en-US" smtClean="0"/>
              <a:pPr>
                <a:defRPr/>
              </a:pPr>
              <a:t>32</a:t>
            </a:fld>
            <a:endParaRPr lang="en-US" dirty="0"/>
          </a:p>
        </p:txBody>
      </p:sp>
      <p:sp>
        <p:nvSpPr>
          <p:cNvPr id="3" name="Text Placeholder 2"/>
          <p:cNvSpPr>
            <a:spLocks noGrp="1"/>
          </p:cNvSpPr>
          <p:nvPr>
            <p:ph type="body" sz="quarter" idx="23"/>
          </p:nvPr>
        </p:nvSpPr>
        <p:spPr/>
        <p:txBody>
          <a:bodyPr/>
          <a:lstStyle/>
          <a:p>
            <a:pPr marL="0" indent="0">
              <a:buNone/>
            </a:pPr>
            <a:r>
              <a:rPr lang="en-US" sz="1400" b="1" dirty="0"/>
              <a:t>General Purpose (Full) FSA</a:t>
            </a:r>
          </a:p>
          <a:p>
            <a:r>
              <a:rPr lang="en-US" sz="1400" dirty="0"/>
              <a:t>Available to those enrolled in the Core Plan</a:t>
            </a:r>
          </a:p>
          <a:p>
            <a:r>
              <a:rPr lang="en-US" sz="1400" dirty="0"/>
              <a:t>Deduct money pre-tax to pay for eligible medical expenses not covered by the medical plan such as deductible, coinsurance, prescription drug copays, dental and vision expenses</a:t>
            </a:r>
          </a:p>
          <a:p>
            <a:pPr>
              <a:spcAft>
                <a:spcPts val="1200"/>
              </a:spcAft>
            </a:pPr>
            <a:r>
              <a:rPr lang="en-US" altLang="en-US" sz="1400" b="1" dirty="0">
                <a:solidFill>
                  <a:schemeClr val="tx1"/>
                </a:solidFill>
              </a:rPr>
              <a:t>Over-the-counter drugs no prescription needed, effective 1/1/20</a:t>
            </a:r>
          </a:p>
          <a:p>
            <a:pPr>
              <a:spcAft>
                <a:spcPts val="1200"/>
              </a:spcAft>
            </a:pPr>
            <a:r>
              <a:rPr lang="en-US" altLang="en-US" sz="1400" b="1" dirty="0">
                <a:solidFill>
                  <a:schemeClr val="tx1"/>
                </a:solidFill>
              </a:rPr>
              <a:t>Menstrual hygiene products effective 1/1/20</a:t>
            </a:r>
          </a:p>
          <a:p>
            <a:endParaRPr lang="en-US" sz="1400" dirty="0"/>
          </a:p>
        </p:txBody>
      </p:sp>
      <p:sp>
        <p:nvSpPr>
          <p:cNvPr id="4" name="Text Placeholder 3"/>
          <p:cNvSpPr>
            <a:spLocks noGrp="1"/>
          </p:cNvSpPr>
          <p:nvPr>
            <p:ph type="body" sz="quarter" idx="25"/>
          </p:nvPr>
        </p:nvSpPr>
        <p:spPr/>
        <p:txBody>
          <a:bodyPr/>
          <a:lstStyle/>
          <a:p>
            <a:pPr marL="0" indent="0">
              <a:buNone/>
            </a:pPr>
            <a:r>
              <a:rPr lang="en-US" altLang="en-US" sz="1400" b="1" dirty="0"/>
              <a:t>Limited Purpose FSA</a:t>
            </a:r>
          </a:p>
          <a:p>
            <a:r>
              <a:rPr lang="en-US" altLang="en-US" sz="1400" u="sng" dirty="0"/>
              <a:t>Available to those enrolled in the HDHP/HSA </a:t>
            </a:r>
          </a:p>
          <a:p>
            <a:r>
              <a:rPr lang="en-US" altLang="en-US" sz="1400" dirty="0"/>
              <a:t>Deduct money pre-tax to pay for eligible dental and vision expenses </a:t>
            </a:r>
            <a:r>
              <a:rPr lang="en-US" altLang="en-US" sz="1400" b="1" i="1" dirty="0">
                <a:solidFill>
                  <a:schemeClr val="tx1"/>
                </a:solidFill>
              </a:rPr>
              <a:t>only</a:t>
            </a:r>
            <a:r>
              <a:rPr lang="en-US" altLang="en-US" sz="1400" i="1" dirty="0">
                <a:solidFill>
                  <a:schemeClr val="tx1"/>
                </a:solidFill>
              </a:rPr>
              <a:t> </a:t>
            </a:r>
            <a:r>
              <a:rPr lang="en-US" altLang="en-US" sz="1400" dirty="0">
                <a:solidFill>
                  <a:schemeClr val="tx1"/>
                </a:solidFill>
              </a:rPr>
              <a:t>until deductible is met, then can also be used for medical expenses from that date forward.</a:t>
            </a:r>
            <a:endParaRPr lang="en-US" altLang="en-US" sz="1400" b="1" dirty="0">
              <a:solidFill>
                <a:schemeClr val="tx1"/>
              </a:solidFill>
            </a:endParaRPr>
          </a:p>
          <a:p>
            <a:endParaRPr lang="en-US" sz="1200" dirty="0"/>
          </a:p>
        </p:txBody>
      </p:sp>
      <p:sp>
        <p:nvSpPr>
          <p:cNvPr id="5" name="Text Placeholder 4"/>
          <p:cNvSpPr>
            <a:spLocks noGrp="1"/>
          </p:cNvSpPr>
          <p:nvPr>
            <p:ph type="body" sz="quarter" idx="21"/>
          </p:nvPr>
        </p:nvSpPr>
        <p:spPr/>
        <p:txBody>
          <a:bodyPr/>
          <a:lstStyle/>
          <a:p>
            <a:pPr marL="0" indent="0">
              <a:buNone/>
            </a:pPr>
            <a:r>
              <a:rPr lang="en-US" altLang="en-US" sz="1400" b="1" dirty="0"/>
              <a:t>Both FSA’s</a:t>
            </a:r>
          </a:p>
          <a:p>
            <a:r>
              <a:rPr lang="en-US" altLang="en-US" sz="1400" dirty="0"/>
              <a:t>$2,750 maximum contribution  </a:t>
            </a:r>
          </a:p>
          <a:p>
            <a:r>
              <a:rPr lang="en-US" altLang="en-US" sz="1400" dirty="0"/>
              <a:t>Plan year is 9/1 through 8/31</a:t>
            </a:r>
          </a:p>
          <a:p>
            <a:r>
              <a:rPr lang="en-US" altLang="en-US" sz="1400" dirty="0"/>
              <a:t>Use it or lose it</a:t>
            </a:r>
          </a:p>
          <a:p>
            <a:r>
              <a:rPr lang="en-US" altLang="en-US" sz="1400" dirty="0"/>
              <a:t>You must elect to participate in the plan.  Elections do not roll over from one year to the next.</a:t>
            </a:r>
          </a:p>
          <a:p>
            <a:endParaRPr lang="en-US" sz="1200" dirty="0"/>
          </a:p>
        </p:txBody>
      </p:sp>
      <p:sp>
        <p:nvSpPr>
          <p:cNvPr id="6" name="Text Placeholder 5"/>
          <p:cNvSpPr>
            <a:spLocks noGrp="1"/>
          </p:cNvSpPr>
          <p:nvPr>
            <p:ph type="body" sz="quarter" idx="26"/>
          </p:nvPr>
        </p:nvSpPr>
        <p:spPr/>
        <p:txBody>
          <a:bodyPr/>
          <a:lstStyle/>
          <a:p>
            <a:endParaRPr lang="en-US" dirty="0"/>
          </a:p>
        </p:txBody>
      </p:sp>
      <p:sp>
        <p:nvSpPr>
          <p:cNvPr id="7" name="Title 6"/>
          <p:cNvSpPr>
            <a:spLocks noGrp="1"/>
          </p:cNvSpPr>
          <p:nvPr>
            <p:ph type="title"/>
          </p:nvPr>
        </p:nvSpPr>
        <p:spPr/>
        <p:txBody>
          <a:bodyPr/>
          <a:lstStyle/>
          <a:p>
            <a:r>
              <a:rPr lang="en-US" dirty="0"/>
              <a:t>Flexible spending accounts (FSA)  </a:t>
            </a:r>
            <a:br>
              <a:rPr lang="en-US" dirty="0"/>
            </a:br>
            <a:endParaRPr lang="en-US" dirty="0"/>
          </a:p>
        </p:txBody>
      </p:sp>
      <p:sp>
        <p:nvSpPr>
          <p:cNvPr id="8" name="Rectangle 7"/>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1437846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6A809F5-01EB-42D0-92AD-3FA12E0B7B43}" type="slidenum">
              <a:rPr lang="en-US" smtClean="0"/>
              <a:pPr>
                <a:defRPr/>
              </a:pPr>
              <a:t>33</a:t>
            </a:fld>
            <a:endParaRPr lang="en-US" dirty="0"/>
          </a:p>
        </p:txBody>
      </p:sp>
      <p:sp>
        <p:nvSpPr>
          <p:cNvPr id="3" name="Text Placeholder 2"/>
          <p:cNvSpPr>
            <a:spLocks noGrp="1"/>
          </p:cNvSpPr>
          <p:nvPr>
            <p:ph type="body" sz="quarter" idx="23"/>
          </p:nvPr>
        </p:nvSpPr>
        <p:spPr/>
        <p:txBody>
          <a:bodyPr/>
          <a:lstStyle/>
          <a:p>
            <a:r>
              <a:rPr lang="en-US" dirty="0"/>
              <a:t>Available to any eligible employee with an FTE of .50 or more regardless of health plan election </a:t>
            </a:r>
          </a:p>
          <a:p>
            <a:r>
              <a:rPr lang="en-US" dirty="0"/>
              <a:t>Deduct money pre-tax to pay for dependent care expenses</a:t>
            </a:r>
          </a:p>
          <a:p>
            <a:r>
              <a:rPr lang="en-US" dirty="0"/>
              <a:t>$5,000 maximum contribution </a:t>
            </a:r>
          </a:p>
          <a:p>
            <a:r>
              <a:rPr lang="en-US" dirty="0"/>
              <a:t>Plan year runs 9/1 through 8/31 </a:t>
            </a:r>
          </a:p>
          <a:p>
            <a:r>
              <a:rPr lang="en-US" dirty="0"/>
              <a:t>Use it or lose it</a:t>
            </a:r>
          </a:p>
          <a:p>
            <a:r>
              <a:rPr lang="en-US" dirty="0"/>
              <a:t>You must elect to participate in the plan.  Elections do not roll over from one year to the next.</a:t>
            </a:r>
          </a:p>
          <a:p>
            <a:endParaRPr lang="en-US" dirty="0"/>
          </a:p>
        </p:txBody>
      </p:sp>
      <p:sp>
        <p:nvSpPr>
          <p:cNvPr id="5" name="Text Placeholder 4"/>
          <p:cNvSpPr>
            <a:spLocks noGrp="1"/>
          </p:cNvSpPr>
          <p:nvPr>
            <p:ph type="body" sz="quarter" idx="21"/>
          </p:nvPr>
        </p:nvSpPr>
        <p:spPr/>
        <p:txBody>
          <a:bodyPr/>
          <a:lstStyle/>
          <a:p>
            <a:r>
              <a:rPr lang="en-US" dirty="0"/>
              <a:t>Dependent Care FSA</a:t>
            </a:r>
          </a:p>
          <a:p>
            <a:endParaRPr lang="en-US" dirty="0"/>
          </a:p>
        </p:txBody>
      </p:sp>
      <p:sp>
        <p:nvSpPr>
          <p:cNvPr id="6" name="Title 5"/>
          <p:cNvSpPr>
            <a:spLocks noGrp="1"/>
          </p:cNvSpPr>
          <p:nvPr>
            <p:ph type="title"/>
          </p:nvPr>
        </p:nvSpPr>
        <p:spPr/>
        <p:txBody>
          <a:bodyPr/>
          <a:lstStyle/>
          <a:p>
            <a:r>
              <a:rPr lang="en-US" dirty="0"/>
              <a:t>Flexible spending accounts (FSA)</a:t>
            </a:r>
            <a:r>
              <a:rPr lang="en-US" altLang="en-US" sz="2000" b="0" i="1" dirty="0">
                <a:solidFill>
                  <a:srgbClr val="FFFFFF">
                    <a:lumMod val="50000"/>
                  </a:srgbClr>
                </a:solidFill>
              </a:rPr>
              <a:t>  </a:t>
            </a:r>
            <a:endParaRPr lang="en-US" dirty="0"/>
          </a:p>
        </p:txBody>
      </p:sp>
      <p:sp>
        <p:nvSpPr>
          <p:cNvPr id="8" name="Rectangle 7"/>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DB4BD026-2372-4121-9921-B501BBCD9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72" y="4225931"/>
            <a:ext cx="3124200" cy="2082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73" y="1910862"/>
            <a:ext cx="3124200" cy="2082799"/>
          </a:xfrm>
          <a:prstGeom prst="rect">
            <a:avLst/>
          </a:prstGeom>
        </p:spPr>
      </p:pic>
    </p:spTree>
    <p:extLst>
      <p:ext uri="{BB962C8B-B14F-4D97-AF65-F5344CB8AC3E}">
        <p14:creationId xmlns:p14="http://schemas.microsoft.com/office/powerpoint/2010/main" val="374869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575"/>
            <a:ext cx="9144000" cy="956784"/>
          </a:xfrm>
        </p:spPr>
        <p:txBody>
          <a:bodyPr/>
          <a:lstStyle/>
          <a:p>
            <a:r>
              <a:rPr lang="en-US" dirty="0"/>
              <a:t>VOLUNTARY </a:t>
            </a:r>
            <a:br>
              <a:rPr lang="en-US" dirty="0"/>
            </a:br>
            <a:r>
              <a:rPr lang="en-US" dirty="0"/>
              <a:t>VISION INSURANCE </a:t>
            </a:r>
            <a:endParaRPr lang="en-US" dirty="0">
              <a:solidFill>
                <a:srgbClr val="EBA217"/>
              </a:solidFill>
            </a:endParaRPr>
          </a:p>
        </p:txBody>
      </p:sp>
    </p:spTree>
    <p:extLst>
      <p:ext uri="{BB962C8B-B14F-4D97-AF65-F5344CB8AC3E}">
        <p14:creationId xmlns:p14="http://schemas.microsoft.com/office/powerpoint/2010/main" val="1998764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r>
              <a:rPr lang="en-US" dirty="0"/>
              <a:t>VSP</a:t>
            </a:r>
          </a:p>
          <a:p>
            <a:r>
              <a:rPr lang="en-US" dirty="0"/>
              <a:t>No change in benefits or premiums</a:t>
            </a:r>
          </a:p>
        </p:txBody>
      </p:sp>
      <p:sp>
        <p:nvSpPr>
          <p:cNvPr id="10" name="Text Placeholder 4"/>
          <p:cNvSpPr>
            <a:spLocks noGrp="1"/>
          </p:cNvSpPr>
          <p:nvPr>
            <p:ph type="body" sz="quarter" idx="17"/>
          </p:nvPr>
        </p:nvSpPr>
        <p:spPr/>
        <p:txBody>
          <a:bodyPr/>
          <a:lstStyle/>
          <a:p>
            <a:endParaRPr lang="en-US" dirty="0"/>
          </a:p>
          <a:p>
            <a:endParaRPr lang="en-US" dirty="0"/>
          </a:p>
          <a:p>
            <a:endParaRPr lang="en-US" dirty="0"/>
          </a:p>
          <a:p>
            <a:endParaRPr lang="en-US" dirty="0"/>
          </a:p>
          <a:p>
            <a:endParaRPr lang="en-US" dirty="0"/>
          </a:p>
        </p:txBody>
      </p:sp>
      <p:sp>
        <p:nvSpPr>
          <p:cNvPr id="13" name="Title 12"/>
          <p:cNvSpPr>
            <a:spLocks noGrp="1"/>
          </p:cNvSpPr>
          <p:nvPr>
            <p:ph type="title"/>
          </p:nvPr>
        </p:nvSpPr>
        <p:spPr/>
        <p:txBody>
          <a:bodyPr/>
          <a:lstStyle/>
          <a:p>
            <a:r>
              <a:rPr lang="en-US" dirty="0"/>
              <a:t>VISION BENEFIT SUMMARY</a:t>
            </a:r>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35</a:t>
            </a:fld>
            <a:endParaRPr lang="en-US" dirty="0"/>
          </a:p>
        </p:txBody>
      </p:sp>
      <p:graphicFrame>
        <p:nvGraphicFramePr>
          <p:cNvPr id="8" name="Table 7"/>
          <p:cNvGraphicFramePr>
            <a:graphicFrameLocks noGrp="1"/>
          </p:cNvGraphicFramePr>
          <p:nvPr>
            <p:custDataLst>
              <p:tags r:id="rId2"/>
            </p:custDataLst>
            <p:extLst>
              <p:ext uri="{D42A27DB-BD31-4B8C-83A1-F6EECF244321}">
                <p14:modId xmlns:p14="http://schemas.microsoft.com/office/powerpoint/2010/main" val="1804027881"/>
              </p:ext>
            </p:extLst>
          </p:nvPr>
        </p:nvGraphicFramePr>
        <p:xfrm>
          <a:off x="485775" y="2057400"/>
          <a:ext cx="7210426" cy="3815958"/>
        </p:xfrm>
        <a:graphic>
          <a:graphicData uri="http://schemas.openxmlformats.org/drawingml/2006/table">
            <a:tbl>
              <a:tblPr firstRow="1" firstCol="1" bandRow="1">
                <a:tableStyleId>{69CF1AB2-1976-4502-BF36-3FF5EA218861}</a:tableStyleId>
              </a:tblPr>
              <a:tblGrid>
                <a:gridCol w="2486025">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1752601">
                  <a:extLst>
                    <a:ext uri="{9D8B030D-6E8A-4147-A177-3AD203B41FA5}">
                      <a16:colId xmlns:a16="http://schemas.microsoft.com/office/drawing/2014/main" val="20002"/>
                    </a:ext>
                  </a:extLst>
                </a:gridCol>
              </a:tblGrid>
              <a:tr h="397919">
                <a:tc>
                  <a:txBody>
                    <a:bodyPr/>
                    <a:lstStyle/>
                    <a:p>
                      <a:r>
                        <a:rPr lang="en-US" sz="1200" dirty="0">
                          <a:solidFill>
                            <a:schemeClr val="bg1"/>
                          </a:solidFill>
                        </a:rPr>
                        <a:t>Benefit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200" dirty="0">
                          <a:solidFill>
                            <a:schemeClr val="bg1"/>
                          </a:solidFill>
                        </a:rPr>
                        <a:t>In-Network Benefit </a:t>
                      </a:r>
                    </a:p>
                    <a:p>
                      <a:r>
                        <a:rPr lang="en-US" sz="1200" dirty="0">
                          <a:solidFill>
                            <a:schemeClr val="bg1"/>
                          </a:solidFill>
                        </a:rPr>
                        <a:t>VSP Choice Network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r>
                        <a:rPr lang="en-US" sz="1200" dirty="0">
                          <a:solidFill>
                            <a:schemeClr val="bg1"/>
                          </a:solidFill>
                        </a:rPr>
                        <a:t>Frequency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315953">
                <a:tc>
                  <a:txBody>
                    <a:bodyPr/>
                    <a:lstStyle/>
                    <a:p>
                      <a:r>
                        <a:rPr lang="en-US" sz="1200" dirty="0"/>
                        <a:t>Eye Exam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$10 copay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a:t>Every 12 months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65464">
                <a:tc>
                  <a:txBody>
                    <a:bodyPr/>
                    <a:lstStyle/>
                    <a:p>
                      <a:r>
                        <a:rPr lang="en-US" sz="1200" dirty="0"/>
                        <a:t>Prescription Glasses</a:t>
                      </a:r>
                      <a:r>
                        <a:rPr lang="en-US" sz="1200" baseline="0" dirty="0"/>
                        <a:t> </a:t>
                      </a:r>
                      <a:r>
                        <a:rPr lang="en-US" sz="1200" dirty="0"/>
                        <a:t>Frames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t>$25 copay </a:t>
                      </a:r>
                    </a:p>
                    <a:p>
                      <a:pPr marL="171450" indent="-171450">
                        <a:buFont typeface="Arial" panose="020B0604020202020204" pitchFamily="34" charset="0"/>
                        <a:buChar char="•"/>
                      </a:pPr>
                      <a:r>
                        <a:rPr lang="en-US" sz="1200" dirty="0"/>
                        <a:t>$130 allowance </a:t>
                      </a:r>
                    </a:p>
                    <a:p>
                      <a:pPr marL="171450" indent="-171450">
                        <a:buFont typeface="Arial" panose="020B0604020202020204" pitchFamily="34" charset="0"/>
                        <a:buChar char="•"/>
                      </a:pPr>
                      <a:r>
                        <a:rPr lang="en-US" sz="1200" dirty="0"/>
                        <a:t>$150 allowance for featured frames</a:t>
                      </a:r>
                    </a:p>
                    <a:p>
                      <a:pPr marL="171450" indent="-171450">
                        <a:buFont typeface="Arial" panose="020B0604020202020204" pitchFamily="34" charset="0"/>
                        <a:buChar char="•"/>
                      </a:pPr>
                      <a:r>
                        <a:rPr lang="en-US" sz="1200" dirty="0"/>
                        <a:t>20% savings over allowance</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dirty="0"/>
                        <a:t>Every 24 months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5953">
                <a:tc>
                  <a:txBody>
                    <a:bodyPr/>
                    <a:lstStyle/>
                    <a:p>
                      <a:r>
                        <a:rPr lang="en-US" sz="1200" b="0" dirty="0"/>
                        <a:t>Lenses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dirty="0"/>
                        <a:t>Single, bifocal, lined trifocal</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dirty="0"/>
                        <a:t>Every 12 months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39806">
                <a:tc>
                  <a:txBody>
                    <a:bodyPr/>
                    <a:lstStyle/>
                    <a:p>
                      <a:pPr marL="0" marR="0" indent="0" algn="l" defTabSz="457200" rtl="0" eaLnBrk="1" fontAlgn="auto" latinLnBrk="0" hangingPunct="1">
                        <a:lnSpc>
                          <a:spcPct val="100000"/>
                        </a:lnSpc>
                        <a:spcBef>
                          <a:spcPts val="600"/>
                        </a:spcBef>
                        <a:spcAft>
                          <a:spcPts val="0"/>
                        </a:spcAft>
                        <a:buClrTx/>
                        <a:buSzTx/>
                        <a:buFontTx/>
                        <a:buNone/>
                        <a:tabLst/>
                        <a:defRPr/>
                      </a:pPr>
                      <a:r>
                        <a:rPr lang="en-US" sz="1200" b="0" dirty="0"/>
                        <a:t>Lens enhancements </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200" dirty="0"/>
                        <a:t>$0, Standard Progressive</a:t>
                      </a:r>
                    </a:p>
                    <a:p>
                      <a:pPr marL="171450" indent="-171450">
                        <a:buFont typeface="Arial" panose="020B0604020202020204" pitchFamily="34" charset="0"/>
                        <a:buChar char="•"/>
                      </a:pPr>
                      <a:r>
                        <a:rPr lang="en-US" sz="1200" dirty="0"/>
                        <a:t>$95-$105, Premium Progressive</a:t>
                      </a:r>
                    </a:p>
                    <a:p>
                      <a:pPr marL="171450" indent="-171450">
                        <a:buFont typeface="Arial" panose="020B0604020202020204" pitchFamily="34" charset="0"/>
                        <a:buChar char="•"/>
                      </a:pPr>
                      <a:r>
                        <a:rPr lang="en-US" sz="1200" dirty="0"/>
                        <a:t>$150-$175, Custom Progressive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Every 12 months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15953">
                <a:tc>
                  <a:txBody>
                    <a:bodyPr/>
                    <a:lstStyle/>
                    <a:p>
                      <a:r>
                        <a:rPr lang="en-US" sz="1200" dirty="0"/>
                        <a:t>Contacts (instead of glasses)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$130 allowance; copay does not apply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Every 12 months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15953">
                <a:tc gridSpan="3">
                  <a:txBody>
                    <a:bodyPr/>
                    <a:lstStyle/>
                    <a:p>
                      <a:pPr marL="171450" indent="-171450">
                        <a:buFont typeface="Wingdings" panose="05000000000000000000" pitchFamily="2" charset="2"/>
                        <a:buChar char="ü"/>
                      </a:pPr>
                      <a:r>
                        <a:rPr lang="en-US" sz="1200" dirty="0"/>
                        <a:t>20% savings on additional glasses and sunglasses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15953">
                <a:tc gridSpan="3">
                  <a:txBody>
                    <a:bodyPr/>
                    <a:lstStyle/>
                    <a:p>
                      <a:pPr marL="171450" indent="-171450">
                        <a:buFont typeface="Wingdings" panose="05000000000000000000" pitchFamily="2" charset="2"/>
                        <a:buChar char="ü"/>
                      </a:pPr>
                      <a:r>
                        <a:rPr lang="en-US" sz="1200" dirty="0"/>
                        <a:t>No more than a $39 screening as an enhancement to a Eye Exam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15953">
                <a:tc gridSpan="3">
                  <a:txBody>
                    <a:bodyPr/>
                    <a:lstStyle/>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dirty="0"/>
                        <a:t>Laser Vision Correction:  15% discount on regular price or 5% discount on promotional price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4223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5C76F432-8EE7-43A8-B9E5-F01BDBF44B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3048663"/>
            <a:ext cx="3521720" cy="2590137"/>
          </a:xfrm>
          <a:prstGeom prst="rect">
            <a:avLst/>
          </a:prstGeom>
        </p:spPr>
      </p:pic>
      <p:sp>
        <p:nvSpPr>
          <p:cNvPr id="3074" name="Rectangle 3"/>
          <p:cNvSpPr>
            <a:spLocks/>
          </p:cNvSpPr>
          <p:nvPr/>
        </p:nvSpPr>
        <p:spPr bwMode="auto">
          <a:xfrm>
            <a:off x="152400" y="1077829"/>
            <a:ext cx="8267205" cy="52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0" lvl="1" defTabSz="685800" fontAlgn="auto">
              <a:spcBef>
                <a:spcPts val="0"/>
              </a:spcBef>
              <a:spcAft>
                <a:spcPts val="633"/>
              </a:spcAft>
              <a:buSzPct val="118000"/>
            </a:pPr>
            <a:endParaRPr lang="en-US" altLang="en-US" sz="1800" dirty="0">
              <a:solidFill>
                <a:srgbClr val="4A4D3B"/>
              </a:solidFill>
              <a:latin typeface="Lato" panose="020F0502020204030203" pitchFamily="34" charset="0"/>
              <a:ea typeface="Gotham-Book" charset="0"/>
              <a:cs typeface="Gotham-Book" charset="0"/>
              <a:sym typeface="Gotham-Book" charset="0"/>
            </a:endParaRPr>
          </a:p>
        </p:txBody>
      </p:sp>
      <p:sp>
        <p:nvSpPr>
          <p:cNvPr id="17" name="Rectangle 2"/>
          <p:cNvSpPr>
            <a:spLocks noChangeArrowheads="1"/>
          </p:cNvSpPr>
          <p:nvPr/>
        </p:nvSpPr>
        <p:spPr bwMode="auto">
          <a:xfrm>
            <a:off x="369510" y="4298433"/>
            <a:ext cx="3897690" cy="158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200">
                <a:solidFill>
                  <a:srgbClr val="000000"/>
                </a:solidFill>
                <a:latin typeface="Gill Sans" charset="0"/>
                <a:ea typeface="ヒラギノ角ゴ ProN W3" charset="-128"/>
                <a:cs typeface="ヒラギノ角ゴ ProN W3" charset="-128"/>
                <a:sym typeface="Gill Sans" charset="0"/>
              </a:defRPr>
            </a:lvl1pPr>
            <a:lvl2pPr>
              <a:defRPr sz="4200">
                <a:solidFill>
                  <a:srgbClr val="000000"/>
                </a:solidFill>
                <a:latin typeface="Gill Sans" charset="0"/>
                <a:ea typeface="ヒラギノ角ゴ ProN W3" charset="-128"/>
                <a:cs typeface="ヒラギノ角ゴ ProN W3" charset="-128"/>
                <a:sym typeface="Gill Sans" charset="0"/>
              </a:defRPr>
            </a:lvl2pPr>
            <a:lvl3pPr marL="1143000" indent="-228600">
              <a:defRPr sz="4200">
                <a:solidFill>
                  <a:srgbClr val="000000"/>
                </a:solidFill>
                <a:latin typeface="Gill Sans" charset="0"/>
                <a:ea typeface="ヒラギノ角ゴ ProN W3" charset="-128"/>
                <a:cs typeface="ヒラギノ角ゴ ProN W3" charset="-128"/>
                <a:sym typeface="Gill Sans" charset="0"/>
              </a:defRPr>
            </a:lvl3pPr>
            <a:lvl4pPr marL="1600200" indent="-228600">
              <a:defRPr sz="4200">
                <a:solidFill>
                  <a:srgbClr val="000000"/>
                </a:solidFill>
                <a:latin typeface="Gill Sans" charset="0"/>
                <a:ea typeface="ヒラギノ角ゴ ProN W3" charset="-128"/>
                <a:cs typeface="ヒラギノ角ゴ ProN W3" charset="-128"/>
                <a:sym typeface="Gill Sans" charset="0"/>
              </a:defRPr>
            </a:lvl4pPr>
            <a:lvl5pPr marL="2057400" indent="-228600">
              <a:defRPr sz="4200">
                <a:solidFill>
                  <a:srgbClr val="000000"/>
                </a:solidFill>
                <a:latin typeface="Gill Sans" charset="0"/>
                <a:ea typeface="ヒラギノ角ゴ ProN W3" charset="-128"/>
                <a:cs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cs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cs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cs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cs typeface="ヒラギノ角ゴ ProN W3" charset="-128"/>
                <a:sym typeface="Gill Sans" charset="0"/>
              </a:defRPr>
            </a:lvl9pPr>
          </a:lstStyle>
          <a:p>
            <a:pPr marL="0" lvl="1" defTabSz="685800" fontAlgn="auto">
              <a:spcBef>
                <a:spcPts val="0"/>
              </a:spcBef>
              <a:spcAft>
                <a:spcPts val="316"/>
              </a:spcAft>
              <a:buSzPct val="118000"/>
            </a:pPr>
            <a:r>
              <a:rPr lang="en-US" altLang="en-US" sz="1600" b="1" dirty="0">
                <a:solidFill>
                  <a:srgbClr val="4A4D3B"/>
                </a:solidFill>
                <a:latin typeface="+mn-lt"/>
                <a:ea typeface="Gotham-Bold" charset="0"/>
                <a:cs typeface="Gotham-Bold" charset="0"/>
                <a:sym typeface="Gotham-Book" charset="0"/>
              </a:rPr>
              <a:t>Current programs:</a:t>
            </a:r>
          </a:p>
          <a:p>
            <a:pPr marL="214313" lvl="1" indent="-214313" defTabSz="685800">
              <a:lnSpc>
                <a:spcPct val="90000"/>
              </a:lnSpc>
              <a:spcBef>
                <a:spcPts val="0"/>
              </a:spcBef>
              <a:spcAft>
                <a:spcPts val="175"/>
              </a:spcAft>
              <a:buClr>
                <a:srgbClr val="F99E1E"/>
              </a:buClr>
              <a:buSzPct val="118000"/>
              <a:buFont typeface="Arial" panose="020B0604020202020204" pitchFamily="34" charset="0"/>
              <a:buChar char="•"/>
              <a:defRPr/>
            </a:pPr>
            <a:r>
              <a:rPr lang="en-US" altLang="en-US" sz="1600" dirty="0">
                <a:solidFill>
                  <a:srgbClr val="4A4D3B"/>
                </a:solidFill>
                <a:latin typeface="+mn-lt"/>
                <a:sym typeface="Gotham-Book" charset="0"/>
              </a:rPr>
              <a:t>Depression</a:t>
            </a:r>
          </a:p>
          <a:p>
            <a:pPr marL="214313" lvl="1" indent="-214313" defTabSz="685800">
              <a:lnSpc>
                <a:spcPct val="90000"/>
              </a:lnSpc>
              <a:spcBef>
                <a:spcPts val="0"/>
              </a:spcBef>
              <a:spcAft>
                <a:spcPts val="175"/>
              </a:spcAft>
              <a:buClr>
                <a:srgbClr val="F99E1E"/>
              </a:buClr>
              <a:buSzPct val="118000"/>
              <a:buFont typeface="Arial" panose="020B0604020202020204" pitchFamily="34" charset="0"/>
              <a:buChar char="•"/>
              <a:defRPr/>
            </a:pPr>
            <a:r>
              <a:rPr lang="en-US" altLang="en-US" sz="1600" dirty="0">
                <a:solidFill>
                  <a:srgbClr val="4A4D3B"/>
                </a:solidFill>
                <a:latin typeface="+mn-lt"/>
                <a:sym typeface="Gotham-Book" charset="0"/>
              </a:rPr>
              <a:t>Stress, Anxiety &amp; Worry</a:t>
            </a:r>
          </a:p>
          <a:p>
            <a:pPr marL="214313" lvl="1" indent="-214313" defTabSz="685800">
              <a:lnSpc>
                <a:spcPct val="90000"/>
              </a:lnSpc>
              <a:spcBef>
                <a:spcPts val="0"/>
              </a:spcBef>
              <a:spcAft>
                <a:spcPts val="175"/>
              </a:spcAft>
              <a:buClr>
                <a:srgbClr val="F99E1E"/>
              </a:buClr>
              <a:buSzPct val="118000"/>
              <a:buFont typeface="Arial" panose="020B0604020202020204" pitchFamily="34" charset="0"/>
              <a:buChar char="•"/>
              <a:defRPr/>
            </a:pPr>
            <a:r>
              <a:rPr lang="en-US" altLang="en-US" sz="1600" dirty="0">
                <a:solidFill>
                  <a:srgbClr val="4A4D3B"/>
                </a:solidFill>
                <a:latin typeface="+mn-lt"/>
                <a:sym typeface="Gotham-Book" charset="0"/>
              </a:rPr>
              <a:t>Social Anxiety</a:t>
            </a:r>
          </a:p>
          <a:p>
            <a:pPr marL="214313" lvl="1" indent="-214313" defTabSz="685800">
              <a:lnSpc>
                <a:spcPct val="90000"/>
              </a:lnSpc>
              <a:spcBef>
                <a:spcPts val="0"/>
              </a:spcBef>
              <a:spcAft>
                <a:spcPts val="175"/>
              </a:spcAft>
              <a:buClr>
                <a:srgbClr val="F99E1E"/>
              </a:buClr>
              <a:buSzPct val="118000"/>
              <a:buFont typeface="Arial" panose="020B0604020202020204" pitchFamily="34" charset="0"/>
              <a:buChar char="•"/>
              <a:defRPr/>
            </a:pPr>
            <a:r>
              <a:rPr lang="en-US" altLang="en-US" sz="1600" dirty="0">
                <a:solidFill>
                  <a:srgbClr val="4A4D3B"/>
                </a:solidFill>
                <a:latin typeface="+mn-lt"/>
                <a:sym typeface="Gotham-Book" charset="0"/>
              </a:rPr>
              <a:t>Insomnia</a:t>
            </a:r>
          </a:p>
          <a:p>
            <a:pPr marL="214313" lvl="1" indent="-214313" defTabSz="685800">
              <a:lnSpc>
                <a:spcPct val="90000"/>
              </a:lnSpc>
              <a:spcBef>
                <a:spcPts val="0"/>
              </a:spcBef>
              <a:spcAft>
                <a:spcPts val="175"/>
              </a:spcAft>
              <a:buClr>
                <a:srgbClr val="F99E1E"/>
              </a:buClr>
              <a:buSzPct val="118000"/>
              <a:buFont typeface="Arial" panose="020B0604020202020204" pitchFamily="34" charset="0"/>
              <a:buChar char="•"/>
              <a:defRPr/>
            </a:pPr>
            <a:r>
              <a:rPr lang="en-US" altLang="en-US" sz="1600" dirty="0">
                <a:solidFill>
                  <a:srgbClr val="4A4D3B"/>
                </a:solidFill>
                <a:latin typeface="+mn-lt"/>
                <a:sym typeface="Gotham-Book" charset="0"/>
              </a:rPr>
              <a:t>Substance Use – </a:t>
            </a:r>
            <a:r>
              <a:rPr lang="en-US" altLang="en-US" sz="1600" b="1" dirty="0">
                <a:solidFill>
                  <a:srgbClr val="4A4D3B"/>
                </a:solidFill>
                <a:latin typeface="+mn-lt"/>
                <a:sym typeface="Gotham-Book" charset="0"/>
              </a:rPr>
              <a:t>NEW!</a:t>
            </a:r>
          </a:p>
        </p:txBody>
      </p:sp>
      <p:sp>
        <p:nvSpPr>
          <p:cNvPr id="3" name="Title 2"/>
          <p:cNvSpPr>
            <a:spLocks noGrp="1"/>
          </p:cNvSpPr>
          <p:nvPr>
            <p:ph type="title"/>
          </p:nvPr>
        </p:nvSpPr>
        <p:spPr>
          <a:xfrm>
            <a:off x="304800" y="133977"/>
            <a:ext cx="7886700" cy="881742"/>
          </a:xfrm>
        </p:spPr>
        <p:txBody>
          <a:bodyPr/>
          <a:lstStyle/>
          <a:p>
            <a:r>
              <a:rPr lang="en-US" sz="4000" dirty="0">
                <a:solidFill>
                  <a:schemeClr val="bg1"/>
                </a:solidFill>
              </a:rPr>
              <a:t>Learn to Live </a:t>
            </a:r>
            <a:br>
              <a:rPr lang="en-US" dirty="0">
                <a:solidFill>
                  <a:srgbClr val="FF0000"/>
                </a:solidFill>
              </a:rPr>
            </a:br>
            <a:endParaRPr lang="en-US" sz="2000" dirty="0">
              <a:solidFill>
                <a:schemeClr val="bg1"/>
              </a:solidFill>
            </a:endParaRPr>
          </a:p>
        </p:txBody>
      </p:sp>
      <p:sp>
        <p:nvSpPr>
          <p:cNvPr id="4" name="Rectangle 3"/>
          <p:cNvSpPr/>
          <p:nvPr/>
        </p:nvSpPr>
        <p:spPr>
          <a:xfrm>
            <a:off x="5088866" y="5901998"/>
            <a:ext cx="3750334" cy="270202"/>
          </a:xfrm>
          <a:prstGeom prst="rect">
            <a:avLst/>
          </a:prstGeom>
        </p:spPr>
        <p:txBody>
          <a:bodyPr wrap="square">
            <a:spAutoFit/>
          </a:bodyPr>
          <a:lstStyle/>
          <a:p>
            <a:pPr defTabSz="685800" fontAlgn="auto">
              <a:spcBef>
                <a:spcPts val="0"/>
              </a:spcBef>
              <a:spcAft>
                <a:spcPts val="0"/>
              </a:spcAft>
            </a:pPr>
            <a:r>
              <a:rPr lang="en-US" sz="578" dirty="0">
                <a:solidFill>
                  <a:srgbClr val="4A4D3B"/>
                </a:solidFill>
                <a:latin typeface="Lato" panose="020F0502020204030203" pitchFamily="34" charset="0"/>
                <a:ea typeface="Calibri" panose="020F0502020204030204" pitchFamily="34" charset="0"/>
                <a:cs typeface="+mn-cs"/>
              </a:rPr>
              <a:t>1. Hedman, Erik, et al. "Cognitive behavior therapy via the Internet: a systematic review of applications, clinical efficacy and cost-effectiveness." Expert Review of Pharmacoeconomics &amp; Outcomes Research 12.6 (2012)</a:t>
            </a:r>
            <a:endParaRPr lang="en-US" sz="578" dirty="0">
              <a:solidFill>
                <a:srgbClr val="4A4D3B"/>
              </a:solidFill>
              <a:latin typeface="Lato" panose="020F0502020204030203" pitchFamily="34" charset="0"/>
              <a:ea typeface="+mn-ea"/>
              <a:cs typeface="+mn-cs"/>
            </a:endParaRPr>
          </a:p>
        </p:txBody>
      </p:sp>
      <p:sp>
        <p:nvSpPr>
          <p:cNvPr id="2" name="Rectangle 1">
            <a:extLst>
              <a:ext uri="{FF2B5EF4-FFF2-40B4-BE49-F238E27FC236}">
                <a16:creationId xmlns:a16="http://schemas.microsoft.com/office/drawing/2014/main" id="{32D2B5F6-8EDD-4A1B-93BF-D38FFD293A31}"/>
              </a:ext>
            </a:extLst>
          </p:cNvPr>
          <p:cNvSpPr/>
          <p:nvPr/>
        </p:nvSpPr>
        <p:spPr>
          <a:xfrm>
            <a:off x="304800" y="1066641"/>
            <a:ext cx="7772400" cy="1436291"/>
          </a:xfrm>
          <a:prstGeom prst="rect">
            <a:avLst/>
          </a:prstGeom>
        </p:spPr>
        <p:txBody>
          <a:bodyPr wrap="square">
            <a:spAutoFit/>
          </a:bodyPr>
          <a:lstStyle/>
          <a:p>
            <a:pPr eaLnBrk="1" hangingPunct="1">
              <a:spcAft>
                <a:spcPts val="350"/>
              </a:spcAft>
            </a:pPr>
            <a:r>
              <a:rPr lang="en-US" altLang="en-US" sz="1800" b="1" dirty="0">
                <a:solidFill>
                  <a:srgbClr val="EBA217"/>
                </a:solidFill>
                <a:latin typeface="Calibri" panose="020F0502020204030204" pitchFamily="34" charset="0"/>
                <a:ea typeface="Century Gothic" panose="020B0502020202020204" pitchFamily="34" charset="0"/>
                <a:cs typeface="Calibri" panose="020F0502020204030204" pitchFamily="34" charset="0"/>
                <a:sym typeface="Gill Sans"/>
              </a:rPr>
              <a:t>St. Olaf will continue to offer an online therapy program through Learn to Live to </a:t>
            </a:r>
            <a:r>
              <a:rPr lang="en-US" altLang="en-US" sz="1800" b="1" u="sng" dirty="0">
                <a:solidFill>
                  <a:srgbClr val="EBA217"/>
                </a:solidFill>
                <a:latin typeface="Calibri" panose="020F0502020204030204" pitchFamily="34" charset="0"/>
                <a:ea typeface="Century Gothic" panose="020B0502020202020204" pitchFamily="34" charset="0"/>
                <a:cs typeface="Calibri" panose="020F0502020204030204" pitchFamily="34" charset="0"/>
                <a:sym typeface="Gill Sans"/>
              </a:rPr>
              <a:t>all</a:t>
            </a:r>
            <a:r>
              <a:rPr lang="en-US" altLang="en-US" sz="1800" b="1" dirty="0">
                <a:solidFill>
                  <a:srgbClr val="EBA217"/>
                </a:solidFill>
                <a:latin typeface="Calibri" panose="020F0502020204030204" pitchFamily="34" charset="0"/>
                <a:ea typeface="Century Gothic" panose="020B0502020202020204" pitchFamily="34" charset="0"/>
                <a:cs typeface="Calibri" panose="020F0502020204030204" pitchFamily="34" charset="0"/>
                <a:sym typeface="Gill Sans"/>
              </a:rPr>
              <a:t> employees and their dependents.  </a:t>
            </a:r>
          </a:p>
          <a:p>
            <a:pPr eaLnBrk="1" hangingPunct="1">
              <a:spcAft>
                <a:spcPts val="350"/>
              </a:spcAft>
            </a:pPr>
            <a:r>
              <a:rPr lang="en-US" altLang="en-US" sz="1600" b="1" dirty="0">
                <a:solidFill>
                  <a:srgbClr val="F99E1E"/>
                </a:solidFill>
                <a:latin typeface="Calibri" panose="020F0502020204030204" pitchFamily="34" charset="0"/>
                <a:ea typeface="Century Gothic" panose="020B0502020202020204" pitchFamily="34" charset="0"/>
                <a:cs typeface="Calibri" panose="020F0502020204030204" pitchFamily="34" charset="0"/>
                <a:sym typeface="Gill Sans"/>
              </a:rPr>
              <a:t>Learn to Live</a:t>
            </a:r>
            <a:r>
              <a:rPr lang="en-US" altLang="en-US" sz="1600" b="1" dirty="0">
                <a:solidFill>
                  <a:srgbClr val="F99D1C"/>
                </a:solidFill>
                <a:latin typeface="Calibri" panose="020F0502020204030204" pitchFamily="34" charset="0"/>
                <a:ea typeface="Century Gothic" panose="020B0502020202020204" pitchFamily="34" charset="0"/>
                <a:cs typeface="Calibri" panose="020F0502020204030204" pitchFamily="34" charset="0"/>
                <a:sym typeface="Gill Sans"/>
              </a:rPr>
              <a:t> </a:t>
            </a:r>
            <a:r>
              <a:rPr lang="en-US" altLang="en-US" sz="1600" dirty="0">
                <a:solidFill>
                  <a:srgbClr val="686B51"/>
                </a:solidFill>
                <a:latin typeface="Calibri" panose="020F0502020204030204" pitchFamily="34" charset="0"/>
                <a:ea typeface="Century Gothic" panose="020B0502020202020204" pitchFamily="34" charset="0"/>
                <a:cs typeface="Calibri" panose="020F0502020204030204" pitchFamily="34" charset="0"/>
                <a:sym typeface="Gill Sans"/>
              </a:rPr>
              <a:t>provides online programs and clinical assessments for you and your family members (age 13 or older) struggling with stress, depression or social anxiety. Programs are based on the proven principles of </a:t>
            </a:r>
            <a:r>
              <a:rPr lang="en-US" altLang="en-US" sz="1600" dirty="0">
                <a:solidFill>
                  <a:srgbClr val="686B51"/>
                </a:solidFill>
                <a:latin typeface="Calibri" panose="020F0502020204030204" pitchFamily="34" charset="0"/>
                <a:ea typeface="ヒラギノ角ゴ ProN W3"/>
                <a:cs typeface="Calibri" panose="020F0502020204030204" pitchFamily="34" charset="0"/>
                <a:sym typeface="Gill Sans"/>
              </a:rPr>
              <a:t>Cognitive Behavioral Therapy</a:t>
            </a:r>
            <a:endParaRPr lang="en-US" sz="1600" dirty="0"/>
          </a:p>
        </p:txBody>
      </p:sp>
      <p:sp>
        <p:nvSpPr>
          <p:cNvPr id="6" name="Rectangle 5">
            <a:extLst>
              <a:ext uri="{FF2B5EF4-FFF2-40B4-BE49-F238E27FC236}">
                <a16:creationId xmlns:a16="http://schemas.microsoft.com/office/drawing/2014/main" id="{F1CB02A4-7180-4C42-AB7A-AF1580AD7E85}"/>
              </a:ext>
            </a:extLst>
          </p:cNvPr>
          <p:cNvSpPr/>
          <p:nvPr/>
        </p:nvSpPr>
        <p:spPr>
          <a:xfrm>
            <a:off x="-76200" y="2688769"/>
            <a:ext cx="4572000" cy="1426031"/>
          </a:xfrm>
          <a:prstGeom prst="rect">
            <a:avLst/>
          </a:prstGeom>
        </p:spPr>
        <p:txBody>
          <a:bodyPr>
            <a:spAutoFit/>
          </a:bodyPr>
          <a:lstStyle/>
          <a:p>
            <a:pPr marL="742950" lvl="1" indent="-285750" eaLnBrk="1" hangingPunct="1">
              <a:spcAft>
                <a:spcPts val="175"/>
              </a:spcAft>
              <a:buClr>
                <a:srgbClr val="F99D1C"/>
              </a:buClr>
              <a:buSzPct val="118000"/>
              <a:buFont typeface="Arial" panose="020B0604020202020204" pitchFamily="34" charset="0"/>
              <a:buChar char="•"/>
            </a:pPr>
            <a:r>
              <a:rPr lang="en-US" altLang="en-US" sz="1600" dirty="0">
                <a:solidFill>
                  <a:srgbClr val="686B51"/>
                </a:solidFill>
                <a:latin typeface="Calibri" panose="020F0502020204030204" pitchFamily="34" charset="0"/>
                <a:ea typeface="Gotham-Book"/>
                <a:cs typeface="Calibri" panose="020F0502020204030204" pitchFamily="34" charset="0"/>
                <a:sym typeface="Gill Sans"/>
              </a:rPr>
              <a:t>100% private and confidential </a:t>
            </a:r>
          </a:p>
          <a:p>
            <a:pPr marL="742950" lvl="1" indent="-285750" eaLnBrk="1" hangingPunct="1">
              <a:spcAft>
                <a:spcPts val="175"/>
              </a:spcAft>
              <a:buClr>
                <a:srgbClr val="F99D1C"/>
              </a:buClr>
              <a:buSzPct val="118000"/>
              <a:buFont typeface="Arial" panose="020B0604020202020204" pitchFamily="34" charset="0"/>
              <a:buChar char="•"/>
            </a:pPr>
            <a:r>
              <a:rPr lang="en-US" altLang="en-US" sz="1600" dirty="0">
                <a:solidFill>
                  <a:srgbClr val="686B51"/>
                </a:solidFill>
                <a:latin typeface="Calibri" panose="020F0502020204030204" pitchFamily="34" charset="0"/>
                <a:ea typeface="Gotham-Book"/>
                <a:cs typeface="Calibri" panose="020F0502020204030204" pitchFamily="34" charset="0"/>
                <a:sym typeface="Gill Sans"/>
              </a:rPr>
              <a:t>Based on clinical studies over 10+ years</a:t>
            </a:r>
          </a:p>
          <a:p>
            <a:pPr marL="742950" lvl="1" indent="-285750" eaLnBrk="1" hangingPunct="1">
              <a:spcAft>
                <a:spcPts val="175"/>
              </a:spcAft>
              <a:buClr>
                <a:srgbClr val="F99D1C"/>
              </a:buClr>
              <a:buSzPct val="118000"/>
              <a:buFont typeface="Arial" panose="020B0604020202020204" pitchFamily="34" charset="0"/>
              <a:buChar char="•"/>
            </a:pPr>
            <a:r>
              <a:rPr lang="en-US" altLang="en-US" sz="1600" dirty="0">
                <a:solidFill>
                  <a:srgbClr val="686B51"/>
                </a:solidFill>
                <a:latin typeface="Calibri" panose="020F0502020204030204" pitchFamily="34" charset="0"/>
                <a:ea typeface="Gotham-Book"/>
                <a:cs typeface="Calibri" panose="020F0502020204030204" pitchFamily="34" charset="0"/>
                <a:sym typeface="Gill Sans"/>
              </a:rPr>
              <a:t>No cost to you or your family</a:t>
            </a:r>
          </a:p>
          <a:p>
            <a:pPr marL="742950" lvl="1" indent="-285750" eaLnBrk="1" hangingPunct="1">
              <a:spcAft>
                <a:spcPts val="175"/>
              </a:spcAft>
              <a:buClr>
                <a:srgbClr val="F99D1C"/>
              </a:buClr>
              <a:buSzPct val="118000"/>
              <a:buFont typeface="Arial" panose="020B0604020202020204" pitchFamily="34" charset="0"/>
              <a:buChar char="•"/>
            </a:pPr>
            <a:r>
              <a:rPr lang="en-US" altLang="en-US" sz="1600" dirty="0">
                <a:solidFill>
                  <a:srgbClr val="686B51"/>
                </a:solidFill>
                <a:latin typeface="Calibri" panose="020F0502020204030204" pitchFamily="34" charset="0"/>
                <a:ea typeface="Gotham-Book"/>
                <a:cs typeface="Calibri" panose="020F0502020204030204" pitchFamily="34" charset="0"/>
                <a:sym typeface="Gotham-Book"/>
              </a:rPr>
              <a:t>Coaching available  </a:t>
            </a:r>
          </a:p>
          <a:p>
            <a:pPr marL="742950" lvl="1" indent="-285750" eaLnBrk="1" hangingPunct="1">
              <a:spcAft>
                <a:spcPts val="175"/>
              </a:spcAft>
              <a:buClr>
                <a:srgbClr val="F99D1C"/>
              </a:buClr>
              <a:buSzPct val="118000"/>
              <a:buFont typeface="Arial" panose="020B0604020202020204" pitchFamily="34" charset="0"/>
              <a:buChar char="•"/>
            </a:pPr>
            <a:r>
              <a:rPr lang="en-US" altLang="en-US" sz="1600" dirty="0">
                <a:solidFill>
                  <a:srgbClr val="686B51"/>
                </a:solidFill>
                <a:latin typeface="Calibri" panose="020F0502020204030204" pitchFamily="34" charset="0"/>
                <a:ea typeface="Gotham-Book"/>
                <a:cs typeface="Calibri" panose="020F0502020204030204" pitchFamily="34" charset="0"/>
                <a:sym typeface="Gill Sans"/>
              </a:rPr>
              <a:t>Immediate, 24/7 access</a:t>
            </a:r>
          </a:p>
        </p:txBody>
      </p:sp>
      <p:pic>
        <p:nvPicPr>
          <p:cNvPr id="1026" name="Picture 2" descr="image.png">
            <a:extLst>
              <a:ext uri="{FF2B5EF4-FFF2-40B4-BE49-F238E27FC236}">
                <a16:creationId xmlns:a16="http://schemas.microsoft.com/office/drawing/2014/main" id="{3AD306C7-32F1-4B92-BE08-EF339CB76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19" y="6324600"/>
            <a:ext cx="20097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1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575"/>
            <a:ext cx="9144000" cy="956784"/>
          </a:xfrm>
        </p:spPr>
        <p:txBody>
          <a:bodyPr/>
          <a:lstStyle/>
          <a:p>
            <a:r>
              <a:rPr lang="en-US" sz="4300" dirty="0"/>
              <a:t>VOLUNTARY LEGAL AND IDENTITY THEFT PROTECTION </a:t>
            </a:r>
            <a:endParaRPr lang="en-US" sz="4300" dirty="0">
              <a:solidFill>
                <a:srgbClr val="EBA217"/>
              </a:solidFill>
            </a:endParaRPr>
          </a:p>
        </p:txBody>
      </p:sp>
    </p:spTree>
    <p:extLst>
      <p:ext uri="{BB962C8B-B14F-4D97-AF65-F5344CB8AC3E}">
        <p14:creationId xmlns:p14="http://schemas.microsoft.com/office/powerpoint/2010/main" val="1718986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4"/>
          </p:nvPr>
        </p:nvSpPr>
        <p:spPr>
          <a:xfrm>
            <a:off x="4754880" y="1914525"/>
            <a:ext cx="3732172" cy="4154992"/>
          </a:xfrm>
        </p:spPr>
        <p:txBody>
          <a:bodyPr/>
          <a:lstStyle/>
          <a:p>
            <a:pPr marL="0" indent="0">
              <a:buNone/>
            </a:pPr>
            <a:r>
              <a:rPr lang="en-US" b="1" dirty="0"/>
              <a:t>IDShield</a:t>
            </a:r>
          </a:p>
          <a:p>
            <a:r>
              <a:rPr lang="en-US" dirty="0"/>
              <a:t>Monitor information</a:t>
            </a:r>
          </a:p>
          <a:p>
            <a:r>
              <a:rPr lang="en-US" dirty="0"/>
              <a:t>Privacy and Security Monitoring</a:t>
            </a:r>
          </a:p>
          <a:p>
            <a:r>
              <a:rPr lang="en-US" dirty="0"/>
              <a:t>Comprehensive Source Monitoring</a:t>
            </a:r>
          </a:p>
          <a:p>
            <a:r>
              <a:rPr lang="en-US" dirty="0"/>
              <a:t>Unlimited Consultation</a:t>
            </a:r>
          </a:p>
          <a:p>
            <a:r>
              <a:rPr lang="en-US" dirty="0"/>
              <a:t>Identity Restoration </a:t>
            </a:r>
          </a:p>
          <a:p>
            <a:r>
              <a:rPr lang="en-US" b="1" dirty="0">
                <a:solidFill>
                  <a:schemeClr val="tx1"/>
                </a:solidFill>
              </a:rPr>
              <a:t>Enhanced Protection </a:t>
            </a:r>
          </a:p>
          <a:p>
            <a:pPr lvl="1">
              <a:lnSpc>
                <a:spcPct val="100000"/>
              </a:lnSpc>
            </a:pPr>
            <a:r>
              <a:rPr lang="en-US" b="1" dirty="0">
                <a:solidFill>
                  <a:schemeClr val="tx1"/>
                </a:solidFill>
              </a:rPr>
              <a:t>Cyberbullying </a:t>
            </a:r>
          </a:p>
          <a:p>
            <a:pPr lvl="1">
              <a:lnSpc>
                <a:spcPct val="100000"/>
              </a:lnSpc>
            </a:pPr>
            <a:r>
              <a:rPr lang="en-US" b="1" dirty="0">
                <a:solidFill>
                  <a:schemeClr val="tx1"/>
                </a:solidFill>
              </a:rPr>
              <a:t>Online Privacy</a:t>
            </a:r>
          </a:p>
          <a:p>
            <a:pPr lvl="1">
              <a:lnSpc>
                <a:spcPct val="100000"/>
              </a:lnSpc>
            </a:pPr>
            <a:r>
              <a:rPr lang="en-US" b="1" dirty="0">
                <a:solidFill>
                  <a:schemeClr val="tx1"/>
                </a:solidFill>
              </a:rPr>
              <a:t>Reputation Management </a:t>
            </a:r>
          </a:p>
          <a:p>
            <a:pPr>
              <a:lnSpc>
                <a:spcPct val="100000"/>
              </a:lnSpc>
            </a:pPr>
            <a:r>
              <a:rPr lang="en-US" i="1" dirty="0">
                <a:solidFill>
                  <a:schemeClr val="tx1"/>
                </a:solidFill>
              </a:rPr>
              <a:t>A recent reason to consider this benefit is Unemployment Fraud!</a:t>
            </a:r>
          </a:p>
          <a:p>
            <a:pPr marL="0" indent="0">
              <a:buNone/>
            </a:pPr>
            <a:endParaRPr lang="en-US" dirty="0"/>
          </a:p>
        </p:txBody>
      </p:sp>
      <p:sp>
        <p:nvSpPr>
          <p:cNvPr id="3" name="Slide Number Placeholder 2"/>
          <p:cNvSpPr>
            <a:spLocks noGrp="1"/>
          </p:cNvSpPr>
          <p:nvPr>
            <p:ph type="sldNum" sz="quarter" idx="4"/>
          </p:nvPr>
        </p:nvSpPr>
        <p:spPr/>
        <p:txBody>
          <a:bodyPr/>
          <a:lstStyle/>
          <a:p>
            <a:pPr>
              <a:defRPr/>
            </a:pPr>
            <a:fld id="{A6A809F5-01EB-42D0-92AD-3FA12E0B7B43}" type="slidenum">
              <a:rPr lang="en-US" smtClean="0"/>
              <a:pPr>
                <a:defRPr/>
              </a:pPr>
              <a:t>38</a:t>
            </a:fld>
            <a:endParaRPr lang="en-US" dirty="0"/>
          </a:p>
        </p:txBody>
      </p:sp>
      <p:sp>
        <p:nvSpPr>
          <p:cNvPr id="4" name="Text Placeholder 3"/>
          <p:cNvSpPr>
            <a:spLocks noGrp="1"/>
          </p:cNvSpPr>
          <p:nvPr>
            <p:ph type="body" sz="quarter" idx="23"/>
          </p:nvPr>
        </p:nvSpPr>
        <p:spPr/>
        <p:txBody>
          <a:bodyPr/>
          <a:lstStyle/>
          <a:p>
            <a:pPr marL="0" indent="0">
              <a:buNone/>
            </a:pPr>
            <a:r>
              <a:rPr lang="en-US" b="1" dirty="0"/>
              <a:t>LegalShield</a:t>
            </a:r>
          </a:p>
          <a:p>
            <a:r>
              <a:rPr lang="en-US" dirty="0"/>
              <a:t>Consultation and advice on personal legal matters</a:t>
            </a:r>
          </a:p>
          <a:p>
            <a:r>
              <a:rPr lang="en-US" dirty="0"/>
              <a:t>Legal document review and preparation</a:t>
            </a:r>
          </a:p>
          <a:p>
            <a:r>
              <a:rPr lang="en-US" dirty="0"/>
              <a:t>Dedicated law firm</a:t>
            </a:r>
          </a:p>
          <a:p>
            <a:r>
              <a:rPr lang="en-US" dirty="0"/>
              <a:t>Letter/phone calls made on your behalf</a:t>
            </a:r>
          </a:p>
          <a:p>
            <a:r>
              <a:rPr lang="en-US" dirty="0"/>
              <a:t>Speeding ticket assistance </a:t>
            </a:r>
          </a:p>
          <a:p>
            <a:r>
              <a:rPr lang="en-US" dirty="0"/>
              <a:t>Will preparation </a:t>
            </a:r>
          </a:p>
          <a:p>
            <a:r>
              <a:rPr lang="en-US" dirty="0"/>
              <a:t>24/7 emergency access </a:t>
            </a:r>
          </a:p>
          <a:p>
            <a:r>
              <a:rPr lang="en-US" dirty="0"/>
              <a:t>LegalShield app</a:t>
            </a:r>
          </a:p>
          <a:p>
            <a:endParaRPr lang="en-US" dirty="0"/>
          </a:p>
        </p:txBody>
      </p:sp>
      <p:sp>
        <p:nvSpPr>
          <p:cNvPr id="5" name="Text Placeholder 4"/>
          <p:cNvSpPr>
            <a:spLocks noGrp="1"/>
          </p:cNvSpPr>
          <p:nvPr>
            <p:ph type="body" sz="quarter" idx="21"/>
          </p:nvPr>
        </p:nvSpPr>
        <p:spPr/>
        <p:txBody>
          <a:bodyPr/>
          <a:lstStyle/>
          <a:p>
            <a:r>
              <a:rPr lang="en-US" dirty="0"/>
              <a:t>No change in benefits or premiums </a:t>
            </a:r>
          </a:p>
        </p:txBody>
      </p:sp>
      <p:sp>
        <p:nvSpPr>
          <p:cNvPr id="6" name="Title 5"/>
          <p:cNvSpPr>
            <a:spLocks noGrp="1"/>
          </p:cNvSpPr>
          <p:nvPr>
            <p:ph type="title"/>
          </p:nvPr>
        </p:nvSpPr>
        <p:spPr/>
        <p:txBody>
          <a:bodyPr/>
          <a:lstStyle/>
          <a:p>
            <a:r>
              <a:rPr lang="en-US" dirty="0"/>
              <a:t>legalshield and idshield </a:t>
            </a:r>
          </a:p>
        </p:txBody>
      </p:sp>
    </p:spTree>
    <p:extLst>
      <p:ext uri="{BB962C8B-B14F-4D97-AF65-F5344CB8AC3E}">
        <p14:creationId xmlns:p14="http://schemas.microsoft.com/office/powerpoint/2010/main" val="70490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574"/>
            <a:ext cx="9144000" cy="1724025"/>
          </a:xfrm>
        </p:spPr>
        <p:txBody>
          <a:bodyPr/>
          <a:lstStyle/>
          <a:p>
            <a:br>
              <a:rPr lang="en-US" dirty="0"/>
            </a:br>
            <a:r>
              <a:rPr lang="en-US" dirty="0"/>
              <a:t>OTHER CHANGES</a:t>
            </a:r>
            <a:endParaRPr lang="en-US" dirty="0">
              <a:solidFill>
                <a:srgbClr val="EBA217"/>
              </a:solidFill>
            </a:endParaRPr>
          </a:p>
        </p:txBody>
      </p:sp>
    </p:spTree>
    <p:extLst>
      <p:ext uri="{BB962C8B-B14F-4D97-AF65-F5344CB8AC3E}">
        <p14:creationId xmlns:p14="http://schemas.microsoft.com/office/powerpoint/2010/main" val="109581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0" y="152400"/>
            <a:ext cx="7391400" cy="427491"/>
          </a:xfrm>
          <a:prstGeom prst="rect">
            <a:avLst/>
          </a:prstGeom>
          <a:solidFill>
            <a:srgbClr val="F7F5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 name="Slide Number Placeholder 2"/>
          <p:cNvSpPr>
            <a:spLocks noGrp="1"/>
          </p:cNvSpPr>
          <p:nvPr>
            <p:ph type="sldNum" sz="quarter" idx="4294967295"/>
          </p:nvPr>
        </p:nvSpPr>
        <p:spPr>
          <a:xfrm>
            <a:off x="8172400" y="6340475"/>
            <a:ext cx="304800" cy="365125"/>
          </a:xfrm>
        </p:spPr>
        <p:txBody>
          <a:bodyPr/>
          <a:lstStyle/>
          <a:p>
            <a:pPr algn="r">
              <a:defRPr/>
            </a:pPr>
            <a:fld id="{A6A809F5-01EB-42D0-92AD-3FA12E0B7B43}" type="slidenum">
              <a:rPr lang="en-US" smtClean="0"/>
              <a:pPr algn="r">
                <a:defRPr/>
              </a:pPr>
              <a:t>4</a:t>
            </a:fld>
            <a:endParaRPr lang="en-US" dirty="0"/>
          </a:p>
        </p:txBody>
      </p:sp>
      <p:sp>
        <p:nvSpPr>
          <p:cNvPr id="4" name="Text Placeholder 3"/>
          <p:cNvSpPr>
            <a:spLocks noGrp="1"/>
          </p:cNvSpPr>
          <p:nvPr>
            <p:ph type="body" sz="quarter" idx="17"/>
          </p:nvPr>
        </p:nvSpPr>
        <p:spPr>
          <a:xfrm>
            <a:off x="4800600" y="1647699"/>
            <a:ext cx="3733799" cy="4690797"/>
          </a:xfrm>
        </p:spPr>
        <p:txBody>
          <a:bodyPr/>
          <a:lstStyle/>
          <a:p>
            <a:pPr marL="0" indent="0">
              <a:lnSpc>
                <a:spcPct val="112000"/>
              </a:lnSpc>
              <a:buNone/>
            </a:pPr>
            <a:r>
              <a:rPr lang="en-US" sz="1400" b="1" dirty="0">
                <a:solidFill>
                  <a:srgbClr val="EBA217"/>
                </a:solidFill>
              </a:rPr>
              <a:t>DENTAL PLAN</a:t>
            </a:r>
          </a:p>
          <a:p>
            <a:pPr marL="0" indent="0">
              <a:lnSpc>
                <a:spcPct val="112000"/>
              </a:lnSpc>
              <a:buNone/>
            </a:pPr>
            <a:r>
              <a:rPr lang="en-US" sz="1400" b="1" dirty="0">
                <a:solidFill>
                  <a:srgbClr val="EBA217"/>
                </a:solidFill>
              </a:rPr>
              <a:t>MEDICAL</a:t>
            </a:r>
            <a:endParaRPr lang="en-US" dirty="0"/>
          </a:p>
          <a:p>
            <a:pPr>
              <a:lnSpc>
                <a:spcPct val="112000"/>
              </a:lnSpc>
            </a:pPr>
            <a:r>
              <a:rPr lang="en-US" b="1" dirty="0"/>
              <a:t>2020-21 Health Plan Options</a:t>
            </a:r>
          </a:p>
          <a:p>
            <a:pPr>
              <a:lnSpc>
                <a:spcPct val="112000"/>
              </a:lnSpc>
            </a:pPr>
            <a:r>
              <a:rPr lang="en-US" b="1" dirty="0"/>
              <a:t>Health Savings Account (HSA) reminders</a:t>
            </a:r>
          </a:p>
          <a:p>
            <a:pPr>
              <a:lnSpc>
                <a:spcPct val="112000"/>
              </a:lnSpc>
              <a:spcAft>
                <a:spcPts val="1200"/>
              </a:spcAft>
            </a:pPr>
            <a:r>
              <a:rPr lang="en-US" b="1" dirty="0"/>
              <a:t>Which plan is right for you? </a:t>
            </a:r>
          </a:p>
          <a:p>
            <a:pPr marL="0" indent="0">
              <a:lnSpc>
                <a:spcPct val="112000"/>
              </a:lnSpc>
              <a:buNone/>
            </a:pPr>
            <a:r>
              <a:rPr lang="en-US" sz="1400" b="1" dirty="0">
                <a:solidFill>
                  <a:srgbClr val="EBA217"/>
                </a:solidFill>
              </a:rPr>
              <a:t>OTHER BENEFITS</a:t>
            </a:r>
            <a:endParaRPr lang="en-US" sz="1400" b="1" dirty="0"/>
          </a:p>
          <a:p>
            <a:pPr>
              <a:lnSpc>
                <a:spcPct val="112000"/>
              </a:lnSpc>
            </a:pPr>
            <a:r>
              <a:rPr lang="en-US" b="1" dirty="0"/>
              <a:t>Flex plans  </a:t>
            </a:r>
            <a:endParaRPr lang="en-US" dirty="0"/>
          </a:p>
          <a:p>
            <a:pPr>
              <a:lnSpc>
                <a:spcPct val="112000"/>
              </a:lnSpc>
            </a:pPr>
            <a:r>
              <a:rPr lang="en-US" b="1" dirty="0"/>
              <a:t>Basic life, voluntary life, &amp; disability plans</a:t>
            </a:r>
          </a:p>
          <a:p>
            <a:pPr>
              <a:lnSpc>
                <a:spcPct val="112000"/>
              </a:lnSpc>
            </a:pPr>
            <a:r>
              <a:rPr lang="en-US" b="1" dirty="0"/>
              <a:t>Learn to Live</a:t>
            </a:r>
          </a:p>
          <a:p>
            <a:pPr>
              <a:lnSpc>
                <a:spcPct val="112000"/>
              </a:lnSpc>
            </a:pPr>
            <a:r>
              <a:rPr lang="en-US" b="1" dirty="0"/>
              <a:t>Vision</a:t>
            </a:r>
          </a:p>
          <a:p>
            <a:pPr>
              <a:lnSpc>
                <a:spcPct val="112000"/>
              </a:lnSpc>
            </a:pPr>
            <a:r>
              <a:rPr lang="en-US" b="1" dirty="0"/>
              <a:t>Legal/Identity Theft</a:t>
            </a:r>
          </a:p>
          <a:p>
            <a:pPr>
              <a:lnSpc>
                <a:spcPct val="112000"/>
              </a:lnSpc>
            </a:pPr>
            <a:r>
              <a:rPr lang="en-US" b="1" dirty="0"/>
              <a:t>Open Enrollment reminders</a:t>
            </a:r>
            <a:endParaRPr lang="en-US" dirty="0"/>
          </a:p>
          <a:p>
            <a:pPr>
              <a:lnSpc>
                <a:spcPct val="112000"/>
              </a:lnSpc>
            </a:pPr>
            <a:endParaRPr lang="en-US" sz="1000" dirty="0"/>
          </a:p>
        </p:txBody>
      </p:sp>
      <p:pic>
        <p:nvPicPr>
          <p:cNvPr id="6"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43" t="16579" r="6516" b="18980"/>
          <a:stretch/>
        </p:blipFill>
        <p:spPr bwMode="auto">
          <a:xfrm>
            <a:off x="304800" y="152400"/>
            <a:ext cx="1371600" cy="42749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4800600" y="1143000"/>
            <a:ext cx="3561263" cy="457200"/>
          </a:xfrm>
        </p:spPr>
        <p:txBody>
          <a:bodyPr/>
          <a:lstStyle/>
          <a:p>
            <a:r>
              <a:rPr lang="en-US" dirty="0">
                <a:solidFill>
                  <a:srgbClr val="EBA217"/>
                </a:solidFill>
              </a:rPr>
              <a:t>TODAY’S Agenda</a:t>
            </a:r>
            <a:endParaRPr lang="en-US" dirty="0"/>
          </a:p>
        </p:txBody>
      </p:sp>
      <p:sp>
        <p:nvSpPr>
          <p:cNvPr id="13" name="Rectangle 12"/>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9" name="Group 8">
            <a:extLst>
              <a:ext uri="{FF2B5EF4-FFF2-40B4-BE49-F238E27FC236}">
                <a16:creationId xmlns:a16="http://schemas.microsoft.com/office/drawing/2014/main" id="{CE063B5D-8A15-40D3-879A-F713F5ECB14B}"/>
              </a:ext>
            </a:extLst>
          </p:cNvPr>
          <p:cNvGrpSpPr/>
          <p:nvPr/>
        </p:nvGrpSpPr>
        <p:grpSpPr>
          <a:xfrm>
            <a:off x="276225" y="1416250"/>
            <a:ext cx="4255391" cy="4664385"/>
            <a:chOff x="228598" y="1262269"/>
            <a:chExt cx="4255391" cy="4664385"/>
          </a:xfrm>
        </p:grpSpPr>
        <p:grpSp>
          <p:nvGrpSpPr>
            <p:cNvPr id="10" name="Group 9">
              <a:extLst>
                <a:ext uri="{FF2B5EF4-FFF2-40B4-BE49-F238E27FC236}">
                  <a16:creationId xmlns:a16="http://schemas.microsoft.com/office/drawing/2014/main" id="{DC78254B-3603-499B-AE17-0A2EB4F0BFEE}"/>
                </a:ext>
              </a:extLst>
            </p:cNvPr>
            <p:cNvGrpSpPr/>
            <p:nvPr/>
          </p:nvGrpSpPr>
          <p:grpSpPr>
            <a:xfrm>
              <a:off x="228598" y="1262269"/>
              <a:ext cx="4255391" cy="4617459"/>
              <a:chOff x="228598" y="1262269"/>
              <a:chExt cx="4255391" cy="4617459"/>
            </a:xfrm>
          </p:grpSpPr>
          <p:pic>
            <p:nvPicPr>
              <p:cNvPr id="14" name="Picture 13">
                <a:extLst>
                  <a:ext uri="{FF2B5EF4-FFF2-40B4-BE49-F238E27FC236}">
                    <a16:creationId xmlns:a16="http://schemas.microsoft.com/office/drawing/2014/main" id="{A48C29D5-D8E1-4D56-AD9B-4433FE8BB535}"/>
                  </a:ext>
                </a:extLst>
              </p:cNvPr>
              <p:cNvPicPr>
                <a:picLocks noChangeAspect="1"/>
              </p:cNvPicPr>
              <p:nvPr/>
            </p:nvPicPr>
            <p:blipFill rotWithShape="1">
              <a:blip r:embed="rId5">
                <a:extLst>
                  <a:ext uri="{28A0092B-C50C-407E-A947-70E740481C1C}">
                    <a14:useLocalDpi xmlns:a14="http://schemas.microsoft.com/office/drawing/2010/main" val="0"/>
                  </a:ext>
                </a:extLst>
              </a:blip>
              <a:srcRect l="10000" r="17000" b="87781"/>
              <a:stretch/>
            </p:blipFill>
            <p:spPr>
              <a:xfrm>
                <a:off x="228598" y="5404875"/>
                <a:ext cx="4255389" cy="474853"/>
              </a:xfrm>
              <a:prstGeom prst="rect">
                <a:avLst/>
              </a:prstGeom>
            </p:spPr>
          </p:pic>
          <p:pic>
            <p:nvPicPr>
              <p:cNvPr id="15" name="Picture 14">
                <a:extLst>
                  <a:ext uri="{FF2B5EF4-FFF2-40B4-BE49-F238E27FC236}">
                    <a16:creationId xmlns:a16="http://schemas.microsoft.com/office/drawing/2014/main" id="{42860840-CD18-4BE4-90A7-12C37E90FE15}"/>
                  </a:ext>
                </a:extLst>
              </p:cNvPr>
              <p:cNvPicPr>
                <a:picLocks noChangeAspect="1"/>
              </p:cNvPicPr>
              <p:nvPr/>
            </p:nvPicPr>
            <p:blipFill rotWithShape="1">
              <a:blip r:embed="rId5">
                <a:extLst>
                  <a:ext uri="{28A0092B-C50C-407E-A947-70E740481C1C}">
                    <a14:useLocalDpi xmlns:a14="http://schemas.microsoft.com/office/drawing/2010/main" val="0"/>
                  </a:ext>
                </a:extLst>
              </a:blip>
              <a:srcRect l="10000" r="17000"/>
              <a:stretch/>
            </p:blipFill>
            <p:spPr>
              <a:xfrm>
                <a:off x="228600" y="1722891"/>
                <a:ext cx="4255389" cy="3886200"/>
              </a:xfrm>
              <a:prstGeom prst="rect">
                <a:avLst/>
              </a:prstGeom>
            </p:spPr>
          </p:pic>
          <p:pic>
            <p:nvPicPr>
              <p:cNvPr id="16" name="Picture 15">
                <a:extLst>
                  <a:ext uri="{FF2B5EF4-FFF2-40B4-BE49-F238E27FC236}">
                    <a16:creationId xmlns:a16="http://schemas.microsoft.com/office/drawing/2014/main" id="{28D7E840-CCCF-4D3E-9685-79C4487C5C13}"/>
                  </a:ext>
                </a:extLst>
              </p:cNvPr>
              <p:cNvPicPr>
                <a:picLocks noChangeAspect="1"/>
              </p:cNvPicPr>
              <p:nvPr/>
            </p:nvPicPr>
            <p:blipFill rotWithShape="1">
              <a:blip r:embed="rId5">
                <a:extLst>
                  <a:ext uri="{28A0092B-C50C-407E-A947-70E740481C1C}">
                    <a14:useLocalDpi xmlns:a14="http://schemas.microsoft.com/office/drawing/2010/main" val="0"/>
                  </a:ext>
                </a:extLst>
              </a:blip>
              <a:srcRect l="10000" r="17000" b="87781"/>
              <a:stretch/>
            </p:blipFill>
            <p:spPr>
              <a:xfrm>
                <a:off x="228599" y="1262269"/>
                <a:ext cx="4255389" cy="474853"/>
              </a:xfrm>
              <a:prstGeom prst="rect">
                <a:avLst/>
              </a:prstGeom>
            </p:spPr>
          </p:pic>
        </p:grpSp>
        <p:pic>
          <p:nvPicPr>
            <p:cNvPr id="12" name="Picture 11">
              <a:extLst>
                <a:ext uri="{FF2B5EF4-FFF2-40B4-BE49-F238E27FC236}">
                  <a16:creationId xmlns:a16="http://schemas.microsoft.com/office/drawing/2014/main" id="{05ECF583-3DC9-4B5D-9E5D-33661D66EAB2}"/>
                </a:ext>
              </a:extLst>
            </p:cNvPr>
            <p:cNvPicPr>
              <a:picLocks noChangeAspect="1"/>
            </p:cNvPicPr>
            <p:nvPr/>
          </p:nvPicPr>
          <p:blipFill rotWithShape="1">
            <a:blip r:embed="rId5">
              <a:extLst>
                <a:ext uri="{28A0092B-C50C-407E-A947-70E740481C1C}">
                  <a14:useLocalDpi xmlns:a14="http://schemas.microsoft.com/office/drawing/2010/main" val="0"/>
                </a:ext>
              </a:extLst>
            </a:blip>
            <a:srcRect l="17842" t="89000" r="17000" b="-1173"/>
            <a:stretch/>
          </p:blipFill>
          <p:spPr>
            <a:xfrm>
              <a:off x="228599" y="5453579"/>
              <a:ext cx="3804285" cy="473075"/>
            </a:xfrm>
            <a:prstGeom prst="rect">
              <a:avLst/>
            </a:prstGeom>
          </p:spPr>
        </p:pic>
      </p:grpSp>
    </p:spTree>
    <p:extLst>
      <p:ext uri="{BB962C8B-B14F-4D97-AF65-F5344CB8AC3E}">
        <p14:creationId xmlns:p14="http://schemas.microsoft.com/office/powerpoint/2010/main" val="2046989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EMERITI RETIREMENT HEALTH ACCOUNT</a:t>
            </a:r>
          </a:p>
        </p:txBody>
      </p:sp>
      <p:sp>
        <p:nvSpPr>
          <p:cNvPr id="3" name="Text Placeholder 2"/>
          <p:cNvSpPr>
            <a:spLocks noGrp="1"/>
          </p:cNvSpPr>
          <p:nvPr>
            <p:ph type="body" sz="quarter" idx="17"/>
          </p:nvPr>
        </p:nvSpPr>
        <p:spPr/>
        <p:txBody>
          <a:bodyPr/>
          <a:lstStyle/>
          <a:p>
            <a:r>
              <a:rPr lang="en-US" dirty="0"/>
              <a:t>Current Plan:</a:t>
            </a:r>
          </a:p>
          <a:p>
            <a:pPr lvl="1">
              <a:lnSpc>
                <a:spcPct val="100000"/>
              </a:lnSpc>
            </a:pPr>
            <a:r>
              <a:rPr lang="en-US" dirty="0"/>
              <a:t>St. Olaf contributes $104 / month until employment ends</a:t>
            </a:r>
          </a:p>
          <a:p>
            <a:pPr lvl="1">
              <a:lnSpc>
                <a:spcPct val="100000"/>
              </a:lnSpc>
            </a:pPr>
            <a:r>
              <a:rPr lang="en-US" dirty="0"/>
              <a:t>Contributions begin at age 39</a:t>
            </a:r>
          </a:p>
          <a:p>
            <a:pPr lvl="1">
              <a:lnSpc>
                <a:spcPct val="100000"/>
              </a:lnSpc>
            </a:pPr>
            <a:r>
              <a:rPr lang="en-US" dirty="0"/>
              <a:t>3 year service vesting required after 1/1/2018</a:t>
            </a:r>
          </a:p>
          <a:p>
            <a:pPr lvl="1">
              <a:lnSpc>
                <a:spcPct val="100000"/>
              </a:lnSpc>
            </a:pPr>
            <a:endParaRPr lang="en-US" dirty="0"/>
          </a:p>
          <a:p>
            <a:r>
              <a:rPr lang="en-US" dirty="0"/>
              <a:t>New Plan: </a:t>
            </a:r>
            <a:r>
              <a:rPr lang="en-US" b="1" i="1" dirty="0"/>
              <a:t>Effective July 1, 2020</a:t>
            </a:r>
          </a:p>
          <a:p>
            <a:pPr lvl="1">
              <a:lnSpc>
                <a:spcPct val="100000"/>
              </a:lnSpc>
            </a:pPr>
            <a:r>
              <a:rPr lang="en-US" dirty="0"/>
              <a:t>St. Olaf contributes $104 / month until employment ends</a:t>
            </a:r>
          </a:p>
          <a:p>
            <a:pPr lvl="1">
              <a:lnSpc>
                <a:spcPct val="100000"/>
              </a:lnSpc>
            </a:pPr>
            <a:r>
              <a:rPr lang="en-US" dirty="0"/>
              <a:t>Contributions begin at </a:t>
            </a:r>
            <a:r>
              <a:rPr lang="en-US" b="1" dirty="0"/>
              <a:t>age 40 </a:t>
            </a:r>
            <a:r>
              <a:rPr lang="en-US" dirty="0"/>
              <a:t>(Those who are age 39 prior to 7/1/2020 will continue to receive contributions)</a:t>
            </a:r>
          </a:p>
          <a:p>
            <a:pPr lvl="1">
              <a:lnSpc>
                <a:spcPct val="100000"/>
              </a:lnSpc>
            </a:pPr>
            <a:r>
              <a:rPr lang="en-US" dirty="0"/>
              <a:t>3 year service vesting required after 1/1/2018</a:t>
            </a:r>
          </a:p>
          <a:p>
            <a:pPr lvl="1">
              <a:lnSpc>
                <a:spcPct val="100000"/>
              </a:lnSpc>
            </a:pPr>
            <a:r>
              <a:rPr lang="en-US" dirty="0"/>
              <a:t>St. Olaf contributions </a:t>
            </a:r>
            <a:r>
              <a:rPr lang="en-US" b="1" dirty="0"/>
              <a:t>continue for a maximum of 25 years </a:t>
            </a:r>
            <a:r>
              <a:rPr lang="en-US" dirty="0"/>
              <a:t>or until separation of employment, whichever is less</a:t>
            </a:r>
          </a:p>
        </p:txBody>
      </p:sp>
      <p:sp>
        <p:nvSpPr>
          <p:cNvPr id="4" name="Title 3"/>
          <p:cNvSpPr>
            <a:spLocks noGrp="1"/>
          </p:cNvSpPr>
          <p:nvPr>
            <p:ph type="title"/>
          </p:nvPr>
        </p:nvSpPr>
        <p:spPr/>
        <p:txBody>
          <a:bodyPr/>
          <a:lstStyle/>
          <a:p>
            <a:r>
              <a:rPr lang="en-US" dirty="0">
                <a:solidFill>
                  <a:srgbClr val="EBA217"/>
                </a:solidFill>
              </a:rPr>
              <a:t>VEBA Plan change </a:t>
            </a:r>
            <a:endParaRPr lang="en-US" dirty="0"/>
          </a:p>
        </p:txBody>
      </p:sp>
      <p:sp>
        <p:nvSpPr>
          <p:cNvPr id="5" name="Rectangle 4"/>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1658977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p:txBody>
          <a:bodyPr/>
          <a:lstStyle/>
          <a:p>
            <a:pPr marL="0" indent="0">
              <a:buNone/>
            </a:pPr>
            <a:r>
              <a:rPr lang="en-US" sz="1400" b="1" dirty="0"/>
              <a:t>Long Term Disability </a:t>
            </a:r>
          </a:p>
          <a:p>
            <a:r>
              <a:rPr lang="en-US" sz="1350" dirty="0"/>
              <a:t>St. Olaf college pays the premium on your behalf</a:t>
            </a:r>
          </a:p>
          <a:p>
            <a:r>
              <a:rPr lang="en-US" sz="1350" dirty="0"/>
              <a:t>Elect YES if you want to pay the small tax on the premiums, allowing any benefit to be paid tax-free</a:t>
            </a:r>
          </a:p>
          <a:p>
            <a:r>
              <a:rPr lang="en-US" sz="1350" dirty="0"/>
              <a:t>Elect NO if you do not want to pay the tax on the premiums, allowing any benefit to be taxed.  </a:t>
            </a:r>
          </a:p>
          <a:p>
            <a:r>
              <a:rPr lang="en-US" sz="1350" dirty="0"/>
              <a:t>You can make this change only during open enrollment </a:t>
            </a:r>
          </a:p>
          <a:p>
            <a:pPr marL="0" indent="0">
              <a:buNone/>
            </a:pPr>
            <a:endParaRPr lang="en-US" sz="1350" dirty="0"/>
          </a:p>
        </p:txBody>
      </p:sp>
      <p:sp>
        <p:nvSpPr>
          <p:cNvPr id="6" name="Text Placeholder 5"/>
          <p:cNvSpPr>
            <a:spLocks noGrp="1"/>
          </p:cNvSpPr>
          <p:nvPr>
            <p:ph type="body" sz="quarter" idx="23"/>
          </p:nvPr>
        </p:nvSpPr>
        <p:spPr/>
        <p:txBody>
          <a:bodyPr/>
          <a:lstStyle/>
          <a:p>
            <a:pPr marL="0" indent="0">
              <a:buNone/>
            </a:pPr>
            <a:r>
              <a:rPr lang="en-US" sz="1400" b="1" dirty="0"/>
              <a:t>Life</a:t>
            </a:r>
          </a:p>
          <a:p>
            <a:pPr marL="0" indent="0">
              <a:buNone/>
            </a:pPr>
            <a:r>
              <a:rPr lang="en-US" sz="1350" i="1" dirty="0"/>
              <a:t>Employer Paid Life/AD&amp;D</a:t>
            </a:r>
          </a:p>
          <a:p>
            <a:r>
              <a:rPr lang="en-US" sz="1350" dirty="0"/>
              <a:t>Benefit will remain unchanged - 2x annual earnings up to $600,000 or limit it to $50,000</a:t>
            </a:r>
          </a:p>
          <a:p>
            <a:pPr marL="0" indent="0">
              <a:buNone/>
            </a:pPr>
            <a:r>
              <a:rPr lang="en-US" sz="1350" i="1" dirty="0"/>
              <a:t>Voluntary Life &amp; AD&amp;D </a:t>
            </a:r>
          </a:p>
          <a:p>
            <a:r>
              <a:rPr lang="en-US" sz="1350" dirty="0"/>
              <a:t>This coverage has been increased! You may purchase </a:t>
            </a:r>
            <a:r>
              <a:rPr lang="en-US" sz="1350" b="1" dirty="0"/>
              <a:t>up to $200,000 </a:t>
            </a:r>
            <a:r>
              <a:rPr lang="en-US" sz="1350" dirty="0"/>
              <a:t>for your spouse, based upon 50% of the employee’s voluntary life coverage amount</a:t>
            </a:r>
          </a:p>
          <a:p>
            <a:r>
              <a:rPr lang="en-US" sz="1350" dirty="0"/>
              <a:t>Completion of a health questionnaire will be required for any increase in coverage for approval by CIGNA</a:t>
            </a:r>
          </a:p>
          <a:p>
            <a:r>
              <a:rPr lang="en-US" sz="1350" dirty="0"/>
              <a:t>No other changes</a:t>
            </a:r>
          </a:p>
        </p:txBody>
      </p:sp>
      <p:sp>
        <p:nvSpPr>
          <p:cNvPr id="4" name="Title 3"/>
          <p:cNvSpPr>
            <a:spLocks noGrp="1"/>
          </p:cNvSpPr>
          <p:nvPr>
            <p:ph type="title"/>
          </p:nvPr>
        </p:nvSpPr>
        <p:spPr/>
        <p:txBody>
          <a:bodyPr/>
          <a:lstStyle/>
          <a:p>
            <a:r>
              <a:rPr lang="en-US" dirty="0"/>
              <a:t>Life &amp; LTD</a:t>
            </a:r>
          </a:p>
        </p:txBody>
      </p:sp>
      <p:sp>
        <p:nvSpPr>
          <p:cNvPr id="8" name="Rectangle 7"/>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Slide Number Placeholder 1"/>
          <p:cNvSpPr>
            <a:spLocks noGrp="1"/>
          </p:cNvSpPr>
          <p:nvPr>
            <p:ph type="sldNum" sz="quarter" idx="4"/>
          </p:nvPr>
        </p:nvSpPr>
        <p:spPr>
          <a:xfrm>
            <a:off x="8174736" y="6373368"/>
            <a:ext cx="301752" cy="365760"/>
          </a:xfrm>
        </p:spPr>
        <p:txBody>
          <a:bodyPr/>
          <a:lstStyle/>
          <a:p>
            <a:pPr>
              <a:defRPr/>
            </a:pPr>
            <a:fld id="{A6A809F5-01EB-42D0-92AD-3FA12E0B7B43}" type="slidenum">
              <a:rPr lang="en-US" smtClean="0"/>
              <a:pPr>
                <a:defRPr/>
              </a:pPr>
              <a:t>41</a:t>
            </a:fld>
            <a:endParaRPr lang="en-US" dirty="0"/>
          </a:p>
        </p:txBody>
      </p:sp>
    </p:spTree>
    <p:extLst>
      <p:ext uri="{BB962C8B-B14F-4D97-AF65-F5344CB8AC3E}">
        <p14:creationId xmlns:p14="http://schemas.microsoft.com/office/powerpoint/2010/main" val="4044073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6A809F5-01EB-42D0-92AD-3FA12E0B7B43}" type="slidenum">
              <a:rPr lang="en-US" smtClean="0"/>
              <a:pPr>
                <a:defRPr/>
              </a:pPr>
              <a:t>42</a:t>
            </a:fld>
            <a:endParaRPr lang="en-US" dirty="0"/>
          </a:p>
        </p:txBody>
      </p:sp>
      <p:sp>
        <p:nvSpPr>
          <p:cNvPr id="3" name="Text Placeholder 2"/>
          <p:cNvSpPr>
            <a:spLocks noGrp="1"/>
          </p:cNvSpPr>
          <p:nvPr>
            <p:ph type="body" sz="quarter" idx="23"/>
          </p:nvPr>
        </p:nvSpPr>
        <p:spPr/>
        <p:txBody>
          <a:bodyPr/>
          <a:lstStyle/>
          <a:p>
            <a:pPr marL="0" indent="0">
              <a:lnSpc>
                <a:spcPct val="112000"/>
              </a:lnSpc>
              <a:buNone/>
            </a:pPr>
            <a:r>
              <a:rPr lang="en-US" sz="1400" b="1" dirty="0"/>
              <a:t>This is your open enrollment opportunity </a:t>
            </a:r>
          </a:p>
          <a:p>
            <a:pPr marL="0" indent="0">
              <a:lnSpc>
                <a:spcPct val="112000"/>
              </a:lnSpc>
              <a:spcAft>
                <a:spcPts val="1200"/>
              </a:spcAft>
              <a:buNone/>
            </a:pPr>
            <a:r>
              <a:rPr lang="en-US" sz="1400" dirty="0"/>
              <a:t>Employees and their eligible dependents can come on and/or off the St. Olaf plans during this time</a:t>
            </a:r>
          </a:p>
          <a:p>
            <a:pPr marL="0" indent="0">
              <a:lnSpc>
                <a:spcPct val="112000"/>
              </a:lnSpc>
              <a:buNone/>
            </a:pPr>
            <a:r>
              <a:rPr lang="en-US" sz="1400" b="1" dirty="0"/>
              <a:t>Can I make changes after open enrollment?   </a:t>
            </a:r>
          </a:p>
          <a:p>
            <a:pPr marL="0" indent="0">
              <a:lnSpc>
                <a:spcPct val="112000"/>
              </a:lnSpc>
              <a:buNone/>
            </a:pPr>
            <a:r>
              <a:rPr lang="en-US" sz="1400" dirty="0"/>
              <a:t>Not without a qualifying event such as:</a:t>
            </a:r>
          </a:p>
          <a:p>
            <a:pPr>
              <a:lnSpc>
                <a:spcPct val="112000"/>
              </a:lnSpc>
            </a:pPr>
            <a:r>
              <a:rPr lang="en-US" sz="1400" dirty="0"/>
              <a:t>Marriage</a:t>
            </a:r>
          </a:p>
          <a:p>
            <a:pPr>
              <a:lnSpc>
                <a:spcPct val="112000"/>
              </a:lnSpc>
            </a:pPr>
            <a:r>
              <a:rPr lang="en-US" sz="1400" dirty="0"/>
              <a:t>Divorce</a:t>
            </a:r>
          </a:p>
          <a:p>
            <a:pPr>
              <a:lnSpc>
                <a:spcPct val="112000"/>
              </a:lnSpc>
            </a:pPr>
            <a:r>
              <a:rPr lang="en-US" sz="1400" dirty="0"/>
              <a:t>Birth or adoption of a child</a:t>
            </a:r>
          </a:p>
          <a:p>
            <a:pPr>
              <a:lnSpc>
                <a:spcPct val="112000"/>
              </a:lnSpc>
            </a:pPr>
            <a:r>
              <a:rPr lang="en-US" sz="1400" dirty="0"/>
              <a:t>Change in employment status which causes a change in eligibility</a:t>
            </a:r>
          </a:p>
          <a:p>
            <a:pPr>
              <a:lnSpc>
                <a:spcPct val="112000"/>
              </a:lnSpc>
            </a:pPr>
            <a:r>
              <a:rPr lang="en-US" sz="1400" dirty="0"/>
              <a:t>Spouse’s open enrollment  </a:t>
            </a:r>
          </a:p>
          <a:p>
            <a:pPr>
              <a:lnSpc>
                <a:spcPct val="112000"/>
              </a:lnSpc>
            </a:pPr>
            <a:r>
              <a:rPr lang="en-US" sz="1400" dirty="0"/>
              <a:t>Enrollment in Medicare Part B  </a:t>
            </a:r>
          </a:p>
          <a:p>
            <a:pPr>
              <a:lnSpc>
                <a:spcPct val="112000"/>
              </a:lnSpc>
            </a:pPr>
            <a:endParaRPr lang="en-US" sz="1200" dirty="0"/>
          </a:p>
        </p:txBody>
      </p:sp>
      <p:sp>
        <p:nvSpPr>
          <p:cNvPr id="5" name="Text Placeholder 4"/>
          <p:cNvSpPr>
            <a:spLocks noGrp="1"/>
          </p:cNvSpPr>
          <p:nvPr>
            <p:ph type="body" sz="quarter" idx="21"/>
          </p:nvPr>
        </p:nvSpPr>
        <p:spPr/>
        <p:txBody>
          <a:bodyPr/>
          <a:lstStyle/>
          <a:p>
            <a:r>
              <a:rPr lang="en-US" dirty="0"/>
              <a:t>Changes must be made within 30 days of a qualifying event!</a:t>
            </a:r>
          </a:p>
          <a:p>
            <a:endParaRPr lang="en-US" dirty="0"/>
          </a:p>
        </p:txBody>
      </p:sp>
      <p:sp>
        <p:nvSpPr>
          <p:cNvPr id="6" name="Title 5"/>
          <p:cNvSpPr>
            <a:spLocks noGrp="1"/>
          </p:cNvSpPr>
          <p:nvPr>
            <p:ph type="title"/>
          </p:nvPr>
        </p:nvSpPr>
        <p:spPr/>
        <p:txBody>
          <a:bodyPr/>
          <a:lstStyle/>
          <a:p>
            <a:r>
              <a:rPr lang="en-US" dirty="0"/>
              <a:t>Open Enrollment reminders</a:t>
            </a:r>
          </a:p>
        </p:txBody>
      </p:sp>
      <p:pic>
        <p:nvPicPr>
          <p:cNvPr id="9" name="Picture Placeholder 8">
            <a:extLst>
              <a:ext uri="{FF2B5EF4-FFF2-40B4-BE49-F238E27FC236}">
                <a16:creationId xmlns:a16="http://schemas.microsoft.com/office/drawing/2014/main" id="{50B30AFA-827A-48B7-88E4-B492232191CC}"/>
              </a:ext>
            </a:extLst>
          </p:cNvPr>
          <p:cNvPicPr>
            <a:picLocks noGrp="1" noChangeAspect="1"/>
          </p:cNvPicPr>
          <p:nvPr>
            <p:ph type="pic" sz="quarter" idx="25"/>
          </p:nvPr>
        </p:nvPicPr>
        <p:blipFill>
          <a:blip r:embed="rId2" cstate="print">
            <a:extLst>
              <a:ext uri="{28A0092B-C50C-407E-A947-70E740481C1C}">
                <a14:useLocalDpi xmlns:a14="http://schemas.microsoft.com/office/drawing/2010/main" val="0"/>
              </a:ext>
            </a:extLst>
          </a:blip>
          <a:srcRect l="14915" r="14915"/>
          <a:stretch>
            <a:fillRect/>
          </a:stretch>
        </p:blipFill>
        <p:spPr>
          <a:xfrm>
            <a:off x="4816475" y="2068513"/>
            <a:ext cx="3657600" cy="3475037"/>
          </a:xfrm>
          <a:prstGeom prst="rect">
            <a:avLst/>
          </a:prstGeom>
          <a:effectLst/>
        </p:spPr>
      </p:pic>
    </p:spTree>
    <p:extLst>
      <p:ext uri="{BB962C8B-B14F-4D97-AF65-F5344CB8AC3E}">
        <p14:creationId xmlns:p14="http://schemas.microsoft.com/office/powerpoint/2010/main" val="26463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7"/>
          </p:nvPr>
        </p:nvSpPr>
        <p:spPr>
          <a:xfrm>
            <a:off x="477134" y="1819275"/>
            <a:ext cx="8438266" cy="4368800"/>
          </a:xfrm>
        </p:spPr>
        <p:txBody>
          <a:bodyPr/>
          <a:lstStyle/>
          <a:p>
            <a:pPr marL="0" indent="0">
              <a:spcAft>
                <a:spcPts val="1200"/>
              </a:spcAft>
              <a:buNone/>
            </a:pPr>
            <a:r>
              <a:rPr lang="en-US" sz="2000" b="1" dirty="0"/>
              <a:t>Open Enrollment: July 20th at noon to August 7</a:t>
            </a:r>
            <a:r>
              <a:rPr lang="en-US" sz="2000" b="1" baseline="30000" dirty="0"/>
              <a:t>th</a:t>
            </a:r>
            <a:r>
              <a:rPr lang="en-US" sz="2000" b="1" dirty="0"/>
              <a:t> at noon!</a:t>
            </a:r>
            <a:endParaRPr lang="en-US" sz="2000" dirty="0">
              <a:solidFill>
                <a:srgbClr val="000000">
                  <a:lumMod val="75000"/>
                </a:srgbClr>
              </a:solidFill>
            </a:endParaRPr>
          </a:p>
          <a:p>
            <a:pPr marL="0" indent="0">
              <a:buNone/>
            </a:pPr>
            <a:r>
              <a:rPr lang="en-US" b="1" u="sng" dirty="0"/>
              <a:t>Benefit Information Sessions</a:t>
            </a:r>
            <a:endParaRPr lang="en-US" dirty="0"/>
          </a:p>
          <a:p>
            <a:r>
              <a:rPr lang="en-US" dirty="0"/>
              <a:t>Session 1: June 24 at 9 a.m. This session will be recorded and linked on the Human Resources website. </a:t>
            </a:r>
          </a:p>
          <a:p>
            <a:r>
              <a:rPr lang="en-US" dirty="0"/>
              <a:t>Session 2: July 21 at 2:30 p.m.</a:t>
            </a:r>
          </a:p>
          <a:p>
            <a:pPr marL="0" indent="0">
              <a:buNone/>
            </a:pPr>
            <a:br>
              <a:rPr lang="en-US" b="1" u="sng" dirty="0"/>
            </a:br>
            <a:r>
              <a:rPr lang="en-US" b="1" u="sng" dirty="0"/>
              <a:t>Online Enrollment Help Sessions</a:t>
            </a:r>
            <a:endParaRPr lang="en-US" dirty="0"/>
          </a:p>
          <a:p>
            <a:r>
              <a:rPr lang="en-US" dirty="0"/>
              <a:t>July 21 at 3:30 p.m.* (immediately following the Information Session)</a:t>
            </a:r>
          </a:p>
          <a:p>
            <a:r>
              <a:rPr lang="en-US" dirty="0"/>
              <a:t>More Enrollment Help Sessions will be offered and announced before Open Enrollment begins.</a:t>
            </a:r>
          </a:p>
          <a:p>
            <a:pPr marL="0" indent="0">
              <a:buNone/>
            </a:pPr>
            <a:endParaRPr lang="en-US" dirty="0"/>
          </a:p>
          <a:p>
            <a:pPr marL="0" indent="0">
              <a:buNone/>
            </a:pPr>
            <a:r>
              <a:rPr lang="en-US" dirty="0"/>
              <a:t>* Indicates assistance available in navigating Blue Cross’ website and the health plan comparison tool offered through Associated Benefits and Risk Consulting.</a:t>
            </a:r>
          </a:p>
          <a:p>
            <a:pPr marL="0" indent="0">
              <a:lnSpc>
                <a:spcPct val="113000"/>
              </a:lnSpc>
              <a:buNone/>
            </a:pPr>
            <a:endParaRPr lang="en-US" sz="1400" dirty="0">
              <a:solidFill>
                <a:srgbClr val="000000">
                  <a:lumMod val="75000"/>
                </a:srgbClr>
              </a:solidFill>
            </a:endParaRPr>
          </a:p>
          <a:p>
            <a:pPr marL="0" indent="0">
              <a:lnSpc>
                <a:spcPct val="113000"/>
              </a:lnSpc>
              <a:buNone/>
            </a:pPr>
            <a:r>
              <a:rPr lang="en-US" sz="1100" dirty="0"/>
              <a:t>* Indicates assistance available in navigating the health plan comparison tool offered through Associated Benefits and Risk Consulting.</a:t>
            </a:r>
          </a:p>
          <a:p>
            <a:endParaRPr lang="en-US" sz="1400" dirty="0"/>
          </a:p>
          <a:p>
            <a:endParaRPr lang="en-US" sz="1400" dirty="0"/>
          </a:p>
          <a:p>
            <a:endParaRPr lang="en-US" sz="1400" dirty="0"/>
          </a:p>
          <a:p>
            <a:endParaRPr lang="en-US" sz="1400" dirty="0"/>
          </a:p>
          <a:p>
            <a:endParaRPr lang="en-US" sz="1400" dirty="0"/>
          </a:p>
        </p:txBody>
      </p:sp>
      <p:sp>
        <p:nvSpPr>
          <p:cNvPr id="13" name="Title 12"/>
          <p:cNvSpPr>
            <a:spLocks noGrp="1"/>
          </p:cNvSpPr>
          <p:nvPr>
            <p:ph type="title"/>
          </p:nvPr>
        </p:nvSpPr>
        <p:spPr/>
        <p:txBody>
          <a:bodyPr/>
          <a:lstStyle/>
          <a:p>
            <a:r>
              <a:rPr lang="en-US" sz="4000" dirty="0"/>
              <a:t>questions</a:t>
            </a:r>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43</a:t>
            </a:fld>
            <a:endParaRPr lang="en-US" dirty="0"/>
          </a:p>
        </p:txBody>
      </p:sp>
    </p:spTree>
    <p:extLst>
      <p:ext uri="{BB962C8B-B14F-4D97-AF65-F5344CB8AC3E}">
        <p14:creationId xmlns:p14="http://schemas.microsoft.com/office/powerpoint/2010/main" val="1372670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p:txBody>
          <a:bodyPr/>
          <a:lstStyle/>
          <a:p>
            <a:r>
              <a:rPr lang="en-US" dirty="0"/>
              <a:t>Insurance products are offered by licensed agents of Associated Financial Group, LLC (d/b/a Associated BRC Insurance Solutions in California). The financial consultants at Associated Financial Group are registered representatives with, and securities and advisory services are offered through LPL Financial “LPL”, a registered investment advisor and member FINRA/SIPC. Associated Financial Group uses Associated Benefits and Risk Consulting (“ABRC”) as a marketing name. ABRC is a wholly-owned subsidiary of Associated Bank, N.A. (“AB”). AB is a wholly-owned subsidiary of Associated Banc-Corp (“AB-C”). LPL is NOT an affiliate of either AB or AB-C. AB-C and its subsidiaries do not provide tax, legal, or accounting advice. Please consult with your tax, legal, or accounting advisors regarding your individual situation. ABRC’s standard of care and legal duty to the insured in providing insurance products and services is to follow the instructions of the insured, in good faith. </a:t>
            </a:r>
          </a:p>
          <a:p>
            <a:endParaRPr lang="en-US" dirty="0"/>
          </a:p>
        </p:txBody>
      </p:sp>
      <p:sp>
        <p:nvSpPr>
          <p:cNvPr id="2" name="Slide Number Placeholder 1"/>
          <p:cNvSpPr>
            <a:spLocks noGrp="1"/>
          </p:cNvSpPr>
          <p:nvPr>
            <p:ph type="sldNum" sz="quarter" idx="4"/>
          </p:nvPr>
        </p:nvSpPr>
        <p:spPr/>
        <p:txBody>
          <a:bodyPr/>
          <a:lstStyle/>
          <a:p>
            <a:fld id="{A6A809F5-01EB-42D0-92AD-3FA12E0B7B43}" type="slidenum">
              <a:rPr lang="en-US" smtClean="0"/>
              <a:pPr/>
              <a:t>44</a:t>
            </a:fld>
            <a:endParaRPr lang="en-US" dirty="0"/>
          </a:p>
        </p:txBody>
      </p:sp>
      <p:sp>
        <p:nvSpPr>
          <p:cNvPr id="5" name="Footer Placeholder 4"/>
          <p:cNvSpPr>
            <a:spLocks noGrp="1"/>
          </p:cNvSpPr>
          <p:nvPr>
            <p:ph type="ftr" sz="quarter" idx="4294967295"/>
          </p:nvPr>
        </p:nvSpPr>
        <p:spPr>
          <a:xfrm>
            <a:off x="457200" y="6400800"/>
            <a:ext cx="7056438" cy="365125"/>
          </a:xfrm>
        </p:spPr>
        <p:txBody>
          <a:bodyPr lIns="0" tIns="0" rIns="0" bIns="0"/>
          <a:lstStyle/>
          <a:p>
            <a:r>
              <a:rPr lang="en-US" sz="1000" dirty="0"/>
              <a:t>Copyright © 2019 Associated Financial Group, LLC.</a:t>
            </a:r>
          </a:p>
        </p:txBody>
      </p:sp>
    </p:spTree>
    <p:custDataLst>
      <p:tags r:id="rId1"/>
    </p:custDataLst>
    <p:extLst>
      <p:ext uri="{BB962C8B-B14F-4D97-AF65-F5344CB8AC3E}">
        <p14:creationId xmlns:p14="http://schemas.microsoft.com/office/powerpoint/2010/main" val="125755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F7F5F2"/>
                </a:highlight>
              </a:rPr>
              <a:t>DENTAL PLAN</a:t>
            </a:r>
          </a:p>
        </p:txBody>
      </p:sp>
    </p:spTree>
    <p:extLst>
      <p:ext uri="{BB962C8B-B14F-4D97-AF65-F5344CB8AC3E}">
        <p14:creationId xmlns:p14="http://schemas.microsoft.com/office/powerpoint/2010/main" val="380666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available through Delta Dental Plan of MN</a:t>
            </a:r>
          </a:p>
        </p:txBody>
      </p:sp>
      <p:sp>
        <p:nvSpPr>
          <p:cNvPr id="3" name="Text Placeholder 2"/>
          <p:cNvSpPr>
            <a:spLocks noGrp="1"/>
          </p:cNvSpPr>
          <p:nvPr>
            <p:ph type="body" sz="quarter" idx="17"/>
          </p:nvPr>
        </p:nvSpPr>
        <p:spPr>
          <a:xfrm>
            <a:off x="467544" y="1819778"/>
            <a:ext cx="8046719" cy="4657222"/>
          </a:xfrm>
        </p:spPr>
        <p:txBody>
          <a:bodyPr/>
          <a:lstStyle/>
          <a:p>
            <a:pPr marL="0" indent="0">
              <a:buNone/>
            </a:pPr>
            <a:r>
              <a:rPr lang="en-US" b="1" dirty="0"/>
              <a:t>Change in Orthodontic Benefit</a:t>
            </a:r>
          </a:p>
          <a:p>
            <a:pPr>
              <a:lnSpc>
                <a:spcPct val="100000"/>
              </a:lnSpc>
            </a:pPr>
            <a:r>
              <a:rPr lang="en-US" dirty="0"/>
              <a:t>Current Benefit:</a:t>
            </a:r>
          </a:p>
          <a:p>
            <a:pPr lvl="1">
              <a:lnSpc>
                <a:spcPct val="100000"/>
              </a:lnSpc>
            </a:pPr>
            <a:r>
              <a:rPr lang="en-US" dirty="0"/>
              <a:t>Confusing and cumbersome for employees and providers</a:t>
            </a:r>
          </a:p>
          <a:p>
            <a:pPr lvl="1">
              <a:lnSpc>
                <a:spcPct val="100000"/>
              </a:lnSpc>
            </a:pPr>
            <a:r>
              <a:rPr lang="en-US" dirty="0"/>
              <a:t>The $1,000 plan year maximum applies to dental services (like preventive care, fillings, etc.) </a:t>
            </a:r>
            <a:r>
              <a:rPr lang="en-US" i="1" u="sng" dirty="0"/>
              <a:t>and</a:t>
            </a:r>
            <a:r>
              <a:rPr lang="en-US" dirty="0"/>
              <a:t> orthodontics</a:t>
            </a:r>
          </a:p>
          <a:p>
            <a:pPr lvl="1">
              <a:lnSpc>
                <a:spcPct val="100000"/>
              </a:lnSpc>
            </a:pPr>
            <a:r>
              <a:rPr lang="en-US" dirty="0"/>
              <a:t>What does that mean?  If you have a child in orthodontics, the entire plan year maximum could be used for orthodontics, leaving nothing for preventive care and other dental services.   </a:t>
            </a:r>
          </a:p>
          <a:p>
            <a:pPr marL="177800" indent="-285750">
              <a:lnSpc>
                <a:spcPct val="100000"/>
              </a:lnSpc>
            </a:pPr>
            <a:r>
              <a:rPr lang="en-US" b="1" dirty="0"/>
              <a:t>NEW Benefit:</a:t>
            </a:r>
          </a:p>
          <a:p>
            <a:pPr marL="519113" lvl="1" indent="-285750">
              <a:lnSpc>
                <a:spcPct val="100000"/>
              </a:lnSpc>
            </a:pPr>
            <a:r>
              <a:rPr lang="en-US" dirty="0"/>
              <a:t>Separate </a:t>
            </a:r>
            <a:r>
              <a:rPr lang="en-US" i="1" dirty="0"/>
              <a:t>lifetime</a:t>
            </a:r>
            <a:r>
              <a:rPr lang="en-US" dirty="0"/>
              <a:t> orthodontic benefit of $2,000 for children ages 8-18</a:t>
            </a:r>
          </a:p>
          <a:p>
            <a:pPr marL="519113" lvl="1" indent="-285750">
              <a:lnSpc>
                <a:spcPct val="100000"/>
              </a:lnSpc>
            </a:pPr>
            <a:r>
              <a:rPr lang="en-US" dirty="0"/>
              <a:t>$1,000 annual plan year maximum for other dental services remains</a:t>
            </a:r>
          </a:p>
          <a:p>
            <a:pPr marL="177800" indent="-285750">
              <a:lnSpc>
                <a:spcPct val="100000"/>
              </a:lnSpc>
            </a:pPr>
            <a:r>
              <a:rPr lang="en-US" sz="1800" b="1" dirty="0">
                <a:solidFill>
                  <a:srgbClr val="EBA217"/>
                </a:solidFill>
              </a:rPr>
              <a:t>ALL</a:t>
            </a:r>
            <a:r>
              <a:rPr lang="en-US" sz="1800" dirty="0">
                <a:solidFill>
                  <a:schemeClr val="tx1"/>
                </a:solidFill>
              </a:rPr>
              <a:t> employees will receive new ID cards effective Sept. 1, 2020</a:t>
            </a:r>
          </a:p>
          <a:p>
            <a:pPr marL="177800" indent="-285750">
              <a:lnSpc>
                <a:spcPct val="100000"/>
              </a:lnSpc>
            </a:pPr>
            <a:r>
              <a:rPr lang="en-US" sz="1800" b="1" dirty="0"/>
              <a:t>No change in employee premiums!</a:t>
            </a:r>
          </a:p>
          <a:p>
            <a:pPr marL="519113" lvl="1" indent="-285750">
              <a:lnSpc>
                <a:spcPct val="100000"/>
              </a:lnSpc>
            </a:pPr>
            <a:r>
              <a:rPr lang="en-US" dirty="0"/>
              <a:t>Single: $18.00  /  Employee +1: $38.00  /  Family: $57.00</a:t>
            </a:r>
          </a:p>
          <a:p>
            <a:pPr marL="0" indent="0">
              <a:buNone/>
            </a:pPr>
            <a:endParaRPr lang="en-US" dirty="0">
              <a:highlight>
                <a:srgbClr val="F7F5F2"/>
              </a:highlight>
            </a:endParaRPr>
          </a:p>
          <a:p>
            <a:endParaRPr lang="en-US" dirty="0"/>
          </a:p>
        </p:txBody>
      </p:sp>
      <p:sp>
        <p:nvSpPr>
          <p:cNvPr id="4" name="Title 3"/>
          <p:cNvSpPr>
            <a:spLocks noGrp="1"/>
          </p:cNvSpPr>
          <p:nvPr>
            <p:ph type="title"/>
          </p:nvPr>
        </p:nvSpPr>
        <p:spPr/>
        <p:txBody>
          <a:bodyPr/>
          <a:lstStyle/>
          <a:p>
            <a:r>
              <a:rPr lang="en-US" dirty="0">
                <a:solidFill>
                  <a:srgbClr val="EBA217"/>
                </a:solidFill>
              </a:rPr>
              <a:t>Dental Plan </a:t>
            </a:r>
            <a:endParaRPr lang="en-US" dirty="0"/>
          </a:p>
        </p:txBody>
      </p:sp>
      <p:sp>
        <p:nvSpPr>
          <p:cNvPr id="5" name="Rectangle 4"/>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283846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A809F5-01EB-42D0-92AD-3FA12E0B7B43}" type="slidenum">
              <a:rPr lang="en-US" smtClean="0"/>
              <a:pPr/>
              <a:t>7</a:t>
            </a:fld>
            <a:endParaRPr lang="en-US" dirty="0"/>
          </a:p>
        </p:txBody>
      </p:sp>
      <p:sp>
        <p:nvSpPr>
          <p:cNvPr id="10" name="Text Placeholder 9"/>
          <p:cNvSpPr>
            <a:spLocks noGrp="1"/>
          </p:cNvSpPr>
          <p:nvPr>
            <p:ph type="body" sz="quarter" idx="23"/>
          </p:nvPr>
        </p:nvSpPr>
        <p:spPr/>
        <p:txBody>
          <a:bodyPr/>
          <a:lstStyle/>
          <a:p>
            <a:r>
              <a:rPr lang="en-US" sz="1400" dirty="0"/>
              <a:t>St. Olaf went out to market this year     </a:t>
            </a:r>
          </a:p>
          <a:p>
            <a:pPr marL="502920" lvl="1"/>
            <a:r>
              <a:rPr lang="en-US" sz="1400" dirty="0"/>
              <a:t>Marketing efforts started before the COVID-19 pandemic </a:t>
            </a:r>
          </a:p>
          <a:p>
            <a:pPr marL="502920" lvl="1"/>
            <a:r>
              <a:rPr lang="en-US" sz="1400" dirty="0"/>
              <a:t>Determined it was not the year for more change</a:t>
            </a:r>
          </a:p>
          <a:p>
            <a:pPr marL="502920" lvl="1"/>
            <a:r>
              <a:rPr lang="en-US" sz="1400" dirty="0"/>
              <a:t>We were able to use the bids from other carriers to negotiate a competitive renewal with Blue Cross </a:t>
            </a:r>
          </a:p>
          <a:p>
            <a:r>
              <a:rPr lang="en-US" sz="1400" dirty="0"/>
              <a:t>What does that mean to you?  </a:t>
            </a:r>
          </a:p>
          <a:p>
            <a:pPr marL="502920" lvl="1"/>
            <a:r>
              <a:rPr lang="en-US" sz="1400" dirty="0"/>
              <a:t>NO change in employee premiums! </a:t>
            </a:r>
          </a:p>
        </p:txBody>
      </p:sp>
      <p:sp>
        <p:nvSpPr>
          <p:cNvPr id="9" name="Text Placeholder 8"/>
          <p:cNvSpPr>
            <a:spLocks noGrp="1"/>
          </p:cNvSpPr>
          <p:nvPr>
            <p:ph type="body" sz="quarter" idx="21"/>
          </p:nvPr>
        </p:nvSpPr>
        <p:spPr/>
        <p:txBody>
          <a:bodyPr/>
          <a:lstStyle/>
          <a:p>
            <a:r>
              <a:rPr lang="en-US" dirty="0"/>
              <a:t>Renewal Process</a:t>
            </a:r>
          </a:p>
          <a:p>
            <a:endParaRPr lang="en-US" dirty="0"/>
          </a:p>
        </p:txBody>
      </p:sp>
      <p:sp>
        <p:nvSpPr>
          <p:cNvPr id="8" name="Title 7"/>
          <p:cNvSpPr>
            <a:spLocks noGrp="1"/>
          </p:cNvSpPr>
          <p:nvPr>
            <p:ph type="title"/>
          </p:nvPr>
        </p:nvSpPr>
        <p:spPr/>
        <p:txBody>
          <a:bodyPr/>
          <a:lstStyle/>
          <a:p>
            <a:r>
              <a:rPr lang="en-US" dirty="0">
                <a:solidFill>
                  <a:srgbClr val="EBA217"/>
                </a:solidFill>
              </a:rPr>
              <a:t>2020 health insurance renewal</a:t>
            </a:r>
            <a:endParaRPr lang="en-US" dirty="0"/>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716" y="3962469"/>
            <a:ext cx="3355848" cy="22372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6715" y="1609221"/>
            <a:ext cx="3351563" cy="2234375"/>
          </a:xfrm>
          <a:prstGeom prst="rect">
            <a:avLst/>
          </a:prstGeom>
        </p:spPr>
      </p:pic>
    </p:spTree>
    <p:extLst>
      <p:ext uri="{BB962C8B-B14F-4D97-AF65-F5344CB8AC3E}">
        <p14:creationId xmlns:p14="http://schemas.microsoft.com/office/powerpoint/2010/main" val="390197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r>
              <a:rPr lang="en-US" dirty="0"/>
              <a:t>Core Plan Premiums (Monthly)</a:t>
            </a:r>
          </a:p>
        </p:txBody>
      </p:sp>
      <p:sp>
        <p:nvSpPr>
          <p:cNvPr id="10" name="Text Placeholder 4"/>
          <p:cNvSpPr>
            <a:spLocks noGrp="1"/>
          </p:cNvSpPr>
          <p:nvPr>
            <p:ph type="body" sz="quarter" idx="17"/>
          </p:nvPr>
        </p:nvSpPr>
        <p:spPr>
          <a:xfrm>
            <a:off x="523097" y="1880103"/>
            <a:ext cx="8045450" cy="4146550"/>
          </a:xfrm>
        </p:spPr>
        <p:txBody>
          <a:bodyPr/>
          <a:lstStyle/>
          <a:p>
            <a:pPr marL="0" indent="0">
              <a:buNone/>
            </a:pPr>
            <a:r>
              <a:rPr lang="en-US" b="1" dirty="0">
                <a:solidFill>
                  <a:srgbClr val="262626"/>
                </a:solidFill>
              </a:rPr>
              <a:t>2020-21 Rates (&gt;0.75 FTE), Employee Contribution</a:t>
            </a: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r>
              <a:rPr lang="en-US" b="1" dirty="0">
                <a:solidFill>
                  <a:srgbClr val="262626"/>
                </a:solidFill>
              </a:rPr>
              <a:t>2020-21 Rates (0.50 to 0.749 FTE), Employee Contribution </a:t>
            </a:r>
          </a:p>
          <a:p>
            <a:pPr marL="0" indent="0">
              <a:buNone/>
            </a:pPr>
            <a:endParaRPr lang="en-US" b="1" dirty="0">
              <a:solidFill>
                <a:srgbClr val="262626"/>
              </a:solidFill>
            </a:endParaRPr>
          </a:p>
          <a:p>
            <a:pPr marL="0" indent="0">
              <a:buNone/>
            </a:pPr>
            <a:endParaRPr lang="en-US" dirty="0"/>
          </a:p>
        </p:txBody>
      </p:sp>
      <p:sp>
        <p:nvSpPr>
          <p:cNvPr id="13" name="Title 12"/>
          <p:cNvSpPr>
            <a:spLocks noGrp="1"/>
          </p:cNvSpPr>
          <p:nvPr>
            <p:ph type="title"/>
          </p:nvPr>
        </p:nvSpPr>
        <p:spPr/>
        <p:txBody>
          <a:bodyPr/>
          <a:lstStyle/>
          <a:p>
            <a:r>
              <a:rPr lang="en-US" dirty="0">
                <a:solidFill>
                  <a:srgbClr val="EBA217"/>
                </a:solidFill>
              </a:rPr>
              <a:t>2020 health insurance renewal</a:t>
            </a:r>
            <a:endParaRPr lang="en-US" dirty="0"/>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8</a:t>
            </a:fld>
            <a:endParaRPr lang="en-US" dirty="0"/>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3803893084"/>
              </p:ext>
            </p:extLst>
          </p:nvPr>
        </p:nvGraphicFramePr>
        <p:xfrm>
          <a:off x="485775" y="2286000"/>
          <a:ext cx="5000625" cy="1389017"/>
        </p:xfrm>
        <a:graphic>
          <a:graphicData uri="http://schemas.openxmlformats.org/drawingml/2006/table">
            <a:tbl>
              <a:tblPr firstRow="1" firstCol="1" bandRow="1">
                <a:tableStyleId>{69CF1AB2-1976-4502-BF36-3FF5EA218861}</a:tableStyleId>
              </a:tblPr>
              <a:tblGrid>
                <a:gridCol w="16002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762125">
                  <a:extLst>
                    <a:ext uri="{9D8B030D-6E8A-4147-A177-3AD203B41FA5}">
                      <a16:colId xmlns:a16="http://schemas.microsoft.com/office/drawing/2014/main" val="2909801844"/>
                    </a:ext>
                  </a:extLst>
                </a:gridCol>
              </a:tblGrid>
              <a:tr h="383177">
                <a:tc>
                  <a:txBody>
                    <a:bodyPr/>
                    <a:lstStyle/>
                    <a:p>
                      <a:pPr marL="0" marR="0">
                        <a:spcBef>
                          <a:spcPts val="600"/>
                        </a:spcBef>
                        <a:spcAft>
                          <a:spcPts val="0"/>
                        </a:spcAft>
                      </a:pPr>
                      <a:r>
                        <a:rPr lang="en-US" sz="1100" dirty="0">
                          <a:effectLst/>
                        </a:rPr>
                        <a:t> </a:t>
                      </a:r>
                      <a:endParaRPr lang="en-US" sz="11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marL="0" marR="0" algn="l">
                        <a:spcBef>
                          <a:spcPts val="600"/>
                        </a:spcBef>
                        <a:spcAft>
                          <a:spcPts val="0"/>
                        </a:spcAft>
                      </a:pPr>
                      <a:r>
                        <a:rPr lang="en-US" sz="1600" b="1" dirty="0">
                          <a:solidFill>
                            <a:schemeClr val="bg1"/>
                          </a:solidFill>
                          <a:effectLst/>
                          <a:latin typeface="+mn-lt"/>
                        </a:rPr>
                        <a:t>Current</a:t>
                      </a:r>
                      <a:endParaRPr lang="en-US" sz="1600" b="1" dirty="0">
                        <a:solidFill>
                          <a:schemeClr val="bg1"/>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marL="0" marR="0" algn="l">
                        <a:spcBef>
                          <a:spcPts val="600"/>
                        </a:spcBef>
                        <a:spcAft>
                          <a:spcPts val="0"/>
                        </a:spcAft>
                      </a:pPr>
                      <a:r>
                        <a:rPr lang="en-US" sz="1600" b="1" dirty="0">
                          <a:solidFill>
                            <a:schemeClr val="bg1"/>
                          </a:solidFill>
                          <a:effectLst/>
                          <a:latin typeface="+mn-lt"/>
                          <a:ea typeface="SimSun"/>
                          <a:cs typeface="Times New Roman"/>
                        </a:rPr>
                        <a:t>Effective 9/1/20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278675">
                <a:tc>
                  <a:txBody>
                    <a:bodyPr/>
                    <a:lstStyle/>
                    <a:p>
                      <a:pPr marL="0" marR="0">
                        <a:spcBef>
                          <a:spcPts val="600"/>
                        </a:spcBef>
                        <a:spcAft>
                          <a:spcPts val="0"/>
                        </a:spcAft>
                      </a:pPr>
                      <a:r>
                        <a:rPr lang="en-US" sz="1600" b="1" dirty="0">
                          <a:effectLst/>
                        </a:rPr>
                        <a:t>Employee</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effectLst/>
                          <a:latin typeface="+mn-lt"/>
                        </a:rPr>
                        <a:t>$194.00</a:t>
                      </a:r>
                      <a:endParaRPr lang="en-US" sz="1600" b="0" dirty="0">
                        <a:solidFill>
                          <a:srgbClr val="4D4D4D"/>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solidFill>
                            <a:schemeClr val="tx1"/>
                          </a:solidFill>
                          <a:effectLst/>
                          <a:latin typeface="+mn-lt"/>
                          <a:ea typeface="SimSun"/>
                          <a:cs typeface="Times New Roman"/>
                        </a:rPr>
                        <a:t>$194.00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8675">
                <a:tc>
                  <a:txBody>
                    <a:bodyPr/>
                    <a:lstStyle/>
                    <a:p>
                      <a:pPr marL="0" marR="0">
                        <a:spcBef>
                          <a:spcPts val="600"/>
                        </a:spcBef>
                        <a:spcAft>
                          <a:spcPts val="0"/>
                        </a:spcAft>
                      </a:pPr>
                      <a:r>
                        <a:rPr lang="en-US" sz="1600" b="1" dirty="0">
                          <a:effectLst/>
                        </a:rPr>
                        <a:t>Employee +1</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effectLst/>
                          <a:latin typeface="+mn-lt"/>
                        </a:rPr>
                        <a:t>$500.00</a:t>
                      </a:r>
                      <a:endParaRPr lang="en-US" sz="1600" b="0" dirty="0">
                        <a:solidFill>
                          <a:srgbClr val="4D4D4D"/>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solidFill>
                            <a:schemeClr val="tx1"/>
                          </a:solidFill>
                          <a:effectLst/>
                          <a:latin typeface="+mn-lt"/>
                          <a:ea typeface="SimSun"/>
                          <a:cs typeface="Times New Roman"/>
                        </a:rPr>
                        <a:t>$500.00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8675">
                <a:tc>
                  <a:txBody>
                    <a:bodyPr/>
                    <a:lstStyle/>
                    <a:p>
                      <a:pPr marL="0" marR="0">
                        <a:spcBef>
                          <a:spcPts val="600"/>
                        </a:spcBef>
                        <a:spcAft>
                          <a:spcPts val="0"/>
                        </a:spcAft>
                      </a:pPr>
                      <a:r>
                        <a:rPr lang="en-US" sz="1600" b="1" dirty="0">
                          <a:effectLst/>
                        </a:rPr>
                        <a:t>Family</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effectLst/>
                          <a:latin typeface="+mn-lt"/>
                        </a:rPr>
                        <a:t>$746.00</a:t>
                      </a:r>
                      <a:endParaRPr lang="en-US" sz="1600" b="0" dirty="0">
                        <a:solidFill>
                          <a:srgbClr val="4D4D4D"/>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solidFill>
                            <a:schemeClr val="tx1"/>
                          </a:solidFill>
                          <a:effectLst/>
                          <a:latin typeface="+mn-lt"/>
                          <a:ea typeface="SimSun"/>
                          <a:cs typeface="Times New Roman"/>
                        </a:rPr>
                        <a:t>$746.00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custDataLst>
              <p:tags r:id="rId3"/>
            </p:custDataLst>
            <p:extLst>
              <p:ext uri="{D42A27DB-BD31-4B8C-83A1-F6EECF244321}">
                <p14:modId xmlns:p14="http://schemas.microsoft.com/office/powerpoint/2010/main" val="97938604"/>
              </p:ext>
            </p:extLst>
          </p:nvPr>
        </p:nvGraphicFramePr>
        <p:xfrm>
          <a:off x="485775" y="4467225"/>
          <a:ext cx="5076825" cy="1389017"/>
        </p:xfrm>
        <a:graphic>
          <a:graphicData uri="http://schemas.openxmlformats.org/drawingml/2006/table">
            <a:tbl>
              <a:tblPr firstRow="1" firstCol="1" bandRow="1">
                <a:tableStyleId>{69CF1AB2-1976-4502-BF36-3FF5EA218861}</a:tableStyleId>
              </a:tblPr>
              <a:tblGrid>
                <a:gridCol w="16002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838325">
                  <a:extLst>
                    <a:ext uri="{9D8B030D-6E8A-4147-A177-3AD203B41FA5}">
                      <a16:colId xmlns:a16="http://schemas.microsoft.com/office/drawing/2014/main" val="1627264860"/>
                    </a:ext>
                  </a:extLst>
                </a:gridCol>
              </a:tblGrid>
              <a:tr h="383177">
                <a:tc>
                  <a:txBody>
                    <a:bodyPr/>
                    <a:lstStyle/>
                    <a:p>
                      <a:pPr marL="0" marR="0">
                        <a:spcBef>
                          <a:spcPts val="600"/>
                        </a:spcBef>
                        <a:spcAft>
                          <a:spcPts val="0"/>
                        </a:spcAft>
                      </a:pPr>
                      <a:r>
                        <a:rPr lang="en-US" sz="1100" dirty="0">
                          <a:effectLst/>
                        </a:rPr>
                        <a:t> </a:t>
                      </a:r>
                      <a:endParaRPr lang="en-US" sz="11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marL="0" marR="0" algn="l">
                        <a:spcBef>
                          <a:spcPts val="600"/>
                        </a:spcBef>
                        <a:spcAft>
                          <a:spcPts val="0"/>
                        </a:spcAft>
                      </a:pPr>
                      <a:r>
                        <a:rPr lang="en-US" sz="1600" dirty="0">
                          <a:solidFill>
                            <a:schemeClr val="bg1"/>
                          </a:solidFill>
                          <a:effectLst/>
                          <a:latin typeface="+mn-lt"/>
                        </a:rPr>
                        <a:t>Current </a:t>
                      </a:r>
                      <a:endParaRPr lang="en-US" sz="1600" b="1" dirty="0">
                        <a:solidFill>
                          <a:schemeClr val="bg1"/>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marL="0" marR="0" algn="l">
                        <a:spcBef>
                          <a:spcPts val="600"/>
                        </a:spcBef>
                        <a:spcAft>
                          <a:spcPts val="0"/>
                        </a:spcAft>
                      </a:pPr>
                      <a:r>
                        <a:rPr lang="en-US" sz="1600" b="1" dirty="0">
                          <a:solidFill>
                            <a:schemeClr val="bg1"/>
                          </a:solidFill>
                          <a:effectLst/>
                          <a:latin typeface="+mn-lt"/>
                          <a:ea typeface="SimSun"/>
                          <a:cs typeface="Times New Roman"/>
                        </a:rPr>
                        <a:t>Effective 9/1/20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278675">
                <a:tc>
                  <a:txBody>
                    <a:bodyPr/>
                    <a:lstStyle/>
                    <a:p>
                      <a:pPr marL="0" marR="0">
                        <a:spcBef>
                          <a:spcPts val="600"/>
                        </a:spcBef>
                        <a:spcAft>
                          <a:spcPts val="0"/>
                        </a:spcAft>
                      </a:pPr>
                      <a:r>
                        <a:rPr lang="en-US" sz="1600" dirty="0">
                          <a:effectLst/>
                        </a:rPr>
                        <a:t>Employee</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dirty="0">
                          <a:effectLst/>
                          <a:latin typeface="+mn-lt"/>
                        </a:rPr>
                        <a:t>$300.00</a:t>
                      </a:r>
                      <a:endParaRPr lang="en-US" sz="1600" b="1" dirty="0">
                        <a:solidFill>
                          <a:srgbClr val="4D4D4D"/>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solidFill>
                            <a:schemeClr val="tx1"/>
                          </a:solidFill>
                          <a:effectLst/>
                          <a:latin typeface="+mn-lt"/>
                          <a:ea typeface="SimSun"/>
                          <a:cs typeface="Times New Roman"/>
                        </a:rPr>
                        <a:t>$300.00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8675">
                <a:tc>
                  <a:txBody>
                    <a:bodyPr/>
                    <a:lstStyle/>
                    <a:p>
                      <a:pPr marL="0" marR="0">
                        <a:spcBef>
                          <a:spcPts val="600"/>
                        </a:spcBef>
                        <a:spcAft>
                          <a:spcPts val="0"/>
                        </a:spcAft>
                      </a:pPr>
                      <a:r>
                        <a:rPr lang="en-US" sz="1600" dirty="0">
                          <a:effectLst/>
                        </a:rPr>
                        <a:t>Employee +1</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dirty="0">
                          <a:effectLst/>
                          <a:latin typeface="+mn-lt"/>
                        </a:rPr>
                        <a:t>$690.00</a:t>
                      </a:r>
                      <a:endParaRPr lang="en-US" sz="1600" b="1" dirty="0">
                        <a:solidFill>
                          <a:srgbClr val="4D4D4D"/>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solidFill>
                            <a:schemeClr val="tx1"/>
                          </a:solidFill>
                          <a:effectLst/>
                          <a:latin typeface="+mn-lt"/>
                          <a:ea typeface="SimSun"/>
                          <a:cs typeface="Times New Roman"/>
                        </a:rPr>
                        <a:t>$690.00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8675">
                <a:tc>
                  <a:txBody>
                    <a:bodyPr/>
                    <a:lstStyle/>
                    <a:p>
                      <a:pPr marL="0" marR="0">
                        <a:spcBef>
                          <a:spcPts val="600"/>
                        </a:spcBef>
                        <a:spcAft>
                          <a:spcPts val="0"/>
                        </a:spcAft>
                      </a:pPr>
                      <a:r>
                        <a:rPr lang="en-US" sz="1600" dirty="0">
                          <a:effectLst/>
                        </a:rPr>
                        <a:t>Family</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dirty="0">
                          <a:effectLst/>
                          <a:latin typeface="+mn-lt"/>
                        </a:rPr>
                        <a:t>$1,032.00</a:t>
                      </a:r>
                      <a:endParaRPr lang="en-US" sz="1600" b="1" dirty="0">
                        <a:solidFill>
                          <a:srgbClr val="4D4D4D"/>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spcBef>
                          <a:spcPts val="600"/>
                        </a:spcBef>
                        <a:spcAft>
                          <a:spcPts val="0"/>
                        </a:spcAft>
                      </a:pPr>
                      <a:r>
                        <a:rPr lang="en-US" sz="1600" b="0" dirty="0">
                          <a:solidFill>
                            <a:schemeClr val="tx1"/>
                          </a:solidFill>
                          <a:effectLst/>
                          <a:latin typeface="+mn-lt"/>
                          <a:ea typeface="SimSun"/>
                          <a:cs typeface="Times New Roman"/>
                        </a:rPr>
                        <a:t>$1,032.00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5202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1"/>
          </p:nvPr>
        </p:nvSpPr>
        <p:spPr/>
        <p:txBody>
          <a:bodyPr/>
          <a:lstStyle/>
          <a:p>
            <a:r>
              <a:rPr lang="en-US" dirty="0"/>
              <a:t>HDHP/HSA Premiums (Monthly)</a:t>
            </a:r>
          </a:p>
        </p:txBody>
      </p:sp>
      <p:sp>
        <p:nvSpPr>
          <p:cNvPr id="10" name="Text Placeholder 4"/>
          <p:cNvSpPr>
            <a:spLocks noGrp="1"/>
          </p:cNvSpPr>
          <p:nvPr>
            <p:ph type="body" sz="quarter" idx="17"/>
          </p:nvPr>
        </p:nvSpPr>
        <p:spPr>
          <a:xfrm>
            <a:off x="477838" y="1905000"/>
            <a:ext cx="8045450" cy="4146550"/>
          </a:xfrm>
        </p:spPr>
        <p:txBody>
          <a:bodyPr/>
          <a:lstStyle/>
          <a:p>
            <a:pPr marL="0" indent="0">
              <a:buNone/>
            </a:pPr>
            <a:r>
              <a:rPr lang="en-US" b="1" dirty="0">
                <a:solidFill>
                  <a:srgbClr val="262626"/>
                </a:solidFill>
              </a:rPr>
              <a:t>2020-21 Rates (&gt;0.75), Employee Contribution </a:t>
            </a: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endParaRPr lang="en-US" b="1" dirty="0">
              <a:solidFill>
                <a:srgbClr val="262626"/>
              </a:solidFill>
            </a:endParaRPr>
          </a:p>
          <a:p>
            <a:pPr marL="0" indent="0">
              <a:buNone/>
            </a:pPr>
            <a:r>
              <a:rPr lang="en-US" b="1" dirty="0">
                <a:solidFill>
                  <a:srgbClr val="262626"/>
                </a:solidFill>
              </a:rPr>
              <a:t>2020-21 Rates (0.50 to 0.749 FTE), Employee Contribution </a:t>
            </a:r>
          </a:p>
          <a:p>
            <a:pPr marL="0" indent="0">
              <a:buNone/>
            </a:pPr>
            <a:endParaRPr lang="en-US" b="1" dirty="0">
              <a:solidFill>
                <a:srgbClr val="262626"/>
              </a:solidFill>
            </a:endParaRPr>
          </a:p>
          <a:p>
            <a:pPr marL="0" indent="0">
              <a:buNone/>
            </a:pPr>
            <a:endParaRPr lang="en-US" dirty="0"/>
          </a:p>
        </p:txBody>
      </p:sp>
      <p:sp>
        <p:nvSpPr>
          <p:cNvPr id="13" name="Title 12"/>
          <p:cNvSpPr>
            <a:spLocks noGrp="1"/>
          </p:cNvSpPr>
          <p:nvPr>
            <p:ph type="title"/>
          </p:nvPr>
        </p:nvSpPr>
        <p:spPr/>
        <p:txBody>
          <a:bodyPr/>
          <a:lstStyle/>
          <a:p>
            <a:r>
              <a:rPr lang="en-US" dirty="0">
                <a:solidFill>
                  <a:srgbClr val="EBA217"/>
                </a:solidFill>
              </a:rPr>
              <a:t>2020 health insurance renewal</a:t>
            </a:r>
            <a:endParaRPr lang="en-US" dirty="0"/>
          </a:p>
        </p:txBody>
      </p:sp>
      <p:sp>
        <p:nvSpPr>
          <p:cNvPr id="16" name="Rectangle 15"/>
          <p:cNvSpPr/>
          <p:nvPr>
            <p:custDataLst>
              <p:tags r:id="rId1"/>
            </p:custDataLst>
          </p:nvPr>
        </p:nvSpPr>
        <p:spPr>
          <a:xfrm>
            <a:off x="0" y="6629400"/>
            <a:ext cx="9144000" cy="2286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2"/>
          <p:cNvSpPr txBox="1">
            <a:spLocks/>
          </p:cNvSpPr>
          <p:nvPr/>
        </p:nvSpPr>
        <p:spPr>
          <a:xfrm>
            <a:off x="8172400" y="6340475"/>
            <a:ext cx="304800" cy="365125"/>
          </a:xfrm>
          <a:prstGeom prst="rect">
            <a:avLst/>
          </a:prstGeom>
        </p:spPr>
        <p:txBody>
          <a:bodyPr vert="horz" lIns="0" tIns="0" rIns="91440" bIns="0" rtlCol="0" anchor="ctr"/>
          <a:lstStyle>
            <a:defPPr>
              <a:defRPr lang="en-US"/>
            </a:defPPr>
            <a:lvl1pPr algn="l" rtl="0" fontAlgn="base">
              <a:spcBef>
                <a:spcPct val="0"/>
              </a:spcBef>
              <a:spcAft>
                <a:spcPct val="0"/>
              </a:spcAft>
              <a:defRPr lang="en-US" sz="1000" kern="1200" cap="all" smtClean="0">
                <a:solidFill>
                  <a:schemeClr val="tx1">
                    <a:lumMod val="75000"/>
                  </a:schemeClr>
                </a:solidFill>
                <a:latin typeface="Arial"/>
                <a:ea typeface="+mn-ea"/>
                <a:cs typeface="+mn-cs"/>
              </a:defRPr>
            </a:lvl1pPr>
            <a:lvl2pPr marL="4572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2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200" kern="1200">
                <a:solidFill>
                  <a:schemeClr val="tx1"/>
                </a:solidFill>
                <a:latin typeface="Arial" pitchFamily="84" charset="0"/>
                <a:ea typeface="ＭＳ Ｐゴシック" pitchFamily="84" charset="-128"/>
                <a:cs typeface="ＭＳ Ｐゴシック" pitchFamily="84" charset="-128"/>
              </a:defRPr>
            </a:lvl9pPr>
          </a:lstStyle>
          <a:p>
            <a:pPr algn="r">
              <a:defRPr/>
            </a:pPr>
            <a:fld id="{A6A809F5-01EB-42D0-92AD-3FA12E0B7B43}" type="slidenum">
              <a:rPr lang="en-US" smtClean="0"/>
              <a:pPr algn="r">
                <a:defRPr/>
              </a:pPr>
              <a:t>9</a:t>
            </a:fld>
            <a:endParaRPr lang="en-US" dirty="0"/>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2565693395"/>
              </p:ext>
            </p:extLst>
          </p:nvPr>
        </p:nvGraphicFramePr>
        <p:xfrm>
          <a:off x="485775" y="2286000"/>
          <a:ext cx="5000625" cy="1389017"/>
        </p:xfrm>
        <a:graphic>
          <a:graphicData uri="http://schemas.openxmlformats.org/drawingml/2006/table">
            <a:tbl>
              <a:tblPr firstRow="1" firstCol="1" bandRow="1">
                <a:tableStyleId>{69CF1AB2-1976-4502-BF36-3FF5EA218861}</a:tableStyleId>
              </a:tblPr>
              <a:tblGrid>
                <a:gridCol w="1600200">
                  <a:extLst>
                    <a:ext uri="{9D8B030D-6E8A-4147-A177-3AD203B41FA5}">
                      <a16:colId xmlns:a16="http://schemas.microsoft.com/office/drawing/2014/main" val="20000"/>
                    </a:ext>
                  </a:extLst>
                </a:gridCol>
                <a:gridCol w="1724025">
                  <a:extLst>
                    <a:ext uri="{9D8B030D-6E8A-4147-A177-3AD203B41FA5}">
                      <a16:colId xmlns:a16="http://schemas.microsoft.com/office/drawing/2014/main" val="20001"/>
                    </a:ext>
                  </a:extLst>
                </a:gridCol>
                <a:gridCol w="1676400">
                  <a:extLst>
                    <a:ext uri="{9D8B030D-6E8A-4147-A177-3AD203B41FA5}">
                      <a16:colId xmlns:a16="http://schemas.microsoft.com/office/drawing/2014/main" val="1525374571"/>
                    </a:ext>
                  </a:extLst>
                </a:gridCol>
              </a:tblGrid>
              <a:tr h="383177">
                <a:tc>
                  <a:txBody>
                    <a:bodyPr/>
                    <a:lstStyle/>
                    <a:p>
                      <a:pPr marL="0" marR="0">
                        <a:spcBef>
                          <a:spcPts val="600"/>
                        </a:spcBef>
                        <a:spcAft>
                          <a:spcPts val="0"/>
                        </a:spcAft>
                      </a:pPr>
                      <a:r>
                        <a:rPr lang="en-US" sz="1100" dirty="0">
                          <a:effectLst/>
                        </a:rPr>
                        <a:t> </a:t>
                      </a:r>
                      <a:endParaRPr lang="en-US" sz="11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marL="0" marR="0" algn="l">
                        <a:spcBef>
                          <a:spcPts val="600"/>
                        </a:spcBef>
                        <a:spcAft>
                          <a:spcPts val="0"/>
                        </a:spcAft>
                      </a:pPr>
                      <a:r>
                        <a:rPr lang="en-US" sz="1600" dirty="0">
                          <a:solidFill>
                            <a:schemeClr val="bg1"/>
                          </a:solidFill>
                          <a:effectLst/>
                          <a:latin typeface="+mn-lt"/>
                        </a:rPr>
                        <a:t>Current</a:t>
                      </a:r>
                      <a:endParaRPr lang="en-US" sz="1600" b="1" dirty="0">
                        <a:solidFill>
                          <a:schemeClr val="bg1"/>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marL="0" marR="0" algn="l">
                        <a:spcBef>
                          <a:spcPts val="600"/>
                        </a:spcBef>
                        <a:spcAft>
                          <a:spcPts val="0"/>
                        </a:spcAft>
                      </a:pPr>
                      <a:r>
                        <a:rPr lang="en-US" sz="1600" b="1" dirty="0">
                          <a:solidFill>
                            <a:schemeClr val="bg1"/>
                          </a:solidFill>
                          <a:effectLst/>
                          <a:latin typeface="+mn-lt"/>
                          <a:ea typeface="SimSun"/>
                          <a:cs typeface="Times New Roman"/>
                        </a:rPr>
                        <a:t>Effective 9/1/20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278675">
                <a:tc>
                  <a:txBody>
                    <a:bodyPr/>
                    <a:lstStyle/>
                    <a:p>
                      <a:pPr marL="0" marR="0">
                        <a:spcBef>
                          <a:spcPts val="600"/>
                        </a:spcBef>
                        <a:spcAft>
                          <a:spcPts val="0"/>
                        </a:spcAft>
                      </a:pPr>
                      <a:r>
                        <a:rPr lang="en-US" sz="1600" dirty="0">
                          <a:effectLst/>
                        </a:rPr>
                        <a:t>Employee</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$144.00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$144.00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8675">
                <a:tc>
                  <a:txBody>
                    <a:bodyPr/>
                    <a:lstStyle/>
                    <a:p>
                      <a:pPr marL="0" marR="0">
                        <a:spcBef>
                          <a:spcPts val="600"/>
                        </a:spcBef>
                        <a:spcAft>
                          <a:spcPts val="0"/>
                        </a:spcAft>
                      </a:pPr>
                      <a:r>
                        <a:rPr lang="en-US" sz="1600" dirty="0">
                          <a:effectLst/>
                        </a:rPr>
                        <a:t>Employee +1</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$380.00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$380.00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8675">
                <a:tc>
                  <a:txBody>
                    <a:bodyPr/>
                    <a:lstStyle/>
                    <a:p>
                      <a:pPr marL="0" marR="0">
                        <a:spcBef>
                          <a:spcPts val="600"/>
                        </a:spcBef>
                        <a:spcAft>
                          <a:spcPts val="0"/>
                        </a:spcAft>
                      </a:pPr>
                      <a:r>
                        <a:rPr lang="en-US" sz="1600" dirty="0">
                          <a:effectLst/>
                        </a:rPr>
                        <a:t>Family</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$570.00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$570.00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custDataLst>
              <p:tags r:id="rId3"/>
            </p:custDataLst>
            <p:extLst>
              <p:ext uri="{D42A27DB-BD31-4B8C-83A1-F6EECF244321}">
                <p14:modId xmlns:p14="http://schemas.microsoft.com/office/powerpoint/2010/main" val="3583695168"/>
              </p:ext>
            </p:extLst>
          </p:nvPr>
        </p:nvGraphicFramePr>
        <p:xfrm>
          <a:off x="485775" y="4467225"/>
          <a:ext cx="5076825" cy="1389017"/>
        </p:xfrm>
        <a:graphic>
          <a:graphicData uri="http://schemas.openxmlformats.org/drawingml/2006/table">
            <a:tbl>
              <a:tblPr firstRow="1" firstCol="1" bandRow="1">
                <a:tableStyleId>{69CF1AB2-1976-4502-BF36-3FF5EA218861}</a:tableStyleId>
              </a:tblPr>
              <a:tblGrid>
                <a:gridCol w="16002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838325">
                  <a:extLst>
                    <a:ext uri="{9D8B030D-6E8A-4147-A177-3AD203B41FA5}">
                      <a16:colId xmlns:a16="http://schemas.microsoft.com/office/drawing/2014/main" val="1433485011"/>
                    </a:ext>
                  </a:extLst>
                </a:gridCol>
              </a:tblGrid>
              <a:tr h="383177">
                <a:tc>
                  <a:txBody>
                    <a:bodyPr/>
                    <a:lstStyle/>
                    <a:p>
                      <a:pPr marL="0" marR="0">
                        <a:spcBef>
                          <a:spcPts val="600"/>
                        </a:spcBef>
                        <a:spcAft>
                          <a:spcPts val="0"/>
                        </a:spcAft>
                      </a:pPr>
                      <a:r>
                        <a:rPr lang="en-US" sz="1100" dirty="0">
                          <a:effectLst/>
                        </a:rPr>
                        <a:t> </a:t>
                      </a:r>
                      <a:endParaRPr lang="en-US" sz="11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marL="0" marR="0" algn="l">
                        <a:spcBef>
                          <a:spcPts val="600"/>
                        </a:spcBef>
                        <a:spcAft>
                          <a:spcPts val="0"/>
                        </a:spcAft>
                      </a:pPr>
                      <a:r>
                        <a:rPr lang="en-US" sz="1600" dirty="0">
                          <a:solidFill>
                            <a:schemeClr val="bg1"/>
                          </a:solidFill>
                          <a:effectLst/>
                          <a:latin typeface="+mn-lt"/>
                        </a:rPr>
                        <a:t>Current </a:t>
                      </a:r>
                      <a:endParaRPr lang="en-US" sz="1600" b="1" dirty="0">
                        <a:solidFill>
                          <a:schemeClr val="bg1"/>
                        </a:solidFill>
                        <a:effectLst/>
                        <a:latin typeface="+mn-lt"/>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tc>
                  <a:txBody>
                    <a:bodyPr/>
                    <a:lstStyle/>
                    <a:p>
                      <a:pPr marL="0" marR="0" algn="l">
                        <a:spcBef>
                          <a:spcPts val="600"/>
                        </a:spcBef>
                        <a:spcAft>
                          <a:spcPts val="0"/>
                        </a:spcAft>
                      </a:pPr>
                      <a:r>
                        <a:rPr lang="en-US" sz="1600" b="1" dirty="0">
                          <a:solidFill>
                            <a:schemeClr val="bg1"/>
                          </a:solidFill>
                          <a:effectLst/>
                          <a:latin typeface="+mn-lt"/>
                          <a:ea typeface="SimSun"/>
                          <a:cs typeface="Times New Roman"/>
                        </a:rPr>
                        <a:t>Effective 9/1/20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A217"/>
                    </a:solidFill>
                  </a:tcPr>
                </a:tc>
                <a:extLst>
                  <a:ext uri="{0D108BD9-81ED-4DB2-BD59-A6C34878D82A}">
                    <a16:rowId xmlns:a16="http://schemas.microsoft.com/office/drawing/2014/main" val="10000"/>
                  </a:ext>
                </a:extLst>
              </a:tr>
              <a:tr h="278675">
                <a:tc>
                  <a:txBody>
                    <a:bodyPr/>
                    <a:lstStyle/>
                    <a:p>
                      <a:pPr marL="0" marR="0">
                        <a:spcBef>
                          <a:spcPts val="600"/>
                        </a:spcBef>
                        <a:spcAft>
                          <a:spcPts val="0"/>
                        </a:spcAft>
                      </a:pPr>
                      <a:r>
                        <a:rPr lang="en-US" sz="1600" dirty="0">
                          <a:effectLst/>
                        </a:rPr>
                        <a:t>Employee</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$144.00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$144.00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8675">
                <a:tc>
                  <a:txBody>
                    <a:bodyPr/>
                    <a:lstStyle/>
                    <a:p>
                      <a:pPr marL="0" marR="0">
                        <a:spcBef>
                          <a:spcPts val="600"/>
                        </a:spcBef>
                        <a:spcAft>
                          <a:spcPts val="0"/>
                        </a:spcAft>
                      </a:pPr>
                      <a:r>
                        <a:rPr lang="en-US" sz="1600" dirty="0">
                          <a:effectLst/>
                        </a:rPr>
                        <a:t>Employee +1</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$590.00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$590.00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8675">
                <a:tc>
                  <a:txBody>
                    <a:bodyPr/>
                    <a:lstStyle/>
                    <a:p>
                      <a:pPr marL="0" marR="0">
                        <a:spcBef>
                          <a:spcPts val="600"/>
                        </a:spcBef>
                        <a:spcAft>
                          <a:spcPts val="0"/>
                        </a:spcAft>
                      </a:pPr>
                      <a:r>
                        <a:rPr lang="en-US" sz="1600" dirty="0">
                          <a:effectLst/>
                        </a:rPr>
                        <a:t>Family</a:t>
                      </a:r>
                      <a:endParaRPr lang="en-US" sz="1600" b="1" dirty="0">
                        <a:solidFill>
                          <a:srgbClr val="4D4D4D"/>
                        </a:solidFill>
                        <a:effectLst/>
                        <a:latin typeface="Calibri"/>
                        <a:ea typeface="SimSun"/>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$869.00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tx1"/>
                          </a:solidFill>
                          <a:latin typeface="+mn-lt"/>
                        </a:rPr>
                        <a:t>$869.00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6529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SAVODOCUMENTID" val="42709481"/>
  <p:tag name="SAVOCOMPONENTID" val="22d6441a-dd01-47d5-969c-7f987e36a07e"/>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Rchand01\AppData\Local\Temp\PR\data\asimages\{F6A97491-ED30-4C76-8E5C-C8CF2F3EFF2D}_5.png&quot;/&gt;&lt;left val=&quot;252&quot;/&gt;&lt;top val=&quot;200&quot;/&gt;&lt;width val=&quot;241&quot;/&gt;&lt;height val=&quot;106&quot;/&gt;&lt;hasText val=&quot;1&quot;/&gt;&lt;/Image&gt;&lt;/ThreeDShapeInfo&gt;"/>
  <p:tag name="PRESENTER_SHAPETEXTINFO" val="&lt;ShapeTextInfo&gt;&lt;TableIndex row=&quot;1&quot; col=&quot;1&quot;&gt;&lt;linesCount val=&quot;1&quot;/&gt;&lt;lineCharCount val=&quot;1&quot;/&gt;&lt;/TableIndex&gt;&lt;TableIndex row=&quot;1&quot; col=&quot;2&quot;&gt;&lt;linesCount val=&quot;2&quot;/&gt;&lt;lineCharCount val=&quot;9&quot;/&gt;&lt;lineCharCount val=&quot;12&quot;/&gt;&lt;/TableIndex&gt;&lt;TableIndex row=&quot;2&quot; col=&quot;1&quot;&gt;&lt;linesCount val=&quot;1&quot;/&gt;&lt;lineCharCount val=&quot;8&quot;/&gt;&lt;/TableIndex&gt;&lt;TableIndex row=&quot;2&quot; col=&quot;2&quot;&gt;&lt;linesCount val=&quot;1&quot;/&gt;&lt;lineCharCount val=&quot;7&quot;/&gt;&lt;/TableIndex&gt;&lt;TableIndex row=&quot;3&quot; col=&quot;1&quot;&gt;&lt;linesCount val=&quot;1&quot;/&gt;&lt;lineCharCount val=&quot;11&quot;/&gt;&lt;/TableIndex&gt;&lt;TableIndex row=&quot;3&quot; col=&quot;2&quot;&gt;&lt;linesCount val=&quot;1&quot;/&gt;&lt;lineCharCount val=&quot;7&quot;/&gt;&lt;/TableIndex&gt;&lt;TableIndex row=&quot;4&quot; col=&quot;1&quot;&gt;&lt;linesCount val=&quot;1&quot;/&gt;&lt;lineCharCount val=&quot;6&quot;/&gt;&lt;/TableIndex&gt;&lt;TableIndex row=&quot;4&quot; col=&quot;2&quot;&gt;&lt;linesCount val=&quot;1&quot;/&gt;&lt;lineCharCount val=&quot;7&quot;/&gt;&lt;/TableIndex&gt;&lt;/ShapeTextInfo&gt;"/>
</p:tagLst>
</file>

<file path=ppt/theme/theme1.xml><?xml version="1.0" encoding="utf-8"?>
<a:theme xmlns:a="http://schemas.openxmlformats.org/drawingml/2006/main" name="Default Theme">
  <a:themeElements>
    <a:clrScheme name="Custom 10">
      <a:dk1>
        <a:srgbClr val="000000"/>
      </a:dk1>
      <a:lt1>
        <a:srgbClr val="FFFFFF"/>
      </a:lt1>
      <a:dk2>
        <a:srgbClr val="4D4D4F"/>
      </a:dk2>
      <a:lt2>
        <a:srgbClr val="C00000"/>
      </a:lt2>
      <a:accent1>
        <a:srgbClr val="B5B5B8"/>
      </a:accent1>
      <a:accent2>
        <a:srgbClr val="A0C04D"/>
      </a:accent2>
      <a:accent3>
        <a:srgbClr val="95C5E0"/>
      </a:accent3>
      <a:accent4>
        <a:srgbClr val="EF9647"/>
      </a:accent4>
      <a:accent5>
        <a:srgbClr val="87749C"/>
      </a:accent5>
      <a:accent6>
        <a:srgbClr val="55ACBE"/>
      </a:accent6>
      <a:hlink>
        <a:srgbClr val="EBA217"/>
      </a:hlink>
      <a:folHlink>
        <a:srgbClr val="EBA2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marL="228600" indent="-228600" defTabSz="457200" fontAlgn="auto">
          <a:spcBef>
            <a:spcPts val="0"/>
          </a:spcBef>
          <a:spcAft>
            <a:spcPts val="600"/>
          </a:spcAft>
          <a:buClr>
            <a:srgbClr val="000000">
              <a:lumMod val="75000"/>
            </a:srgbClr>
          </a:buClr>
          <a:buFont typeface="Arial" panose="020B0604020202020204" pitchFamily="34" charset="0"/>
          <a:buChar char="•"/>
          <a:defRPr sz="1400" dirty="0">
            <a:solidFill>
              <a:srgbClr val="000000">
                <a:lumMod val="75000"/>
              </a:srgbClr>
            </a:solidFill>
            <a:latin typeface="Arial"/>
            <a:cs typeface="Arial" pitchFamily="34" charset="0"/>
          </a:defRPr>
        </a:defPPr>
      </a:lstStyle>
    </a:txDef>
  </a:objectDefaults>
  <a:extraClrSchemeLst/>
</a:theme>
</file>

<file path=ppt/theme/theme2.xml><?xml version="1.0" encoding="utf-8"?>
<a:theme xmlns:a="http://schemas.openxmlformats.org/drawingml/2006/main" name="Main styles">
  <a:themeElements>
    <a:clrScheme name="Learn to Live">
      <a:dk1>
        <a:srgbClr val="4A4D3B"/>
      </a:dk1>
      <a:lt1>
        <a:srgbClr val="F8F6F1"/>
      </a:lt1>
      <a:dk2>
        <a:srgbClr val="636651"/>
      </a:dk2>
      <a:lt2>
        <a:srgbClr val="E9E5DA"/>
      </a:lt2>
      <a:accent1>
        <a:srgbClr val="A9C250"/>
      </a:accent1>
      <a:accent2>
        <a:srgbClr val="F99E1E"/>
      </a:accent2>
      <a:accent3>
        <a:srgbClr val="A2C6E6"/>
      </a:accent3>
      <a:accent4>
        <a:srgbClr val="E9E5DA"/>
      </a:accent4>
      <a:accent5>
        <a:srgbClr val="F8F6F1"/>
      </a:accent5>
      <a:accent6>
        <a:srgbClr val="5C7A96"/>
      </a:accent6>
      <a:hlink>
        <a:srgbClr val="F99E1E"/>
      </a:hlink>
      <a:folHlink>
        <a:srgbClr val="F589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11099</TotalTime>
  <Words>3192</Words>
  <Application>Microsoft Office PowerPoint</Application>
  <PresentationFormat>On-screen Show (4:3)</PresentationFormat>
  <Paragraphs>685</Paragraphs>
  <Slides>44</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44</vt:i4>
      </vt:variant>
    </vt:vector>
  </HeadingPairs>
  <TitlesOfParts>
    <vt:vector size="58" baseType="lpstr">
      <vt:lpstr>Arial</vt:lpstr>
      <vt:lpstr>Arial Narrow</vt:lpstr>
      <vt:lpstr>Calibri</vt:lpstr>
      <vt:lpstr>Calibri Light</vt:lpstr>
      <vt:lpstr>Calluna Sans</vt:lpstr>
      <vt:lpstr>Gill Sans</vt:lpstr>
      <vt:lpstr>Gotham-Book</vt:lpstr>
      <vt:lpstr>Lato</vt:lpstr>
      <vt:lpstr>Lato Light</vt:lpstr>
      <vt:lpstr>Times New Roman</vt:lpstr>
      <vt:lpstr>Wingdings</vt:lpstr>
      <vt:lpstr>Wingdings 2</vt:lpstr>
      <vt:lpstr>Default Theme</vt:lpstr>
      <vt:lpstr>Main styles</vt:lpstr>
      <vt:lpstr>PowerPoint Presentation</vt:lpstr>
      <vt:lpstr>2020-21 Benefits Committee Members  </vt:lpstr>
      <vt:lpstr>HISTORY OF PREMIUM INCREASES AT ST. OLAF </vt:lpstr>
      <vt:lpstr>TODAY’S Agenda</vt:lpstr>
      <vt:lpstr>DENTAL PLAN</vt:lpstr>
      <vt:lpstr>Dental Plan </vt:lpstr>
      <vt:lpstr>2020 health insurance renewal</vt:lpstr>
      <vt:lpstr>2020 health insurance renewal</vt:lpstr>
      <vt:lpstr>2020 health insurance renewal</vt:lpstr>
      <vt:lpstr>Benefit changes as of Sept. 1, 2020</vt:lpstr>
      <vt:lpstr>Core Plan (In-Network)</vt:lpstr>
      <vt:lpstr>HDHP/HSA (In-Network)</vt:lpstr>
      <vt:lpstr>Important Reminder!</vt:lpstr>
      <vt:lpstr>Additional services</vt:lpstr>
      <vt:lpstr>WHAT IS A HEALTH SAVINGS ACCOUNT (HSA)?</vt:lpstr>
      <vt:lpstr>WHAT IS A HSA?</vt:lpstr>
      <vt:lpstr>HSA CONTRIBUTIONS</vt:lpstr>
      <vt:lpstr>St. Olaf HSA CONTRIBUTION</vt:lpstr>
      <vt:lpstr>HSA CONTRIBUTION LIMITS</vt:lpstr>
      <vt:lpstr>HSA DISTRIBUTION rules</vt:lpstr>
      <vt:lpstr>HSA DISTRIBUTION RULES</vt:lpstr>
      <vt:lpstr>Did you know?</vt:lpstr>
      <vt:lpstr>Employee only </vt:lpstr>
      <vt:lpstr>EMPLOYEE + 1</vt:lpstr>
      <vt:lpstr>family</vt:lpstr>
      <vt:lpstr>YOUR FURTHER ACCOUNT</vt:lpstr>
      <vt:lpstr>Mobile App</vt:lpstr>
      <vt:lpstr>Which plan is  right for you?</vt:lpstr>
      <vt:lpstr>PLAN CONSIDERATIONS</vt:lpstr>
      <vt:lpstr>Health plan comparison Tool </vt:lpstr>
      <vt:lpstr>Flexible  Spending accounts</vt:lpstr>
      <vt:lpstr>Flexible spending accounts (FSA)   </vt:lpstr>
      <vt:lpstr>Flexible spending accounts (FSA)  </vt:lpstr>
      <vt:lpstr>VOLUNTARY  VISION INSURANCE </vt:lpstr>
      <vt:lpstr>VISION BENEFIT SUMMARY</vt:lpstr>
      <vt:lpstr>Learn to Live  </vt:lpstr>
      <vt:lpstr>VOLUNTARY LEGAL AND IDENTITY THEFT PROTECTION </vt:lpstr>
      <vt:lpstr>legalshield and idshield </vt:lpstr>
      <vt:lpstr> OTHER CHANGES</vt:lpstr>
      <vt:lpstr>VEBA Plan change </vt:lpstr>
      <vt:lpstr>Life &amp; LTD</vt:lpstr>
      <vt:lpstr>Open Enrollment reminders</vt:lpstr>
      <vt:lpstr>questions</vt:lpstr>
      <vt:lpstr>PowerPoint Presentation</vt:lpstr>
    </vt:vector>
  </TitlesOfParts>
  <Company>Associated Bank,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Zilavy</dc:creator>
  <cp:lastModifiedBy>Jessica Smisek</cp:lastModifiedBy>
  <cp:revision>719</cp:revision>
  <dcterms:created xsi:type="dcterms:W3CDTF">2015-01-30T21:41:33Z</dcterms:created>
  <dcterms:modified xsi:type="dcterms:W3CDTF">2020-06-24T18:29:02Z</dcterms:modified>
</cp:coreProperties>
</file>