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10287000" cx="18288000"/>
  <p:notesSz cx="6858000" cy="9144000"/>
  <p:embeddedFontLst>
    <p:embeddedFont>
      <p:font typeface="Roboto"/>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60" roundtripDataSignature="AMtx7mh3LPkld6UMyqYk3dqG/AzAA0tQ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oboto-bold.fntdata"/><Relationship Id="rId12" Type="http://schemas.openxmlformats.org/officeDocument/2006/relationships/slide" Target="slides/slide7.xml"/><Relationship Id="rId56" Type="http://schemas.openxmlformats.org/officeDocument/2006/relationships/font" Target="fonts/Roboto-regular.fntdata"/><Relationship Id="rId15" Type="http://schemas.openxmlformats.org/officeDocument/2006/relationships/slide" Target="slides/slide10.xml"/><Relationship Id="rId59" Type="http://schemas.openxmlformats.org/officeDocument/2006/relationships/font" Target="fonts/Roboto-boldItalic.fntdata"/><Relationship Id="rId14" Type="http://schemas.openxmlformats.org/officeDocument/2006/relationships/slide" Target="slides/slide9.xml"/><Relationship Id="rId58" Type="http://schemas.openxmlformats.org/officeDocument/2006/relationships/font" Target="fonts/Robo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6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6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6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5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5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5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5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5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5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6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60"/>
          <p:cNvSpPr/>
          <p:nvPr>
            <p:ph idx="2" type="pic"/>
          </p:nvPr>
        </p:nvSpPr>
        <p:spPr>
          <a:xfrm>
            <a:off x="1792288" y="612775"/>
            <a:ext cx="5486400" cy="4114800"/>
          </a:xfrm>
          <a:prstGeom prst="rect">
            <a:avLst/>
          </a:prstGeom>
          <a:noFill/>
          <a:ln>
            <a:noFill/>
          </a:ln>
        </p:spPr>
      </p:sp>
      <p:sp>
        <p:nvSpPr>
          <p:cNvPr id="64" name="Google Shape;64;p6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2665557" y="2603690"/>
            <a:ext cx="6756531" cy="3438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000000"/>
                </a:solidFill>
                <a:latin typeface="Roboto"/>
                <a:ea typeface="Roboto"/>
                <a:cs typeface="Roboto"/>
                <a:sym typeface="Roboto"/>
              </a:rPr>
              <a:t>Vocare Discernment Retreat</a:t>
            </a:r>
            <a:endParaRPr/>
          </a:p>
        </p:txBody>
      </p:sp>
      <p:sp>
        <p:nvSpPr>
          <p:cNvPr id="85" name="Google Shape;85;p1"/>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txBox="1"/>
          <p:nvPr/>
        </p:nvSpPr>
        <p:spPr>
          <a:xfrm>
            <a:off x="2697654" y="3114675"/>
            <a:ext cx="11555027" cy="4048125"/>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0" i="0" lang="en-US" sz="6644" u="none" cap="none" strike="noStrike">
                <a:solidFill>
                  <a:srgbClr val="000000"/>
                </a:solidFill>
                <a:latin typeface="Roboto"/>
                <a:ea typeface="Roboto"/>
                <a:cs typeface="Roboto"/>
                <a:sym typeface="Roboto"/>
              </a:rPr>
              <a:t>· To review our respective congregational stories so that we can consider their impact on our ministry today</a:t>
            </a:r>
            <a:endParaRPr/>
          </a:p>
        </p:txBody>
      </p:sp>
      <p:sp>
        <p:nvSpPr>
          <p:cNvPr id="148" name="Google Shape;148;p10"/>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txBox="1"/>
          <p:nvPr/>
        </p:nvSpPr>
        <p:spPr>
          <a:xfrm>
            <a:off x="3318341" y="3959064"/>
            <a:ext cx="11651318" cy="318135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000000"/>
                </a:solidFill>
                <a:latin typeface="Roboto"/>
                <a:ea typeface="Roboto"/>
                <a:cs typeface="Roboto"/>
                <a:sym typeface="Roboto"/>
              </a:rPr>
              <a:t>· To begin to imagine who God is calling us to be and what God is calling us to do </a:t>
            </a:r>
            <a:endParaRPr/>
          </a:p>
        </p:txBody>
      </p:sp>
      <p:sp>
        <p:nvSpPr>
          <p:cNvPr id="154" name="Google Shape;154;p11"/>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2"/>
          <p:cNvSpPr txBox="1"/>
          <p:nvPr/>
        </p:nvSpPr>
        <p:spPr>
          <a:xfrm>
            <a:off x="2007569" y="3124543"/>
            <a:ext cx="11683415" cy="4438650"/>
          </a:xfrm>
          <a:prstGeom prst="rect">
            <a:avLst/>
          </a:prstGeom>
          <a:noFill/>
          <a:ln>
            <a:noFill/>
          </a:ln>
        </p:spPr>
        <p:txBody>
          <a:bodyPr anchorCtr="0" anchor="t" bIns="0" lIns="0" spcFirstLastPara="1" rIns="0" wrap="square" tIns="0">
            <a:spAutoFit/>
          </a:bodyPr>
          <a:lstStyle/>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Three distinct conversations. </a:t>
            </a:r>
            <a:endParaRPr/>
          </a:p>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Each conversation will take about 90 minutes.  </a:t>
            </a:r>
            <a:endParaRPr/>
          </a:p>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It is essential that we keep the conversation moving. </a:t>
            </a:r>
            <a:endParaRPr/>
          </a:p>
          <a:p>
            <a:pPr indent="0" lvl="0" marL="0" marR="0" rtl="0" algn="l">
              <a:lnSpc>
                <a:spcPct val="98159"/>
              </a:lnSpc>
              <a:spcBef>
                <a:spcPts val="0"/>
              </a:spcBef>
              <a:spcAft>
                <a:spcPts val="0"/>
              </a:spcAft>
              <a:buNone/>
            </a:pPr>
            <a:r>
              <a:t/>
            </a:r>
            <a:endParaRPr b="0" i="0" sz="5000" u="none" cap="none" strike="noStrike">
              <a:solidFill>
                <a:srgbClr val="000000"/>
              </a:solidFill>
              <a:latin typeface="Roboto"/>
              <a:ea typeface="Roboto"/>
              <a:cs typeface="Roboto"/>
              <a:sym typeface="Roboto"/>
            </a:endParaRPr>
          </a:p>
        </p:txBody>
      </p:sp>
      <p:sp>
        <p:nvSpPr>
          <p:cNvPr id="160" name="Google Shape;160;p12"/>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3"/>
          <p:cNvSpPr txBox="1"/>
          <p:nvPr/>
        </p:nvSpPr>
        <p:spPr>
          <a:xfrm>
            <a:off x="2232248" y="4135597"/>
            <a:ext cx="12020433" cy="1152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000000"/>
                </a:solidFill>
                <a:latin typeface="Roboto"/>
                <a:ea typeface="Roboto"/>
                <a:cs typeface="Roboto"/>
                <a:sym typeface="Roboto"/>
              </a:rPr>
              <a:t>Part 1: Naming our Values</a:t>
            </a:r>
            <a:endParaRPr/>
          </a:p>
        </p:txBody>
      </p:sp>
      <p:sp>
        <p:nvSpPr>
          <p:cNvPr id="166" name="Google Shape;166;p13"/>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txBox="1"/>
          <p:nvPr/>
        </p:nvSpPr>
        <p:spPr>
          <a:xfrm>
            <a:off x="1445872" y="3618986"/>
            <a:ext cx="13237672" cy="3057525"/>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0" i="0" lang="en-US" sz="4016" u="none" cap="none" strike="noStrike">
                <a:solidFill>
                  <a:srgbClr val="000000"/>
                </a:solidFill>
                <a:latin typeface="Roboto"/>
                <a:ea typeface="Roboto"/>
                <a:cs typeface="Roboto"/>
                <a:sym typeface="Roboto"/>
              </a:rPr>
              <a:t>Think of an experience from your own life when church was everything that you imagine it is supposed to be.</a:t>
            </a:r>
            <a:endParaRPr/>
          </a:p>
          <a:p>
            <a:pPr indent="-433658" lvl="1" marL="867315" marR="0" rtl="0" algn="l">
              <a:lnSpc>
                <a:spcPct val="120019"/>
              </a:lnSpc>
              <a:spcBef>
                <a:spcPts val="0"/>
              </a:spcBef>
              <a:spcAft>
                <a:spcPts val="0"/>
              </a:spcAft>
              <a:buClr>
                <a:srgbClr val="000000"/>
              </a:buClr>
              <a:buSzPts val="4016"/>
              <a:buFont typeface="Arial"/>
              <a:buChar char="•"/>
            </a:pPr>
            <a:r>
              <a:rPr b="0" i="0" lang="en-US" sz="4016" u="none" cap="none" strike="noStrike">
                <a:solidFill>
                  <a:srgbClr val="000000"/>
                </a:solidFill>
                <a:latin typeface="Roboto"/>
                <a:ea typeface="Roboto"/>
                <a:cs typeface="Roboto"/>
                <a:sym typeface="Roboto"/>
              </a:rPr>
              <a:t>What was happening in this experience? </a:t>
            </a:r>
            <a:endParaRPr/>
          </a:p>
          <a:p>
            <a:pPr indent="-433658" lvl="1" marL="867315" marR="0" rtl="0" algn="l">
              <a:lnSpc>
                <a:spcPct val="120019"/>
              </a:lnSpc>
              <a:spcBef>
                <a:spcPts val="0"/>
              </a:spcBef>
              <a:spcAft>
                <a:spcPts val="0"/>
              </a:spcAft>
              <a:buClr>
                <a:srgbClr val="000000"/>
              </a:buClr>
              <a:buSzPts val="4016"/>
              <a:buFont typeface="Arial"/>
              <a:buChar char="•"/>
            </a:pPr>
            <a:r>
              <a:rPr b="0" i="0" lang="en-US" sz="4016" u="none" cap="none" strike="noStrike">
                <a:solidFill>
                  <a:srgbClr val="000000"/>
                </a:solidFill>
                <a:latin typeface="Roboto"/>
                <a:ea typeface="Roboto"/>
                <a:cs typeface="Roboto"/>
                <a:sym typeface="Roboto"/>
              </a:rPr>
              <a:t>What feelings does this experience bring to mind? </a:t>
            </a:r>
            <a:endParaRPr/>
          </a:p>
          <a:p>
            <a:pPr indent="-433658" lvl="1" marL="867315" marR="0" rtl="0" algn="l">
              <a:lnSpc>
                <a:spcPct val="120019"/>
              </a:lnSpc>
              <a:spcBef>
                <a:spcPts val="0"/>
              </a:spcBef>
              <a:spcAft>
                <a:spcPts val="0"/>
              </a:spcAft>
              <a:buClr>
                <a:srgbClr val="000000"/>
              </a:buClr>
              <a:buSzPts val="4016"/>
              <a:buFont typeface="Arial"/>
              <a:buChar char="•"/>
            </a:pPr>
            <a:r>
              <a:rPr b="0" i="0" lang="en-US" sz="4016" u="none" cap="none" strike="noStrike">
                <a:solidFill>
                  <a:srgbClr val="000000"/>
                </a:solidFill>
                <a:latin typeface="Roboto"/>
                <a:ea typeface="Roboto"/>
                <a:cs typeface="Roboto"/>
                <a:sym typeface="Roboto"/>
              </a:rPr>
              <a:t>What values did this experience honor?</a:t>
            </a:r>
            <a:endParaRPr/>
          </a:p>
        </p:txBody>
      </p:sp>
      <p:sp>
        <p:nvSpPr>
          <p:cNvPr id="172" name="Google Shape;172;p14"/>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5"/>
          <p:cNvSpPr txBox="1"/>
          <p:nvPr/>
        </p:nvSpPr>
        <p:spPr>
          <a:xfrm>
            <a:off x="1831036" y="3734385"/>
            <a:ext cx="13625282" cy="3057525"/>
          </a:xfrm>
          <a:prstGeom prst="rect">
            <a:avLst/>
          </a:prstGeom>
          <a:noFill/>
          <a:ln>
            <a:noFill/>
          </a:ln>
        </p:spPr>
        <p:txBody>
          <a:bodyPr anchorCtr="0" anchor="t" bIns="0" lIns="0" spcFirstLastPara="1" rIns="0" wrap="square" tIns="0">
            <a:spAutoFit/>
          </a:bodyPr>
          <a:lstStyle/>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Consider the experience that came to mind for you </a:t>
            </a:r>
            <a:endParaRPr/>
          </a:p>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If you are willing to share the feelings and values associated with that experience</a:t>
            </a:r>
            <a:endParaRPr/>
          </a:p>
        </p:txBody>
      </p:sp>
      <p:sp>
        <p:nvSpPr>
          <p:cNvPr id="178" name="Google Shape;178;p15"/>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6"/>
          <p:cNvSpPr txBox="1"/>
          <p:nvPr/>
        </p:nvSpPr>
        <p:spPr>
          <a:xfrm>
            <a:off x="1782890" y="1696227"/>
            <a:ext cx="12020433" cy="6867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000000"/>
                </a:solidFill>
                <a:latin typeface="Roboto"/>
                <a:ea typeface="Roboto"/>
                <a:cs typeface="Roboto"/>
                <a:sym typeface="Roboto"/>
              </a:rPr>
              <a:t>Think of an experience from your own life when church was everything that you imagine it is not supposed to be. </a:t>
            </a:r>
            <a:endParaRPr/>
          </a:p>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What was happening in this experience? </a:t>
            </a:r>
            <a:endParaRPr/>
          </a:p>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What feelings does this experience bring to mind? </a:t>
            </a:r>
            <a:endParaRPr/>
          </a:p>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What values were missing or being suppressed by this experience?</a:t>
            </a:r>
            <a:endParaRPr/>
          </a:p>
        </p:txBody>
      </p:sp>
      <p:sp>
        <p:nvSpPr>
          <p:cNvPr id="184" name="Google Shape;184;p16"/>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7"/>
          <p:cNvSpPr txBox="1"/>
          <p:nvPr/>
        </p:nvSpPr>
        <p:spPr>
          <a:xfrm>
            <a:off x="1654502" y="3493658"/>
            <a:ext cx="13126637" cy="3847207"/>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000000"/>
                </a:solidFill>
                <a:latin typeface="Roboto"/>
                <a:ea typeface="Roboto"/>
                <a:cs typeface="Roboto"/>
                <a:sym typeface="Roboto"/>
              </a:rPr>
              <a:t>Briefly share the feelings associated with that experience and the values missing from the experience</a:t>
            </a:r>
            <a:endParaRPr/>
          </a:p>
          <a:p>
            <a:pPr indent="0" lvl="0" marL="0" marR="0" rtl="0" algn="l">
              <a:lnSpc>
                <a:spcPct val="120000"/>
              </a:lnSpc>
              <a:spcBef>
                <a:spcPts val="0"/>
              </a:spcBef>
              <a:spcAft>
                <a:spcPts val="0"/>
              </a:spcAft>
              <a:buNone/>
            </a:pPr>
            <a:r>
              <a:t/>
            </a:r>
            <a:endParaRPr b="0" i="0" sz="5000" u="none" cap="none" strike="noStrike">
              <a:solidFill>
                <a:srgbClr val="000000"/>
              </a:solidFill>
              <a:latin typeface="Roboto"/>
              <a:ea typeface="Roboto"/>
              <a:cs typeface="Roboto"/>
              <a:sym typeface="Roboto"/>
            </a:endParaRPr>
          </a:p>
          <a:p>
            <a:pPr indent="0" lvl="0" marL="0" marR="0" rtl="0" algn="l">
              <a:lnSpc>
                <a:spcPct val="120000"/>
              </a:lnSpc>
              <a:spcBef>
                <a:spcPts val="0"/>
              </a:spcBef>
              <a:spcAft>
                <a:spcPts val="0"/>
              </a:spcAft>
              <a:buNone/>
            </a:pPr>
            <a:r>
              <a:rPr b="0" i="0" lang="en-US" sz="5000" u="none" cap="none" strike="noStrike">
                <a:solidFill>
                  <a:srgbClr val="000000"/>
                </a:solidFill>
                <a:latin typeface="Roboto"/>
                <a:ea typeface="Roboto"/>
                <a:cs typeface="Roboto"/>
                <a:sym typeface="Roboto"/>
              </a:rPr>
              <a:t>Remember that sharing is optional</a:t>
            </a:r>
            <a:endParaRPr/>
          </a:p>
        </p:txBody>
      </p:sp>
      <p:sp>
        <p:nvSpPr>
          <p:cNvPr id="190" name="Google Shape;190;p17"/>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8"/>
          <p:cNvSpPr txBox="1"/>
          <p:nvPr/>
        </p:nvSpPr>
        <p:spPr>
          <a:xfrm>
            <a:off x="3194015" y="3894870"/>
            <a:ext cx="10864942" cy="2295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000000"/>
                </a:solidFill>
                <a:latin typeface="Roboto"/>
                <a:ea typeface="Roboto"/>
                <a:cs typeface="Roboto"/>
                <a:sym typeface="Roboto"/>
              </a:rPr>
              <a:t>Think together about our personal values for church as we experience it in and through our congregations</a:t>
            </a:r>
            <a:endParaRPr/>
          </a:p>
        </p:txBody>
      </p:sp>
      <p:sp>
        <p:nvSpPr>
          <p:cNvPr id="196" name="Google Shape;196;p18"/>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9"/>
          <p:cNvSpPr txBox="1"/>
          <p:nvPr/>
        </p:nvSpPr>
        <p:spPr>
          <a:xfrm>
            <a:off x="5104927" y="4167694"/>
            <a:ext cx="6756531" cy="1152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000000"/>
                </a:solidFill>
                <a:latin typeface="Roboto"/>
                <a:ea typeface="Roboto"/>
                <a:cs typeface="Roboto"/>
                <a:sym typeface="Roboto"/>
              </a:rPr>
              <a:t>Values cards</a:t>
            </a:r>
            <a:endParaRPr/>
          </a:p>
        </p:txBody>
      </p:sp>
      <p:sp>
        <p:nvSpPr>
          <p:cNvPr id="202" name="Google Shape;202;p19"/>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nvSpPr>
        <p:spPr>
          <a:xfrm>
            <a:off x="1782890" y="1696227"/>
            <a:ext cx="6756531" cy="1152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000000"/>
                </a:solidFill>
                <a:latin typeface="Roboto"/>
                <a:ea typeface="Roboto"/>
                <a:cs typeface="Roboto"/>
                <a:sym typeface="Roboto"/>
              </a:rPr>
              <a:t>Isaiah 43:18-19</a:t>
            </a:r>
            <a:endParaRPr/>
          </a:p>
        </p:txBody>
      </p:sp>
      <p:sp>
        <p:nvSpPr>
          <p:cNvPr id="91" name="Google Shape;91;p2"/>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
        <p:nvSpPr>
          <p:cNvPr id="92" name="Google Shape;92;p2"/>
          <p:cNvSpPr txBox="1"/>
          <p:nvPr/>
        </p:nvSpPr>
        <p:spPr>
          <a:xfrm>
            <a:off x="2150497" y="3629290"/>
            <a:ext cx="9763615" cy="2899363"/>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0" i="0" lang="en-US" sz="3902" u="none" cap="none" strike="noStrike">
                <a:solidFill>
                  <a:srgbClr val="000000"/>
                </a:solidFill>
                <a:latin typeface="Roboto"/>
                <a:ea typeface="Roboto"/>
                <a:cs typeface="Roboto"/>
                <a:sym typeface="Roboto"/>
              </a:rPr>
              <a:t>Do not remember the former things, or consider the things of old. I am about to do a new thing; now it springs forth, do you not perceive it? I will make a way in the wilderness and rivers in the desert.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0"/>
          <p:cNvSpPr txBox="1"/>
          <p:nvPr/>
        </p:nvSpPr>
        <p:spPr>
          <a:xfrm>
            <a:off x="1782890" y="1696227"/>
            <a:ext cx="6756531" cy="5724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000000"/>
                </a:solidFill>
                <a:latin typeface="Roboto"/>
                <a:ea typeface="Roboto"/>
                <a:cs typeface="Roboto"/>
                <a:sym typeface="Roboto"/>
              </a:rPr>
              <a:t>Make a note of the two values that are the most important to you.</a:t>
            </a:r>
            <a:endParaRPr/>
          </a:p>
        </p:txBody>
      </p:sp>
      <p:sp>
        <p:nvSpPr>
          <p:cNvPr id="208" name="Google Shape;208;p20"/>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1"/>
          <p:cNvSpPr txBox="1"/>
          <p:nvPr/>
        </p:nvSpPr>
        <p:spPr>
          <a:xfrm>
            <a:off x="2407639" y="1905157"/>
            <a:ext cx="11298252" cy="6867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000000"/>
                </a:solidFill>
                <a:latin typeface="Roboto"/>
                <a:ea typeface="Roboto"/>
                <a:cs typeface="Roboto"/>
                <a:sym typeface="Roboto"/>
              </a:rPr>
              <a:t>Share why you chose the two values cards that you did. </a:t>
            </a:r>
            <a:endParaRPr/>
          </a:p>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What makes them the most important values for church for you? </a:t>
            </a:r>
            <a:endParaRPr/>
          </a:p>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Remember to share in such a way that everyone at your table has time and an opportunity to share. </a:t>
            </a:r>
            <a:endParaRPr/>
          </a:p>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The goal of this time is sharing and listening.</a:t>
            </a:r>
            <a:endParaRPr/>
          </a:p>
        </p:txBody>
      </p:sp>
      <p:sp>
        <p:nvSpPr>
          <p:cNvPr id="214" name="Google Shape;214;p21"/>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2"/>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
        <p:nvSpPr>
          <p:cNvPr id="220" name="Google Shape;220;p22"/>
          <p:cNvSpPr/>
          <p:nvPr/>
        </p:nvSpPr>
        <p:spPr>
          <a:xfrm>
            <a:off x="8063531" y="3615832"/>
            <a:ext cx="9479047" cy="6008258"/>
          </a:xfrm>
          <a:custGeom>
            <a:rect b="b" l="l" r="r" t="t"/>
            <a:pathLst>
              <a:path extrusionOk="0" h="6008258" w="9479047">
                <a:moveTo>
                  <a:pt x="0" y="0"/>
                </a:moveTo>
                <a:lnTo>
                  <a:pt x="9479047" y="0"/>
                </a:lnTo>
                <a:lnTo>
                  <a:pt x="9479047" y="6008257"/>
                </a:lnTo>
                <a:lnTo>
                  <a:pt x="0" y="6008257"/>
                </a:lnTo>
                <a:lnTo>
                  <a:pt x="0" y="0"/>
                </a:lnTo>
                <a:close/>
              </a:path>
            </a:pathLst>
          </a:custGeom>
          <a:blipFill rotWithShape="1">
            <a:blip r:embed="rId4">
              <a:alphaModFix/>
            </a:blip>
            <a:stretch>
              <a:fillRect b="0" l="0" r="0" t="0"/>
            </a:stretch>
          </a:blipFill>
          <a:ln>
            <a:noFill/>
          </a:ln>
        </p:spPr>
      </p:sp>
      <p:sp>
        <p:nvSpPr>
          <p:cNvPr id="221" name="Google Shape;221;p22"/>
          <p:cNvSpPr txBox="1"/>
          <p:nvPr/>
        </p:nvSpPr>
        <p:spPr>
          <a:xfrm>
            <a:off x="1782890" y="1696227"/>
            <a:ext cx="6756531" cy="4467225"/>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b="0" i="0" lang="en-US" sz="4924" u="none" cap="none" strike="noStrike">
                <a:solidFill>
                  <a:srgbClr val="000000"/>
                </a:solidFill>
                <a:latin typeface="Roboto"/>
                <a:ea typeface="Roboto"/>
                <a:cs typeface="Roboto"/>
                <a:sym typeface="Roboto"/>
              </a:rPr>
              <a:t>Look for values that are related in some way</a:t>
            </a:r>
            <a:endParaRPr/>
          </a:p>
          <a:p>
            <a:pPr indent="-531633" lvl="1" marL="1063266" marR="0" rtl="0" algn="l">
              <a:lnSpc>
                <a:spcPct val="120004"/>
              </a:lnSpc>
              <a:spcBef>
                <a:spcPts val="0"/>
              </a:spcBef>
              <a:spcAft>
                <a:spcPts val="0"/>
              </a:spcAft>
              <a:buClr>
                <a:srgbClr val="000000"/>
              </a:buClr>
              <a:buSzPts val="4924"/>
              <a:buFont typeface="Arial"/>
              <a:buChar char="•"/>
            </a:pPr>
            <a:r>
              <a:rPr b="0" i="0" lang="en-US" sz="4924" u="none" cap="none" strike="noStrike">
                <a:solidFill>
                  <a:srgbClr val="000000"/>
                </a:solidFill>
                <a:latin typeface="Roboto"/>
                <a:ea typeface="Roboto"/>
                <a:cs typeface="Roboto"/>
                <a:sym typeface="Roboto"/>
              </a:rPr>
              <a:t> place them together into 5-10 related column groupings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3"/>
          <p:cNvSpPr txBox="1"/>
          <p:nvPr/>
        </p:nvSpPr>
        <p:spPr>
          <a:xfrm>
            <a:off x="3596369" y="4007209"/>
            <a:ext cx="10608167" cy="3057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000000"/>
                </a:solidFill>
                <a:latin typeface="Roboto"/>
                <a:ea typeface="Roboto"/>
                <a:cs typeface="Roboto"/>
                <a:sym typeface="Roboto"/>
              </a:rPr>
              <a:t>Identify a central theme for each value grouping. </a:t>
            </a:r>
            <a:endParaRPr/>
          </a:p>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Move some ideas around if you need to</a:t>
            </a:r>
            <a:endParaRPr/>
          </a:p>
        </p:txBody>
      </p:sp>
      <p:sp>
        <p:nvSpPr>
          <p:cNvPr id="227" name="Google Shape;227;p23"/>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4"/>
          <p:cNvSpPr txBox="1"/>
          <p:nvPr/>
        </p:nvSpPr>
        <p:spPr>
          <a:xfrm>
            <a:off x="4864199" y="4199791"/>
            <a:ext cx="6756531" cy="771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000000"/>
                </a:solidFill>
                <a:latin typeface="Roboto"/>
                <a:ea typeface="Roboto"/>
                <a:cs typeface="Roboto"/>
                <a:sym typeface="Roboto"/>
              </a:rPr>
              <a:t>Open Conversation</a:t>
            </a:r>
            <a:endParaRPr/>
          </a:p>
        </p:txBody>
      </p:sp>
      <p:sp>
        <p:nvSpPr>
          <p:cNvPr id="233" name="Google Shape;233;p24"/>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5"/>
          <p:cNvSpPr txBox="1"/>
          <p:nvPr/>
        </p:nvSpPr>
        <p:spPr>
          <a:xfrm>
            <a:off x="1782890" y="1845469"/>
            <a:ext cx="6756531"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What strikes you as important about each value theme?</a:t>
            </a:r>
            <a:endParaRPr/>
          </a:p>
        </p:txBody>
      </p:sp>
      <p:sp>
        <p:nvSpPr>
          <p:cNvPr id="239" name="Google Shape;239;p25"/>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
        <p:nvSpPr>
          <p:cNvPr id="240" name="Google Shape;240;p25"/>
          <p:cNvSpPr txBox="1"/>
          <p:nvPr/>
        </p:nvSpPr>
        <p:spPr>
          <a:xfrm>
            <a:off x="4542658" y="2941370"/>
            <a:ext cx="6756531"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What criteria are you using to determine importance?</a:t>
            </a:r>
            <a:endParaRPr/>
          </a:p>
        </p:txBody>
      </p:sp>
      <p:sp>
        <p:nvSpPr>
          <p:cNvPr id="241" name="Google Shape;241;p25"/>
          <p:cNvSpPr txBox="1"/>
          <p:nvPr/>
        </p:nvSpPr>
        <p:spPr>
          <a:xfrm>
            <a:off x="1782890" y="4102876"/>
            <a:ext cx="6756531"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What implications does each value theme have for what we are called to do?</a:t>
            </a:r>
            <a:endParaRPr/>
          </a:p>
        </p:txBody>
      </p:sp>
      <p:sp>
        <p:nvSpPr>
          <p:cNvPr id="242" name="Google Shape;242;p25"/>
          <p:cNvSpPr txBox="1"/>
          <p:nvPr/>
        </p:nvSpPr>
        <p:spPr>
          <a:xfrm>
            <a:off x="5029200" y="5253546"/>
            <a:ext cx="6756531"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What would be missing if a particular value theme was left out?</a:t>
            </a:r>
            <a:endParaRPr/>
          </a:p>
        </p:txBody>
      </p:sp>
      <p:sp>
        <p:nvSpPr>
          <p:cNvPr id="243" name="Google Shape;243;p25"/>
          <p:cNvSpPr txBox="1"/>
          <p:nvPr/>
        </p:nvSpPr>
        <p:spPr>
          <a:xfrm>
            <a:off x="1782890" y="6388876"/>
            <a:ext cx="6756531"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Which value themes are essential and represent the church’s primary way of being?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6"/>
          <p:cNvSpPr txBox="1"/>
          <p:nvPr/>
        </p:nvSpPr>
        <p:spPr>
          <a:xfrm>
            <a:off x="2537169" y="3734385"/>
            <a:ext cx="10560021" cy="1571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185" u="none" cap="none" strike="noStrike">
                <a:solidFill>
                  <a:srgbClr val="000000"/>
                </a:solidFill>
                <a:latin typeface="Roboto"/>
                <a:ea typeface="Roboto"/>
                <a:cs typeface="Roboto"/>
                <a:sym typeface="Roboto"/>
              </a:rPr>
              <a:t>With your marker, place dots by the top two themes for you</a:t>
            </a:r>
            <a:endParaRPr/>
          </a:p>
        </p:txBody>
      </p:sp>
      <p:sp>
        <p:nvSpPr>
          <p:cNvPr id="249" name="Google Shape;249;p26"/>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7"/>
          <p:cNvSpPr txBox="1"/>
          <p:nvPr/>
        </p:nvSpPr>
        <p:spPr>
          <a:xfrm>
            <a:off x="2472975" y="3734385"/>
            <a:ext cx="10816797" cy="1571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185" u="none" cap="none" strike="noStrike">
                <a:solidFill>
                  <a:srgbClr val="000000"/>
                </a:solidFill>
                <a:latin typeface="Roboto"/>
                <a:ea typeface="Roboto"/>
                <a:cs typeface="Roboto"/>
                <a:sym typeface="Roboto"/>
              </a:rPr>
              <a:t>Write statements that capture what is contained within each grouping.</a:t>
            </a:r>
            <a:endParaRPr/>
          </a:p>
        </p:txBody>
      </p:sp>
      <p:sp>
        <p:nvSpPr>
          <p:cNvPr id="255" name="Google Shape;255;p27"/>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8"/>
          <p:cNvSpPr txBox="1"/>
          <p:nvPr/>
        </p:nvSpPr>
        <p:spPr>
          <a:xfrm>
            <a:off x="4045727" y="3092446"/>
            <a:ext cx="6756531" cy="2295525"/>
          </a:xfrm>
          <a:prstGeom prst="rect">
            <a:avLst/>
          </a:prstGeom>
          <a:noFill/>
          <a:ln>
            <a:noFill/>
          </a:ln>
        </p:spPr>
        <p:txBody>
          <a:bodyPr anchorCtr="0" anchor="t" bIns="0" lIns="0" spcFirstLastPara="1" rIns="0" wrap="square" tIns="0">
            <a:spAutoFit/>
          </a:bodyPr>
          <a:lstStyle/>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Actual</a:t>
            </a:r>
            <a:endParaRPr/>
          </a:p>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Aspirational</a:t>
            </a:r>
            <a:endParaRPr/>
          </a:p>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Both</a:t>
            </a:r>
            <a:endParaRPr/>
          </a:p>
        </p:txBody>
      </p:sp>
      <p:sp>
        <p:nvSpPr>
          <p:cNvPr id="261" name="Google Shape;261;p28"/>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9"/>
          <p:cNvSpPr txBox="1"/>
          <p:nvPr/>
        </p:nvSpPr>
        <p:spPr>
          <a:xfrm>
            <a:off x="1766842" y="2739379"/>
            <a:ext cx="12582130" cy="4467225"/>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0" i="0" lang="en-US" sz="7358" u="none" cap="none" strike="noStrike">
                <a:solidFill>
                  <a:srgbClr val="000000"/>
                </a:solidFill>
                <a:latin typeface="Roboto"/>
                <a:ea typeface="Roboto"/>
                <a:cs typeface="Roboto"/>
                <a:sym typeface="Roboto"/>
              </a:rPr>
              <a:t>HANG THE POSTERS WHERE OTHERS CAN SEE THEM</a:t>
            </a:r>
            <a:endParaRPr/>
          </a:p>
          <a:p>
            <a:pPr indent="0" lvl="0" marL="0" marR="0" rtl="0" algn="l">
              <a:lnSpc>
                <a:spcPct val="120002"/>
              </a:lnSpc>
              <a:spcBef>
                <a:spcPts val="0"/>
              </a:spcBef>
              <a:spcAft>
                <a:spcPts val="0"/>
              </a:spcAft>
              <a:buNone/>
            </a:pPr>
            <a:r>
              <a:t/>
            </a:r>
            <a:endParaRPr b="0" i="0" sz="7358" u="none" cap="none" strike="noStrike">
              <a:solidFill>
                <a:srgbClr val="000000"/>
              </a:solidFill>
              <a:latin typeface="Roboto"/>
              <a:ea typeface="Roboto"/>
              <a:cs typeface="Roboto"/>
              <a:sym typeface="Roboto"/>
            </a:endParaRPr>
          </a:p>
          <a:p>
            <a:pPr indent="0" lvl="0" marL="0" marR="0" rtl="0" algn="l">
              <a:lnSpc>
                <a:spcPct val="120019"/>
              </a:lnSpc>
              <a:spcBef>
                <a:spcPts val="0"/>
              </a:spcBef>
              <a:spcAft>
                <a:spcPts val="0"/>
              </a:spcAft>
              <a:buNone/>
            </a:pPr>
            <a:r>
              <a:rPr b="0" i="0" lang="en-US" sz="7358" u="none" cap="none" strike="noStrike">
                <a:solidFill>
                  <a:srgbClr val="000000"/>
                </a:solidFill>
                <a:latin typeface="Roboto"/>
                <a:ea typeface="Roboto"/>
                <a:cs typeface="Roboto"/>
                <a:sym typeface="Roboto"/>
              </a:rPr>
              <a:t>AND TAKE A BREAK</a:t>
            </a:r>
            <a:endParaRPr/>
          </a:p>
        </p:txBody>
      </p:sp>
      <p:sp>
        <p:nvSpPr>
          <p:cNvPr id="267" name="Google Shape;267;p29"/>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nvSpPr>
        <p:spPr>
          <a:xfrm>
            <a:off x="1782890" y="1696227"/>
            <a:ext cx="6756531" cy="1152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000000"/>
                </a:solidFill>
                <a:latin typeface="Roboto"/>
                <a:ea typeface="Roboto"/>
                <a:cs typeface="Roboto"/>
                <a:sym typeface="Roboto"/>
              </a:rPr>
              <a:t> Romans 12:1-2</a:t>
            </a:r>
            <a:endParaRPr/>
          </a:p>
        </p:txBody>
      </p:sp>
      <p:sp>
        <p:nvSpPr>
          <p:cNvPr id="98" name="Google Shape;98;p3"/>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
        <p:nvSpPr>
          <p:cNvPr id="99" name="Google Shape;99;p3"/>
          <p:cNvSpPr txBox="1"/>
          <p:nvPr/>
        </p:nvSpPr>
        <p:spPr>
          <a:xfrm>
            <a:off x="2764416" y="3280468"/>
            <a:ext cx="10489500" cy="5615100"/>
          </a:xfrm>
          <a:prstGeom prst="rect">
            <a:avLst/>
          </a:prstGeom>
          <a:noFill/>
          <a:ln>
            <a:noFill/>
          </a:ln>
        </p:spPr>
        <p:txBody>
          <a:bodyPr anchorCtr="0" anchor="t" bIns="0" lIns="0" spcFirstLastPara="1" rIns="0" wrap="square" tIns="0">
            <a:spAutoFit/>
          </a:bodyPr>
          <a:lstStyle/>
          <a:p>
            <a:pPr indent="0" lvl="0" marL="0" marR="0" rtl="0" algn="ctr">
              <a:lnSpc>
                <a:spcPct val="119994"/>
              </a:lnSpc>
              <a:spcBef>
                <a:spcPts val="0"/>
              </a:spcBef>
              <a:spcAft>
                <a:spcPts val="0"/>
              </a:spcAft>
              <a:buNone/>
            </a:pPr>
            <a:r>
              <a:rPr b="0" i="0" lang="en-US" sz="3881" u="none" cap="none" strike="noStrike">
                <a:solidFill>
                  <a:srgbClr val="000000"/>
                </a:solidFill>
                <a:latin typeface="Roboto"/>
                <a:ea typeface="Roboto"/>
                <a:cs typeface="Roboto"/>
                <a:sym typeface="Roboto"/>
              </a:rPr>
              <a:t>I appeal to you therefore, brothers and sisters, by the mercies of God, to present your bodies as a living sacrifice, holy and acceptable to God, which is your spiritual worship. Do not be conformed to this world, but be transformed by the renewing of your minds, so that you may discern what is the will of God—what is good and acceptable and perfect.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0"/>
          <p:cNvSpPr txBox="1"/>
          <p:nvPr/>
        </p:nvSpPr>
        <p:spPr>
          <a:xfrm>
            <a:off x="2360636" y="2847975"/>
            <a:ext cx="12020433" cy="5770811"/>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000000"/>
                </a:solidFill>
                <a:latin typeface="Roboto"/>
                <a:ea typeface="Roboto"/>
                <a:cs typeface="Roboto"/>
                <a:sym typeface="Roboto"/>
              </a:rPr>
              <a:t>Part 2:</a:t>
            </a:r>
            <a:endParaRPr/>
          </a:p>
          <a:p>
            <a:pPr indent="0" lvl="0" marL="0" marR="0" rtl="0" algn="l">
              <a:lnSpc>
                <a:spcPct val="120000"/>
              </a:lnSpc>
              <a:spcBef>
                <a:spcPts val="0"/>
              </a:spcBef>
              <a:spcAft>
                <a:spcPts val="0"/>
              </a:spcAft>
              <a:buNone/>
            </a:pPr>
            <a:r>
              <a:rPr b="0" i="0" lang="en-US" sz="7500" u="none" cap="none" strike="noStrike">
                <a:solidFill>
                  <a:srgbClr val="000000"/>
                </a:solidFill>
                <a:latin typeface="Roboto"/>
                <a:ea typeface="Roboto"/>
                <a:cs typeface="Roboto"/>
                <a:sym typeface="Roboto"/>
              </a:rPr>
              <a:t>Where Have We Been  -- Considering our Congregational Story through Vocare</a:t>
            </a:r>
            <a:endParaRPr b="0" i="0" sz="7500" u="none" cap="none" strike="noStrike">
              <a:solidFill>
                <a:srgbClr val="000000"/>
              </a:solidFill>
              <a:latin typeface="Roboto"/>
              <a:ea typeface="Roboto"/>
              <a:cs typeface="Roboto"/>
              <a:sym typeface="Roboto"/>
            </a:endParaRPr>
          </a:p>
        </p:txBody>
      </p:sp>
      <p:sp>
        <p:nvSpPr>
          <p:cNvPr id="273" name="Google Shape;273;p30"/>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1"/>
          <p:cNvSpPr txBox="1"/>
          <p:nvPr/>
        </p:nvSpPr>
        <p:spPr>
          <a:xfrm>
            <a:off x="2809993" y="4067175"/>
            <a:ext cx="11394542" cy="1076325"/>
          </a:xfrm>
          <a:prstGeom prst="rect">
            <a:avLst/>
          </a:prstGeom>
          <a:noFill/>
          <a:ln>
            <a:noFill/>
          </a:ln>
        </p:spPr>
        <p:txBody>
          <a:bodyPr anchorCtr="0" anchor="t" bIns="0" lIns="0" spcFirstLastPara="1" rIns="0" wrap="square" tIns="0">
            <a:spAutoFit/>
          </a:bodyPr>
          <a:lstStyle/>
          <a:p>
            <a:pPr indent="0" lvl="0" marL="0" marR="0" rtl="0" algn="l">
              <a:lnSpc>
                <a:spcPct val="119997"/>
              </a:lnSpc>
              <a:spcBef>
                <a:spcPts val="0"/>
              </a:spcBef>
              <a:spcAft>
                <a:spcPts val="0"/>
              </a:spcAft>
              <a:buNone/>
            </a:pPr>
            <a:r>
              <a:rPr b="0" i="0" lang="en-US" sz="7031" u="none" cap="none" strike="noStrike">
                <a:solidFill>
                  <a:srgbClr val="000000"/>
                </a:solidFill>
                <a:latin typeface="Roboto"/>
                <a:ea typeface="Roboto"/>
                <a:cs typeface="Roboto"/>
                <a:sym typeface="Roboto"/>
              </a:rPr>
              <a:t> “Congregational Story Line” </a:t>
            </a:r>
            <a:endParaRPr/>
          </a:p>
        </p:txBody>
      </p:sp>
      <p:sp>
        <p:nvSpPr>
          <p:cNvPr id="279" name="Google Shape;279;p31"/>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2"/>
          <p:cNvSpPr txBox="1"/>
          <p:nvPr/>
        </p:nvSpPr>
        <p:spPr>
          <a:xfrm>
            <a:off x="2569266" y="3609975"/>
            <a:ext cx="10527924" cy="1533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000000"/>
                </a:solidFill>
                <a:latin typeface="Roboto"/>
                <a:ea typeface="Roboto"/>
                <a:cs typeface="Roboto"/>
                <a:sym typeface="Roboto"/>
              </a:rPr>
              <a:t>Begin with the pastoral time-period that is the farthest back in history </a:t>
            </a:r>
            <a:endParaRPr/>
          </a:p>
        </p:txBody>
      </p:sp>
      <p:sp>
        <p:nvSpPr>
          <p:cNvPr id="285" name="Google Shape;285;p32"/>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3"/>
          <p:cNvSpPr txBox="1"/>
          <p:nvPr/>
        </p:nvSpPr>
        <p:spPr>
          <a:xfrm>
            <a:off x="1782890" y="1705752"/>
            <a:ext cx="6756531"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What were the major congregational events or experiences during the time period indicated?</a:t>
            </a:r>
            <a:endParaRPr/>
          </a:p>
        </p:txBody>
      </p:sp>
      <p:sp>
        <p:nvSpPr>
          <p:cNvPr id="291" name="Google Shape;291;p33"/>
          <p:cNvSpPr/>
          <p:nvPr/>
        </p:nvSpPr>
        <p:spPr>
          <a:xfrm flipH="1" rot="10800000">
            <a:off x="13850327" y="-498129"/>
            <a:ext cx="3200342" cy="5641629"/>
          </a:xfrm>
          <a:custGeom>
            <a:rect b="b" l="l" r="r" t="t"/>
            <a:pathLst>
              <a:path extrusionOk="0" h="5641629" w="3200342">
                <a:moveTo>
                  <a:pt x="0" y="5641629"/>
                </a:moveTo>
                <a:lnTo>
                  <a:pt x="3200343" y="5641629"/>
                </a:lnTo>
                <a:lnTo>
                  <a:pt x="3200343" y="0"/>
                </a:lnTo>
                <a:lnTo>
                  <a:pt x="0" y="0"/>
                </a:lnTo>
                <a:lnTo>
                  <a:pt x="0" y="5641629"/>
                </a:lnTo>
                <a:close/>
              </a:path>
            </a:pathLst>
          </a:custGeom>
          <a:blipFill rotWithShape="1">
            <a:blip r:embed="rId3">
              <a:alphaModFix/>
            </a:blip>
            <a:stretch>
              <a:fillRect b="0" l="0" r="0" t="0"/>
            </a:stretch>
          </a:blipFill>
          <a:ln>
            <a:noFill/>
          </a:ln>
        </p:spPr>
      </p:sp>
      <p:sp>
        <p:nvSpPr>
          <p:cNvPr id="292" name="Google Shape;292;p33"/>
          <p:cNvSpPr txBox="1"/>
          <p:nvPr/>
        </p:nvSpPr>
        <p:spPr>
          <a:xfrm>
            <a:off x="1782890" y="2845195"/>
            <a:ext cx="6756531" cy="111442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What words would you use to describe the congregational experiences, attitudes, and feelings during this time period?</a:t>
            </a:r>
            <a:endParaRPr/>
          </a:p>
        </p:txBody>
      </p:sp>
      <p:sp>
        <p:nvSpPr>
          <p:cNvPr id="293" name="Google Shape;293;p33"/>
          <p:cNvSpPr txBox="1"/>
          <p:nvPr/>
        </p:nvSpPr>
        <p:spPr>
          <a:xfrm>
            <a:off x="1782890" y="4359670"/>
            <a:ext cx="6756531"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What did the congregation value during this period?</a:t>
            </a:r>
            <a:endParaRPr/>
          </a:p>
        </p:txBody>
      </p:sp>
      <p:sp>
        <p:nvSpPr>
          <p:cNvPr id="294" name="Google Shape;294;p33"/>
          <p:cNvSpPr txBox="1"/>
          <p:nvPr/>
        </p:nvSpPr>
        <p:spPr>
          <a:xfrm>
            <a:off x="1782890" y="5364807"/>
            <a:ext cx="6756531"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What was the congregation open to during this period?</a:t>
            </a:r>
            <a:endParaRPr/>
          </a:p>
        </p:txBody>
      </p:sp>
      <p:sp>
        <p:nvSpPr>
          <p:cNvPr id="295" name="Google Shape;295;p33"/>
          <p:cNvSpPr txBox="1"/>
          <p:nvPr/>
        </p:nvSpPr>
        <p:spPr>
          <a:xfrm>
            <a:off x="1782890" y="6507807"/>
            <a:ext cx="6756531"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How would you describe the congregation’s call during this period?</a:t>
            </a:r>
            <a:endParaRPr/>
          </a:p>
        </p:txBody>
      </p:sp>
      <p:sp>
        <p:nvSpPr>
          <p:cNvPr id="296" name="Google Shape;296;p33"/>
          <p:cNvSpPr txBox="1"/>
          <p:nvPr/>
        </p:nvSpPr>
        <p:spPr>
          <a:xfrm>
            <a:off x="1782890" y="7650807"/>
            <a:ext cx="6756531"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Where did the congregation invest its time and attention during this period?</a:t>
            </a:r>
            <a:endParaRPr/>
          </a:p>
        </p:txBody>
      </p:sp>
      <p:sp>
        <p:nvSpPr>
          <p:cNvPr id="297" name="Google Shape;297;p33"/>
          <p:cNvSpPr txBox="1"/>
          <p:nvPr/>
        </p:nvSpPr>
        <p:spPr>
          <a:xfrm>
            <a:off x="1782890" y="8793807"/>
            <a:ext cx="6756531"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Where did the congregation invest its time and attention during this period?</a:t>
            </a:r>
            <a:endParaRPr/>
          </a:p>
        </p:txBody>
      </p:sp>
      <p:sp>
        <p:nvSpPr>
          <p:cNvPr id="298" name="Google Shape;298;p33"/>
          <p:cNvSpPr txBox="1"/>
          <p:nvPr/>
        </p:nvSpPr>
        <p:spPr>
          <a:xfrm>
            <a:off x="8940514" y="3959620"/>
            <a:ext cx="6756531"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How did your congregation experience God’s presence during this period?</a:t>
            </a:r>
            <a:endParaRPr/>
          </a:p>
        </p:txBody>
      </p:sp>
      <p:sp>
        <p:nvSpPr>
          <p:cNvPr id="299" name="Google Shape;299;p33"/>
          <p:cNvSpPr txBox="1"/>
          <p:nvPr/>
        </p:nvSpPr>
        <p:spPr>
          <a:xfrm>
            <a:off x="9502211" y="5179069"/>
            <a:ext cx="6756531" cy="111442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What were the experiences, celebrations and regrets in the life of the wider community and world during this period?</a:t>
            </a:r>
            <a:endParaRPr/>
          </a:p>
        </p:txBody>
      </p:sp>
      <p:sp>
        <p:nvSpPr>
          <p:cNvPr id="300" name="Google Shape;300;p33"/>
          <p:cNvSpPr txBox="1"/>
          <p:nvPr/>
        </p:nvSpPr>
        <p:spPr>
          <a:xfrm>
            <a:off x="1600200" y="735679"/>
            <a:ext cx="842791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chemeClr val="dk1"/>
                </a:solidFill>
                <a:latin typeface="Calibri"/>
                <a:ea typeface="Calibri"/>
                <a:cs typeface="Calibri"/>
                <a:sym typeface="Calibri"/>
              </a:rPr>
              <a:t>For each pastoral time period ask:</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nvSpPr>
        <p:spPr>
          <a:xfrm>
            <a:off x="2986527" y="3525755"/>
            <a:ext cx="11603173" cy="3438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7500">
                <a:solidFill>
                  <a:srgbClr val="000000"/>
                </a:solidFill>
                <a:latin typeface="Roboto"/>
                <a:ea typeface="Roboto"/>
                <a:cs typeface="Roboto"/>
                <a:sym typeface="Roboto"/>
              </a:rPr>
              <a:t>What are the Vocare commonalities across pastoral time-periods?</a:t>
            </a:r>
            <a:endParaRPr/>
          </a:p>
        </p:txBody>
      </p:sp>
      <p:sp>
        <p:nvSpPr>
          <p:cNvPr id="306" name="Google Shape;306;p34"/>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5"/>
          <p:cNvSpPr txBox="1"/>
          <p:nvPr/>
        </p:nvSpPr>
        <p:spPr>
          <a:xfrm>
            <a:off x="1477969" y="2145585"/>
            <a:ext cx="13705524" cy="3438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7500">
                <a:solidFill>
                  <a:srgbClr val="000000"/>
                </a:solidFill>
                <a:latin typeface="Roboto"/>
                <a:ea typeface="Roboto"/>
                <a:cs typeface="Roboto"/>
                <a:sym typeface="Roboto"/>
              </a:rPr>
              <a:t>Look carefully at “attention” &amp; “regrets” across pastoral time-periods.</a:t>
            </a:r>
            <a:endParaRPr/>
          </a:p>
        </p:txBody>
      </p:sp>
      <p:sp>
        <p:nvSpPr>
          <p:cNvPr id="312" name="Google Shape;312;p35"/>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
        <p:nvSpPr>
          <p:cNvPr id="313" name="Google Shape;313;p35"/>
          <p:cNvSpPr txBox="1"/>
          <p:nvPr/>
        </p:nvSpPr>
        <p:spPr>
          <a:xfrm>
            <a:off x="2387469" y="6022795"/>
            <a:ext cx="6756531" cy="3714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lang="en-US" sz="2499">
                <a:solidFill>
                  <a:srgbClr val="000000"/>
                </a:solidFill>
                <a:latin typeface="Roboto"/>
                <a:ea typeface="Roboto"/>
                <a:cs typeface="Roboto"/>
                <a:sym typeface="Roboto"/>
              </a:rPr>
              <a:t>· Note where attention has been invested</a:t>
            </a:r>
            <a:endParaRPr/>
          </a:p>
        </p:txBody>
      </p:sp>
      <p:sp>
        <p:nvSpPr>
          <p:cNvPr id="314" name="Google Shape;314;p35"/>
          <p:cNvSpPr txBox="1"/>
          <p:nvPr/>
        </p:nvSpPr>
        <p:spPr>
          <a:xfrm>
            <a:off x="2387469" y="6568443"/>
            <a:ext cx="6756531"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lang="en-US" sz="2499">
                <a:solidFill>
                  <a:srgbClr val="000000"/>
                </a:solidFill>
                <a:latin typeface="Roboto"/>
                <a:ea typeface="Roboto"/>
                <a:cs typeface="Roboto"/>
                <a:sym typeface="Roboto"/>
              </a:rPr>
              <a:t>· Was attention invested in any unhealthy, i.e. ministry distracting, ways?</a:t>
            </a:r>
            <a:endParaRPr/>
          </a:p>
        </p:txBody>
      </p:sp>
      <p:sp>
        <p:nvSpPr>
          <p:cNvPr id="315" name="Google Shape;315;p35"/>
          <p:cNvSpPr txBox="1"/>
          <p:nvPr/>
        </p:nvSpPr>
        <p:spPr>
          <a:xfrm>
            <a:off x="2387469" y="7482843"/>
            <a:ext cx="6756531" cy="3714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lang="en-US" sz="2499">
                <a:solidFill>
                  <a:srgbClr val="000000"/>
                </a:solidFill>
                <a:latin typeface="Roboto"/>
                <a:ea typeface="Roboto"/>
                <a:cs typeface="Roboto"/>
                <a:sym typeface="Roboto"/>
              </a:rPr>
              <a:t>· How were regrets tended to?</a:t>
            </a:r>
            <a:endParaRPr/>
          </a:p>
        </p:txBody>
      </p:sp>
      <p:sp>
        <p:nvSpPr>
          <p:cNvPr id="316" name="Google Shape;316;p35"/>
          <p:cNvSpPr txBox="1"/>
          <p:nvPr/>
        </p:nvSpPr>
        <p:spPr>
          <a:xfrm>
            <a:off x="2387469" y="8025768"/>
            <a:ext cx="6756531" cy="3714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lang="en-US" sz="2499">
                <a:solidFill>
                  <a:srgbClr val="000000"/>
                </a:solidFill>
                <a:latin typeface="Roboto"/>
                <a:ea typeface="Roboto"/>
                <a:cs typeface="Roboto"/>
                <a:sym typeface="Roboto"/>
              </a:rPr>
              <a:t>· Are there any unresolved regrets?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6"/>
          <p:cNvSpPr txBox="1"/>
          <p:nvPr/>
        </p:nvSpPr>
        <p:spPr>
          <a:xfrm>
            <a:off x="1685458" y="2313160"/>
            <a:ext cx="12373500" cy="461664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000">
                <a:solidFill>
                  <a:srgbClr val="000000"/>
                </a:solidFill>
                <a:latin typeface="Roboto"/>
                <a:ea typeface="Roboto"/>
                <a:cs typeface="Roboto"/>
                <a:sym typeface="Roboto"/>
              </a:rPr>
              <a:t>HANG THE POSTERS WHERE OTHERS CAN SEE THEM</a:t>
            </a:r>
            <a:endParaRPr/>
          </a:p>
          <a:p>
            <a:pPr indent="-539750" lvl="1" marL="1079501" marR="0" rtl="0" algn="l">
              <a:lnSpc>
                <a:spcPct val="12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a:ea typeface="Roboto"/>
                <a:cs typeface="Roboto"/>
                <a:sym typeface="Roboto"/>
              </a:rPr>
              <a:t>Hang posters from the same pastoral time-periods next to each other</a:t>
            </a:r>
            <a:endParaRPr/>
          </a:p>
          <a:p>
            <a:pPr indent="0" lvl="0" marL="0" marR="0" rtl="0" algn="l">
              <a:lnSpc>
                <a:spcPct val="120000"/>
              </a:lnSpc>
              <a:spcBef>
                <a:spcPts val="0"/>
              </a:spcBef>
              <a:spcAft>
                <a:spcPts val="0"/>
              </a:spcAft>
              <a:buNone/>
            </a:pPr>
            <a:r>
              <a:t/>
            </a:r>
            <a:endParaRPr sz="5000">
              <a:solidFill>
                <a:srgbClr val="000000"/>
              </a:solidFill>
              <a:latin typeface="Roboto"/>
              <a:ea typeface="Roboto"/>
              <a:cs typeface="Roboto"/>
              <a:sym typeface="Roboto"/>
            </a:endParaRPr>
          </a:p>
          <a:p>
            <a:pPr indent="0" lvl="0" marL="0" marR="0" rtl="0" algn="l">
              <a:lnSpc>
                <a:spcPct val="120000"/>
              </a:lnSpc>
              <a:spcBef>
                <a:spcPts val="0"/>
              </a:spcBef>
              <a:spcAft>
                <a:spcPts val="0"/>
              </a:spcAft>
              <a:buNone/>
            </a:pPr>
            <a:r>
              <a:rPr lang="en-US" sz="5000">
                <a:solidFill>
                  <a:srgbClr val="000000"/>
                </a:solidFill>
                <a:latin typeface="Roboto"/>
                <a:ea typeface="Roboto"/>
                <a:cs typeface="Roboto"/>
                <a:sym typeface="Roboto"/>
              </a:rPr>
              <a:t>Take a Break!</a:t>
            </a:r>
            <a:endParaRPr/>
          </a:p>
        </p:txBody>
      </p:sp>
      <p:sp>
        <p:nvSpPr>
          <p:cNvPr id="322" name="Google Shape;322;p36"/>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7"/>
          <p:cNvSpPr txBox="1"/>
          <p:nvPr/>
        </p:nvSpPr>
        <p:spPr>
          <a:xfrm>
            <a:off x="2536027" y="3124543"/>
            <a:ext cx="11522930" cy="3438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7500">
                <a:solidFill>
                  <a:srgbClr val="000000"/>
                </a:solidFill>
                <a:latin typeface="Roboto"/>
                <a:ea typeface="Roboto"/>
                <a:cs typeface="Roboto"/>
                <a:sym typeface="Roboto"/>
              </a:rPr>
              <a:t>Part 3: </a:t>
            </a:r>
            <a:endParaRPr/>
          </a:p>
          <a:p>
            <a:pPr indent="0" lvl="0" marL="0" marR="0" rtl="0" algn="l">
              <a:lnSpc>
                <a:spcPct val="120000"/>
              </a:lnSpc>
              <a:spcBef>
                <a:spcPts val="0"/>
              </a:spcBef>
              <a:spcAft>
                <a:spcPts val="0"/>
              </a:spcAft>
              <a:buNone/>
            </a:pPr>
            <a:r>
              <a:rPr lang="en-US" sz="7500">
                <a:solidFill>
                  <a:srgbClr val="000000"/>
                </a:solidFill>
                <a:latin typeface="Roboto"/>
                <a:ea typeface="Roboto"/>
                <a:cs typeface="Roboto"/>
                <a:sym typeface="Roboto"/>
              </a:rPr>
              <a:t>Who Are we Called to Be?</a:t>
            </a:r>
            <a:endParaRPr/>
          </a:p>
          <a:p>
            <a:pPr indent="0" lvl="0" marL="0" marR="0" rtl="0" algn="l">
              <a:lnSpc>
                <a:spcPct val="120000"/>
              </a:lnSpc>
              <a:spcBef>
                <a:spcPts val="0"/>
              </a:spcBef>
              <a:spcAft>
                <a:spcPts val="0"/>
              </a:spcAft>
              <a:buNone/>
            </a:pPr>
            <a:r>
              <a:rPr lang="en-US" sz="7500">
                <a:solidFill>
                  <a:srgbClr val="000000"/>
                </a:solidFill>
                <a:latin typeface="Roboto"/>
                <a:ea typeface="Roboto"/>
                <a:cs typeface="Roboto"/>
                <a:sym typeface="Roboto"/>
              </a:rPr>
              <a:t>What are we Called to Do?</a:t>
            </a:r>
            <a:endParaRPr/>
          </a:p>
        </p:txBody>
      </p:sp>
      <p:sp>
        <p:nvSpPr>
          <p:cNvPr id="328" name="Google Shape;328;p37"/>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8"/>
          <p:cNvSpPr txBox="1"/>
          <p:nvPr/>
        </p:nvSpPr>
        <p:spPr>
          <a:xfrm>
            <a:off x="4527181" y="3846724"/>
            <a:ext cx="6756531" cy="771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000">
                <a:solidFill>
                  <a:srgbClr val="000000"/>
                </a:solidFill>
                <a:latin typeface="Roboto"/>
                <a:ea typeface="Roboto"/>
                <a:cs typeface="Roboto"/>
                <a:sym typeface="Roboto"/>
              </a:rPr>
              <a:t> 5 Reflection Questions</a:t>
            </a:r>
            <a:endParaRPr/>
          </a:p>
        </p:txBody>
      </p:sp>
      <p:sp>
        <p:nvSpPr>
          <p:cNvPr id="334" name="Google Shape;334;p38"/>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9"/>
          <p:cNvSpPr txBox="1"/>
          <p:nvPr/>
        </p:nvSpPr>
        <p:spPr>
          <a:xfrm>
            <a:off x="2135957" y="3108494"/>
            <a:ext cx="12036482" cy="3725379"/>
          </a:xfrm>
          <a:prstGeom prst="rect">
            <a:avLst/>
          </a:prstGeom>
          <a:noFill/>
          <a:ln>
            <a:noFill/>
          </a:ln>
        </p:spPr>
        <p:txBody>
          <a:bodyPr anchorCtr="0" anchor="t" bIns="0" lIns="0" spcFirstLastPara="1" rIns="0" wrap="square" tIns="0">
            <a:spAutoFit/>
          </a:bodyPr>
          <a:lstStyle/>
          <a:p>
            <a:pPr indent="0" lvl="0" marL="0" marR="0" rtl="0" algn="l">
              <a:lnSpc>
                <a:spcPct val="97450"/>
              </a:lnSpc>
              <a:spcBef>
                <a:spcPts val="0"/>
              </a:spcBef>
              <a:spcAft>
                <a:spcPts val="0"/>
              </a:spcAft>
              <a:buNone/>
            </a:pPr>
            <a:r>
              <a:rPr lang="en-US" sz="6000">
                <a:solidFill>
                  <a:srgbClr val="000000"/>
                </a:solidFill>
                <a:latin typeface="Roboto"/>
                <a:ea typeface="Roboto"/>
                <a:cs typeface="Roboto"/>
                <a:sym typeface="Roboto"/>
              </a:rPr>
              <a:t>What is life-giving for you about being part of a Christian community? (i.e. worship, education, service/advocacy, social opportunities, etc.)? </a:t>
            </a:r>
            <a:endParaRPr/>
          </a:p>
        </p:txBody>
      </p:sp>
      <p:sp>
        <p:nvSpPr>
          <p:cNvPr id="340" name="Google Shape;340;p39"/>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nvSpPr>
        <p:spPr>
          <a:xfrm>
            <a:off x="1782890" y="1696227"/>
            <a:ext cx="6756531" cy="1152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000000"/>
                </a:solidFill>
                <a:latin typeface="Roboto"/>
                <a:ea typeface="Roboto"/>
                <a:cs typeface="Roboto"/>
                <a:sym typeface="Roboto"/>
              </a:rPr>
              <a:t>Opening Prayer</a:t>
            </a:r>
            <a:endParaRPr/>
          </a:p>
        </p:txBody>
      </p:sp>
      <p:sp>
        <p:nvSpPr>
          <p:cNvPr id="105" name="Google Shape;105;p4"/>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
        <p:nvSpPr>
          <p:cNvPr id="106" name="Google Shape;106;p4"/>
          <p:cNvSpPr txBox="1"/>
          <p:nvPr/>
        </p:nvSpPr>
        <p:spPr>
          <a:xfrm>
            <a:off x="4028064" y="3419690"/>
            <a:ext cx="8238063" cy="4732687"/>
          </a:xfrm>
          <a:prstGeom prst="rect">
            <a:avLst/>
          </a:prstGeom>
          <a:noFill/>
          <a:ln>
            <a:noFill/>
          </a:ln>
        </p:spPr>
        <p:txBody>
          <a:bodyPr anchorCtr="0" anchor="t" bIns="0" lIns="0" spcFirstLastPara="1" rIns="0" wrap="square" tIns="0">
            <a:spAutoFit/>
          </a:bodyPr>
          <a:lstStyle/>
          <a:p>
            <a:pPr indent="0" lvl="0" marL="0" marR="0" rtl="0" algn="ctr">
              <a:lnSpc>
                <a:spcPct val="120022"/>
              </a:lnSpc>
              <a:spcBef>
                <a:spcPts val="0"/>
              </a:spcBef>
              <a:spcAft>
                <a:spcPts val="0"/>
              </a:spcAft>
              <a:buNone/>
            </a:pPr>
            <a:r>
              <a:rPr b="0" i="0" lang="en-US" sz="3531" u="none" cap="none" strike="noStrike">
                <a:solidFill>
                  <a:srgbClr val="000000"/>
                </a:solidFill>
                <a:latin typeface="Roboto"/>
                <a:ea typeface="Roboto"/>
                <a:cs typeface="Roboto"/>
                <a:sym typeface="Roboto"/>
              </a:rPr>
              <a:t>Lead us by your Spirit, O God, to value what you value, and to live out our ministry reflecting those values. Shepherd our conversation and discernment, so that your purposes are reflected on what we do here today. Lead us, guide us, and accompany us into the future you have in mind for us. In the name of +Jesus, Amen.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0"/>
          <p:cNvSpPr txBox="1"/>
          <p:nvPr/>
        </p:nvSpPr>
        <p:spPr>
          <a:xfrm>
            <a:off x="2408781" y="3285027"/>
            <a:ext cx="11057524" cy="3180358"/>
          </a:xfrm>
          <a:prstGeom prst="rect">
            <a:avLst/>
          </a:prstGeom>
          <a:noFill/>
          <a:ln>
            <a:noFill/>
          </a:ln>
        </p:spPr>
        <p:txBody>
          <a:bodyPr anchorCtr="0" anchor="t" bIns="0" lIns="0" spcFirstLastPara="1" rIns="0" wrap="square" tIns="0">
            <a:spAutoFit/>
          </a:bodyPr>
          <a:lstStyle/>
          <a:p>
            <a:pPr indent="0" lvl="0" marL="0" marR="0" rtl="0" algn="l">
              <a:lnSpc>
                <a:spcPct val="102666"/>
              </a:lnSpc>
              <a:spcBef>
                <a:spcPts val="0"/>
              </a:spcBef>
              <a:spcAft>
                <a:spcPts val="0"/>
              </a:spcAft>
              <a:buNone/>
            </a:pPr>
            <a:r>
              <a:rPr lang="en-US" sz="6000">
                <a:solidFill>
                  <a:srgbClr val="000000"/>
                </a:solidFill>
                <a:latin typeface="Roboto"/>
                <a:ea typeface="Roboto"/>
                <a:cs typeface="Roboto"/>
                <a:sym typeface="Roboto"/>
              </a:rPr>
              <a:t>What aspects of worship are most impactful for you, and why? (music, liturgy, prayers, sermon, community, etc.)</a:t>
            </a:r>
            <a:endParaRPr/>
          </a:p>
        </p:txBody>
      </p:sp>
      <p:sp>
        <p:nvSpPr>
          <p:cNvPr id="346" name="Google Shape;346;p40"/>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1"/>
          <p:cNvSpPr txBox="1"/>
          <p:nvPr/>
        </p:nvSpPr>
        <p:spPr>
          <a:xfrm>
            <a:off x="1959424" y="3782530"/>
            <a:ext cx="13191973" cy="3209925"/>
          </a:xfrm>
          <a:prstGeom prst="rect">
            <a:avLst/>
          </a:prstGeom>
          <a:noFill/>
          <a:ln>
            <a:noFill/>
          </a:ln>
        </p:spPr>
        <p:txBody>
          <a:bodyPr anchorCtr="0" anchor="t" bIns="0" lIns="0" spcFirstLastPara="1" rIns="0" wrap="square" tIns="0">
            <a:spAutoFit/>
          </a:bodyPr>
          <a:lstStyle/>
          <a:p>
            <a:pPr indent="0" lvl="0" marL="0" marR="0" rtl="0" algn="l">
              <a:lnSpc>
                <a:spcPct val="119997"/>
              </a:lnSpc>
              <a:spcBef>
                <a:spcPts val="0"/>
              </a:spcBef>
              <a:spcAft>
                <a:spcPts val="0"/>
              </a:spcAft>
              <a:buNone/>
            </a:pPr>
            <a:r>
              <a:rPr lang="en-US" sz="7031">
                <a:solidFill>
                  <a:srgbClr val="000000"/>
                </a:solidFill>
                <a:latin typeface="Roboto"/>
                <a:ea typeface="Roboto"/>
                <a:cs typeface="Roboto"/>
                <a:sym typeface="Roboto"/>
              </a:rPr>
              <a:t>Share how being a Christian makes a difference in your daily living. </a:t>
            </a:r>
            <a:endParaRPr/>
          </a:p>
        </p:txBody>
      </p:sp>
      <p:sp>
        <p:nvSpPr>
          <p:cNvPr id="352" name="Google Shape;352;p41"/>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2"/>
          <p:cNvSpPr txBox="1"/>
          <p:nvPr/>
        </p:nvSpPr>
        <p:spPr>
          <a:xfrm>
            <a:off x="2007569" y="3667125"/>
            <a:ext cx="13127779" cy="2933700"/>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lang="en-US" sz="6437">
                <a:solidFill>
                  <a:srgbClr val="000000"/>
                </a:solidFill>
                <a:latin typeface="Roboto"/>
                <a:ea typeface="Roboto"/>
                <a:cs typeface="Roboto"/>
                <a:sym typeface="Roboto"/>
              </a:rPr>
              <a:t>How does being a Christian impact how you think and act in relation to matters of public concern? </a:t>
            </a:r>
            <a:endParaRPr/>
          </a:p>
        </p:txBody>
      </p:sp>
      <p:sp>
        <p:nvSpPr>
          <p:cNvPr id="358" name="Google Shape;358;p42"/>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3"/>
          <p:cNvSpPr txBox="1"/>
          <p:nvPr/>
        </p:nvSpPr>
        <p:spPr>
          <a:xfrm>
            <a:off x="2134815" y="3140591"/>
            <a:ext cx="11924142" cy="3438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7500">
                <a:solidFill>
                  <a:srgbClr val="000000"/>
                </a:solidFill>
                <a:latin typeface="Roboto"/>
                <a:ea typeface="Roboto"/>
                <a:cs typeface="Roboto"/>
                <a:sym typeface="Roboto"/>
              </a:rPr>
              <a:t>Share a time when you experienced the presence of God. </a:t>
            </a:r>
            <a:endParaRPr/>
          </a:p>
        </p:txBody>
      </p:sp>
      <p:sp>
        <p:nvSpPr>
          <p:cNvPr id="364" name="Google Shape;364;p43"/>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4"/>
          <p:cNvSpPr txBox="1"/>
          <p:nvPr/>
        </p:nvSpPr>
        <p:spPr>
          <a:xfrm>
            <a:off x="2970478" y="3477609"/>
            <a:ext cx="10880991" cy="1533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000">
                <a:solidFill>
                  <a:srgbClr val="000000"/>
                </a:solidFill>
                <a:latin typeface="Roboto"/>
                <a:ea typeface="Roboto"/>
                <a:cs typeface="Roboto"/>
                <a:sym typeface="Roboto"/>
              </a:rPr>
              <a:t> Generate a list of everything that is essential  to be faithful to the Gospel.</a:t>
            </a:r>
            <a:endParaRPr/>
          </a:p>
        </p:txBody>
      </p:sp>
      <p:sp>
        <p:nvSpPr>
          <p:cNvPr id="370" name="Google Shape;370;p44"/>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5"/>
          <p:cNvSpPr txBox="1"/>
          <p:nvPr/>
        </p:nvSpPr>
        <p:spPr>
          <a:xfrm>
            <a:off x="2537169" y="3975112"/>
            <a:ext cx="10816797" cy="189547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6228">
                <a:solidFill>
                  <a:srgbClr val="000000"/>
                </a:solidFill>
                <a:latin typeface="Roboto"/>
                <a:ea typeface="Roboto"/>
                <a:cs typeface="Roboto"/>
                <a:sym typeface="Roboto"/>
              </a:rPr>
              <a:t>Discuss why you think each item on the list it is essential.</a:t>
            </a:r>
            <a:endParaRPr/>
          </a:p>
        </p:txBody>
      </p:sp>
      <p:sp>
        <p:nvSpPr>
          <p:cNvPr id="376" name="Google Shape;376;p45"/>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6"/>
          <p:cNvSpPr txBox="1"/>
          <p:nvPr/>
        </p:nvSpPr>
        <p:spPr>
          <a:xfrm>
            <a:off x="2489024" y="3894870"/>
            <a:ext cx="11201961" cy="1533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000">
                <a:solidFill>
                  <a:srgbClr val="000000"/>
                </a:solidFill>
                <a:latin typeface="Roboto"/>
                <a:ea typeface="Roboto"/>
                <a:cs typeface="Roboto"/>
                <a:sym typeface="Roboto"/>
              </a:rPr>
              <a:t>Note obstacles and opportunities of each essential component for ministry </a:t>
            </a:r>
            <a:endParaRPr/>
          </a:p>
        </p:txBody>
      </p:sp>
      <p:sp>
        <p:nvSpPr>
          <p:cNvPr id="382" name="Google Shape;382;p46"/>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7"/>
          <p:cNvSpPr txBox="1"/>
          <p:nvPr/>
        </p:nvSpPr>
        <p:spPr>
          <a:xfrm>
            <a:off x="2328539" y="3670191"/>
            <a:ext cx="10961233" cy="2295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000">
                <a:solidFill>
                  <a:srgbClr val="000000"/>
                </a:solidFill>
                <a:latin typeface="Roboto"/>
                <a:ea typeface="Roboto"/>
                <a:cs typeface="Roboto"/>
                <a:sym typeface="Roboto"/>
              </a:rPr>
              <a:t>What can we do to have a greater impact on the life or our neighborhood and/or city? </a:t>
            </a:r>
            <a:endParaRPr/>
          </a:p>
        </p:txBody>
      </p:sp>
      <p:sp>
        <p:nvSpPr>
          <p:cNvPr id="388" name="Google Shape;388;p47"/>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8"/>
          <p:cNvSpPr txBox="1"/>
          <p:nvPr/>
        </p:nvSpPr>
        <p:spPr>
          <a:xfrm>
            <a:off x="1782890" y="1686702"/>
            <a:ext cx="6756531" cy="138499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3000">
                <a:solidFill>
                  <a:srgbClr val="000000"/>
                </a:solidFill>
                <a:latin typeface="Roboto"/>
                <a:ea typeface="Roboto"/>
                <a:cs typeface="Roboto"/>
                <a:sym typeface="Roboto"/>
              </a:rPr>
              <a:t>What “new thing(s)” are we being called to be open to that is not currently part of our ministry?</a:t>
            </a:r>
            <a:endParaRPr/>
          </a:p>
        </p:txBody>
      </p:sp>
      <p:sp>
        <p:nvSpPr>
          <p:cNvPr id="394" name="Google Shape;394;p48"/>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
        <p:nvSpPr>
          <p:cNvPr id="395" name="Google Shape;395;p48"/>
          <p:cNvSpPr txBox="1"/>
          <p:nvPr/>
        </p:nvSpPr>
        <p:spPr>
          <a:xfrm>
            <a:off x="5334000" y="3467042"/>
            <a:ext cx="6756531" cy="13906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3000">
                <a:solidFill>
                  <a:srgbClr val="000000"/>
                </a:solidFill>
                <a:latin typeface="Roboto"/>
                <a:ea typeface="Roboto"/>
                <a:cs typeface="Roboto"/>
                <a:sym typeface="Roboto"/>
              </a:rPr>
              <a:t>· Where are we currently investing our attention that we may be being called to re-evaluate?</a:t>
            </a:r>
            <a:endParaRPr/>
          </a:p>
        </p:txBody>
      </p:sp>
      <p:sp>
        <p:nvSpPr>
          <p:cNvPr id="396" name="Google Shape;396;p48"/>
          <p:cNvSpPr txBox="1"/>
          <p:nvPr/>
        </p:nvSpPr>
        <p:spPr>
          <a:xfrm>
            <a:off x="1782889" y="5253037"/>
            <a:ext cx="6756531" cy="933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3000">
                <a:solidFill>
                  <a:srgbClr val="000000"/>
                </a:solidFill>
                <a:latin typeface="Roboto"/>
                <a:ea typeface="Roboto"/>
                <a:cs typeface="Roboto"/>
                <a:sym typeface="Roboto"/>
              </a:rPr>
              <a:t>· What is are we currently doing that we may be being called to no longer do?</a:t>
            </a:r>
            <a:endParaRPr/>
          </a:p>
        </p:txBody>
      </p:sp>
      <p:sp>
        <p:nvSpPr>
          <p:cNvPr id="397" name="Google Shape;397;p48"/>
          <p:cNvSpPr txBox="1"/>
          <p:nvPr/>
        </p:nvSpPr>
        <p:spPr>
          <a:xfrm>
            <a:off x="6172200" y="6462384"/>
            <a:ext cx="6756531" cy="933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3000">
                <a:solidFill>
                  <a:srgbClr val="000000"/>
                </a:solidFill>
                <a:latin typeface="Roboto"/>
                <a:ea typeface="Roboto"/>
                <a:cs typeface="Roboto"/>
                <a:sym typeface="Roboto"/>
              </a:rPr>
              <a:t>· What regrets do we have that we are being called to tend to?</a:t>
            </a:r>
            <a:endParaRPr/>
          </a:p>
        </p:txBody>
      </p:sp>
      <p:sp>
        <p:nvSpPr>
          <p:cNvPr id="398" name="Google Shape;398;p48"/>
          <p:cNvSpPr txBox="1"/>
          <p:nvPr/>
        </p:nvSpPr>
        <p:spPr>
          <a:xfrm>
            <a:off x="1782890" y="7671732"/>
            <a:ext cx="6756531" cy="933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3000">
                <a:solidFill>
                  <a:srgbClr val="000000"/>
                </a:solidFill>
                <a:latin typeface="Roboto"/>
                <a:ea typeface="Roboto"/>
                <a:cs typeface="Roboto"/>
                <a:sym typeface="Roboto"/>
              </a:rPr>
              <a:t>· How are we being called to help others experience the presence of God?</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9"/>
          <p:cNvSpPr txBox="1"/>
          <p:nvPr/>
        </p:nvSpPr>
        <p:spPr>
          <a:xfrm>
            <a:off x="3467981" y="3733800"/>
            <a:ext cx="10110664" cy="2809875"/>
          </a:xfrm>
          <a:prstGeom prst="rect">
            <a:avLst/>
          </a:prstGeom>
          <a:noFill/>
          <a:ln>
            <a:noFill/>
          </a:ln>
        </p:spPr>
        <p:txBody>
          <a:bodyPr anchorCtr="0" anchor="t" bIns="0" lIns="0" spcFirstLastPara="1" rIns="0" wrap="square" tIns="0">
            <a:spAutoFit/>
          </a:bodyPr>
          <a:lstStyle/>
          <a:p>
            <a:pPr indent="0" lvl="0" marL="0" marR="0" rtl="0" algn="l">
              <a:lnSpc>
                <a:spcPct val="119996"/>
              </a:lnSpc>
              <a:spcBef>
                <a:spcPts val="0"/>
              </a:spcBef>
              <a:spcAft>
                <a:spcPts val="0"/>
              </a:spcAft>
              <a:buNone/>
            </a:pPr>
            <a:r>
              <a:rPr lang="en-US" sz="6176">
                <a:solidFill>
                  <a:srgbClr val="000000"/>
                </a:solidFill>
                <a:latin typeface="Roboto"/>
                <a:ea typeface="Roboto"/>
                <a:cs typeface="Roboto"/>
                <a:sym typeface="Roboto"/>
              </a:rPr>
              <a:t>Share “just one thing” that you will take away from today.</a:t>
            </a:r>
            <a:endParaRPr/>
          </a:p>
        </p:txBody>
      </p:sp>
      <p:sp>
        <p:nvSpPr>
          <p:cNvPr id="404" name="Google Shape;404;p49"/>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
        <p:nvSpPr>
          <p:cNvPr id="112" name="Google Shape;112;p5"/>
          <p:cNvSpPr/>
          <p:nvPr/>
        </p:nvSpPr>
        <p:spPr>
          <a:xfrm>
            <a:off x="9430339" y="2848752"/>
            <a:ext cx="6873818" cy="6534459"/>
          </a:xfrm>
          <a:custGeom>
            <a:rect b="b" l="l" r="r" t="t"/>
            <a:pathLst>
              <a:path extrusionOk="0" h="6534459" w="6873818">
                <a:moveTo>
                  <a:pt x="0" y="0"/>
                </a:moveTo>
                <a:lnTo>
                  <a:pt x="6873818" y="0"/>
                </a:lnTo>
                <a:lnTo>
                  <a:pt x="6873818" y="6534460"/>
                </a:lnTo>
                <a:lnTo>
                  <a:pt x="0" y="6534460"/>
                </a:lnTo>
                <a:lnTo>
                  <a:pt x="0" y="0"/>
                </a:lnTo>
                <a:close/>
              </a:path>
            </a:pathLst>
          </a:custGeom>
          <a:blipFill rotWithShape="1">
            <a:blip r:embed="rId4">
              <a:alphaModFix/>
            </a:blip>
            <a:stretch>
              <a:fillRect b="0" l="0" r="0" t="0"/>
            </a:stretch>
          </a:blipFill>
          <a:ln>
            <a:noFill/>
          </a:ln>
        </p:spPr>
      </p:sp>
      <p:sp>
        <p:nvSpPr>
          <p:cNvPr id="113" name="Google Shape;113;p5"/>
          <p:cNvSpPr txBox="1"/>
          <p:nvPr/>
        </p:nvSpPr>
        <p:spPr>
          <a:xfrm>
            <a:off x="1782890" y="1696227"/>
            <a:ext cx="6756531" cy="2295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000000"/>
                </a:solidFill>
                <a:latin typeface="Roboto"/>
                <a:ea typeface="Roboto"/>
                <a:cs typeface="Roboto"/>
                <a:sym typeface="Roboto"/>
              </a:rPr>
              <a:t>Share the following:</a:t>
            </a:r>
            <a:endParaRPr/>
          </a:p>
        </p:txBody>
      </p:sp>
      <p:sp>
        <p:nvSpPr>
          <p:cNvPr id="114" name="Google Shape;114;p5"/>
          <p:cNvSpPr txBox="1"/>
          <p:nvPr/>
        </p:nvSpPr>
        <p:spPr>
          <a:xfrm>
            <a:off x="2387469" y="4129074"/>
            <a:ext cx="6756531" cy="3714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Name</a:t>
            </a:r>
            <a:endParaRPr/>
          </a:p>
        </p:txBody>
      </p:sp>
      <p:sp>
        <p:nvSpPr>
          <p:cNvPr id="115" name="Google Shape;115;p5"/>
          <p:cNvSpPr txBox="1"/>
          <p:nvPr/>
        </p:nvSpPr>
        <p:spPr>
          <a:xfrm>
            <a:off x="2387469" y="4633899"/>
            <a:ext cx="6756531" cy="3714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Your role within your congregation or ministry</a:t>
            </a:r>
            <a:endParaRPr/>
          </a:p>
        </p:txBody>
      </p:sp>
      <p:sp>
        <p:nvSpPr>
          <p:cNvPr id="116" name="Google Shape;116;p5"/>
          <p:cNvSpPr txBox="1"/>
          <p:nvPr/>
        </p:nvSpPr>
        <p:spPr>
          <a:xfrm>
            <a:off x="2387469" y="5143500"/>
            <a:ext cx="6756531" cy="3714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 Look at the image “Discernment”</a:t>
            </a:r>
            <a:endParaRPr/>
          </a:p>
        </p:txBody>
      </p:sp>
      <p:sp>
        <p:nvSpPr>
          <p:cNvPr id="117" name="Google Shape;117;p5"/>
          <p:cNvSpPr txBox="1"/>
          <p:nvPr/>
        </p:nvSpPr>
        <p:spPr>
          <a:xfrm>
            <a:off x="2826042" y="5648325"/>
            <a:ext cx="6756531" cy="3714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Share what you see in the image</a:t>
            </a:r>
            <a:endParaRPr/>
          </a:p>
        </p:txBody>
      </p:sp>
      <p:sp>
        <p:nvSpPr>
          <p:cNvPr id="118" name="Google Shape;118;p5"/>
          <p:cNvSpPr txBox="1"/>
          <p:nvPr/>
        </p:nvSpPr>
        <p:spPr>
          <a:xfrm>
            <a:off x="2826042" y="6162675"/>
            <a:ext cx="6435561" cy="111442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What might this image have to say about “God doing a new thing” and “discernment of the will of God?”</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0"/>
          <p:cNvSpPr txBox="1"/>
          <p:nvPr/>
        </p:nvSpPr>
        <p:spPr>
          <a:xfrm>
            <a:off x="1782890" y="1686702"/>
            <a:ext cx="6756531" cy="7448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4090">
                <a:solidFill>
                  <a:srgbClr val="000000"/>
                </a:solidFill>
                <a:latin typeface="Roboto"/>
                <a:ea typeface="Roboto"/>
                <a:cs typeface="Roboto"/>
                <a:sym typeface="Roboto"/>
              </a:rPr>
              <a:t>O God, you have called your servants to ventures of which we cannot see the ending, by paths as yet untrodden, through perils unknown. Give us faith to go out with good courage, not knowing where we go, but only that your hand is leading us and your love supporting us; through Jesus Christ our Lord. AMEN</a:t>
            </a:r>
            <a:endParaRPr/>
          </a:p>
        </p:txBody>
      </p:sp>
      <p:sp>
        <p:nvSpPr>
          <p:cNvPr id="410" name="Google Shape;410;p50"/>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nvSpPr>
        <p:spPr>
          <a:xfrm>
            <a:off x="3435884" y="3397367"/>
            <a:ext cx="6756531" cy="1152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000000"/>
                </a:solidFill>
                <a:latin typeface="Roboto"/>
                <a:ea typeface="Roboto"/>
                <a:cs typeface="Roboto"/>
                <a:sym typeface="Roboto"/>
              </a:rPr>
              <a:t>Review Agenda</a:t>
            </a:r>
            <a:endParaRPr/>
          </a:p>
        </p:txBody>
      </p:sp>
      <p:sp>
        <p:nvSpPr>
          <p:cNvPr id="124" name="Google Shape;124;p6"/>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nvSpPr>
        <p:spPr>
          <a:xfrm>
            <a:off x="1782890" y="1696227"/>
            <a:ext cx="10848894" cy="2295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000000"/>
                </a:solidFill>
                <a:latin typeface="Roboto"/>
                <a:ea typeface="Roboto"/>
                <a:cs typeface="Roboto"/>
                <a:sym typeface="Roboto"/>
              </a:rPr>
              <a:t>Volunteer Recorder at Each Table</a:t>
            </a:r>
            <a:endParaRPr/>
          </a:p>
        </p:txBody>
      </p:sp>
      <p:sp>
        <p:nvSpPr>
          <p:cNvPr id="130" name="Google Shape;130;p7"/>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nvSpPr>
        <p:spPr>
          <a:xfrm>
            <a:off x="5522187" y="4600575"/>
            <a:ext cx="6756531" cy="1085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125" u="none" cap="none" strike="noStrike">
                <a:solidFill>
                  <a:srgbClr val="000000"/>
                </a:solidFill>
                <a:latin typeface="Roboto"/>
                <a:ea typeface="Roboto"/>
                <a:cs typeface="Roboto"/>
                <a:sym typeface="Roboto"/>
              </a:rPr>
              <a:t>Three Goals</a:t>
            </a:r>
            <a:endParaRPr/>
          </a:p>
        </p:txBody>
      </p:sp>
      <p:sp>
        <p:nvSpPr>
          <p:cNvPr id="136" name="Google Shape;136;p8"/>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nvSpPr>
        <p:spPr>
          <a:xfrm>
            <a:off x="2439736" y="3422940"/>
            <a:ext cx="11619221" cy="4343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125" u="none" cap="none" strike="noStrike">
                <a:solidFill>
                  <a:srgbClr val="000000"/>
                </a:solidFill>
                <a:latin typeface="Roboto"/>
                <a:ea typeface="Roboto"/>
                <a:cs typeface="Roboto"/>
                <a:sym typeface="Roboto"/>
              </a:rPr>
              <a:t>· To share and collect the wisdom of those gathered today about shared ministry values</a:t>
            </a:r>
            <a:endParaRPr/>
          </a:p>
        </p:txBody>
      </p:sp>
      <p:sp>
        <p:nvSpPr>
          <p:cNvPr id="142" name="Google Shape;142;p9"/>
          <p:cNvSpPr/>
          <p:nvPr/>
        </p:nvSpPr>
        <p:spPr>
          <a:xfrm flipH="1" rot="10800000">
            <a:off x="14058958" y="-498129"/>
            <a:ext cx="3200342" cy="5641629"/>
          </a:xfrm>
          <a:custGeom>
            <a:rect b="b" l="l" r="r" t="t"/>
            <a:pathLst>
              <a:path extrusionOk="0" h="5641629" w="3200342">
                <a:moveTo>
                  <a:pt x="0" y="5641629"/>
                </a:moveTo>
                <a:lnTo>
                  <a:pt x="3200342" y="5641629"/>
                </a:lnTo>
                <a:lnTo>
                  <a:pt x="3200342" y="0"/>
                </a:lnTo>
                <a:lnTo>
                  <a:pt x="0" y="0"/>
                </a:lnTo>
                <a:lnTo>
                  <a:pt x="0" y="5641629"/>
                </a:lnTo>
                <a:close/>
              </a:path>
            </a:pathLst>
          </a:custGeom>
          <a:blipFill rotWithShape="1">
            <a:blip r:embed="rId3">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Char Cox</dc:creator>
</cp:coreProperties>
</file>