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6"/>
  </p:notesMasterIdLst>
  <p:sldIdLst>
    <p:sldId id="256" r:id="rId2"/>
    <p:sldId id="257" r:id="rId3"/>
    <p:sldId id="258" r:id="rId4"/>
    <p:sldId id="259" r:id="rId5"/>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 uri="{2D200454-40CA-4A62-9FC3-DE9A4176ACB9}">
      <p15:notesGuideLst xmlns:p15="http://schemas.microsoft.com/office/powerpoint/2012/main">
        <p15:guide id="1" orient="horz" pos="2928">
          <p15:clr>
            <a:srgbClr val="000000"/>
          </p15:clr>
        </p15:guide>
        <p15:guide id="2" pos="2208">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10"/>
    <p:restoredTop sz="94624"/>
  </p:normalViewPr>
  <p:slideViewPr>
    <p:cSldViewPr snapToGrid="0">
      <p:cViewPr varScale="1">
        <p:scale>
          <a:sx n="148" d="100"/>
          <a:sy n="148" d="100"/>
        </p:scale>
        <p:origin x="600" y="184"/>
      </p:cViewPr>
      <p:guideLst>
        <p:guide orient="horz" pos="162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90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90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90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90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90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90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90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90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90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p1: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a:solidFill>
                  <a:schemeClr val="dk1"/>
                </a:solidFill>
                <a:latin typeface="Calibri"/>
                <a:ea typeface="Calibri"/>
                <a:cs typeface="Calibri"/>
                <a:sym typeface="Calibri"/>
              </a:rPr>
              <a:t>Shelly Dickinson, Dana Gross, Tim Howe, Karil Kucera, Jennifer Kwon Dobbs, Jonathan O’Conner, Tom Williamson, </a:t>
            </a:r>
            <a:r>
              <a:rPr lang="en-US"/>
              <a:t>Ulises Jovel ’20, and Myrto Neamonitaki ’20</a:t>
            </a:r>
            <a:endParaRPr>
              <a:solidFill>
                <a:schemeClr val="dk1"/>
              </a:solidFill>
              <a:latin typeface="Calibri"/>
              <a:ea typeface="Calibri"/>
              <a:cs typeface="Calibri"/>
              <a:sym typeface="Calibri"/>
            </a:endParaRPr>
          </a:p>
        </p:txBody>
      </p:sp>
      <p:sp>
        <p:nvSpPr>
          <p:cNvPr id="45" name="Google Shape;45;p1: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chemeClr val="dk1"/>
                </a:solidFill>
                <a:latin typeface="Calibri"/>
                <a:ea typeface="Calibri"/>
                <a:cs typeface="Calibri"/>
                <a:sym typeface="Calibri"/>
              </a:rPr>
              <a:t>1</a:t>
            </a:fld>
            <a:endParaRPr>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51" name="Google Shape;51;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7" name="Google Shape;57;p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The OLE Core envisions deeper engagement with general education in the major.</a:t>
            </a:r>
            <a:endParaRPr/>
          </a:p>
        </p:txBody>
      </p:sp>
      <p:sp>
        <p:nvSpPr>
          <p:cNvPr id="58" name="Google Shape;58;p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4" name="Google Shape;64;p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Karil. We now invite individual faculty responses, as well as responses from the entire faculty. We know that some people love clicker polls and some don’t. We believe that they provide an additional way to gather information from all of you. We want to continue these conversations through a forum and other meetings coming up this spring.</a:t>
            </a:r>
            <a:endParaRPr/>
          </a:p>
        </p:txBody>
      </p:sp>
      <p:sp>
        <p:nvSpPr>
          <p:cNvPr id="65" name="Google Shape;65;p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685800" y="1989759"/>
            <a:ext cx="7772400" cy="339587"/>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sz="3600" b="1">
                <a:solidFill>
                  <a:schemeClr val="lt1"/>
                </a:solidFill>
                <a:latin typeface="Arial"/>
                <a:ea typeface="Arial"/>
                <a:cs typeface="Arial"/>
                <a:sym typeface="Aria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1371600" y="2461426"/>
            <a:ext cx="6400800" cy="477521"/>
          </a:xfrm>
          <a:prstGeom prst="rect">
            <a:avLst/>
          </a:prstGeom>
          <a:noFill/>
          <a:ln>
            <a:noFill/>
          </a:ln>
        </p:spPr>
        <p:txBody>
          <a:bodyPr spcFirstLastPara="1" wrap="square" lIns="91425" tIns="45700" rIns="91425" bIns="45700" anchor="t" anchorCtr="0"/>
          <a:lstStyle>
            <a:lvl1pPr lvl="0" algn="ctr">
              <a:lnSpc>
                <a:spcPct val="100000"/>
              </a:lnSpc>
              <a:spcBef>
                <a:spcPts val="480"/>
              </a:spcBef>
              <a:spcAft>
                <a:spcPts val="0"/>
              </a:spcAft>
              <a:buClr>
                <a:srgbClr val="FFFFFF"/>
              </a:buClr>
              <a:buSzPts val="2400"/>
              <a:buFont typeface="Arial"/>
              <a:buNone/>
              <a:defRPr sz="2400" i="1">
                <a:solidFill>
                  <a:srgbClr val="FFFFFF"/>
                </a:solidFill>
                <a:latin typeface="Arial"/>
                <a:ea typeface="Arial"/>
                <a:cs typeface="Arial"/>
                <a:sym typeface="Arial"/>
              </a:defRPr>
            </a:lvl1pPr>
            <a:lvl2pPr lvl="1" algn="ctr">
              <a:lnSpc>
                <a:spcPct val="100000"/>
              </a:lnSpc>
              <a:spcBef>
                <a:spcPts val="560"/>
              </a:spcBef>
              <a:spcAft>
                <a:spcPts val="0"/>
              </a:spcAft>
              <a:buClr>
                <a:srgbClr val="888888"/>
              </a:buClr>
              <a:buSzPts val="2800"/>
              <a:buFont typeface="Times New Roman"/>
              <a:buNone/>
              <a:defRPr>
                <a:solidFill>
                  <a:srgbClr val="888888"/>
                </a:solidFill>
              </a:defRPr>
            </a:lvl2pPr>
            <a:lvl3pPr lvl="2" algn="ctr">
              <a:lnSpc>
                <a:spcPct val="100000"/>
              </a:lnSpc>
              <a:spcBef>
                <a:spcPts val="480"/>
              </a:spcBef>
              <a:spcAft>
                <a:spcPts val="0"/>
              </a:spcAft>
              <a:buClr>
                <a:srgbClr val="888888"/>
              </a:buClr>
              <a:buSzPts val="2400"/>
              <a:buFont typeface="Times New Roman"/>
              <a:buNone/>
              <a:defRPr>
                <a:solidFill>
                  <a:srgbClr val="888888"/>
                </a:solidFill>
              </a:defRPr>
            </a:lvl3pPr>
            <a:lvl4pPr lvl="3" algn="ctr">
              <a:lnSpc>
                <a:spcPct val="100000"/>
              </a:lnSpc>
              <a:spcBef>
                <a:spcPts val="400"/>
              </a:spcBef>
              <a:spcAft>
                <a:spcPts val="0"/>
              </a:spcAft>
              <a:buClr>
                <a:srgbClr val="888888"/>
              </a:buClr>
              <a:buSzPts val="2000"/>
              <a:buFont typeface="Times New Roman"/>
              <a:buNone/>
              <a:defRPr>
                <a:solidFill>
                  <a:srgbClr val="888888"/>
                </a:solidFill>
              </a:defRPr>
            </a:lvl4pPr>
            <a:lvl5pPr lvl="4" algn="ctr">
              <a:lnSpc>
                <a:spcPct val="100000"/>
              </a:lnSpc>
              <a:spcBef>
                <a:spcPts val="400"/>
              </a:spcBef>
              <a:spcAft>
                <a:spcPts val="0"/>
              </a:spcAft>
              <a:buClr>
                <a:srgbClr val="888888"/>
              </a:buClr>
              <a:buSzPts val="2000"/>
              <a:buFont typeface="Times New Roman"/>
              <a:buNone/>
              <a:defRPr>
                <a:solidFill>
                  <a:srgbClr val="888888"/>
                </a:solidFill>
              </a:defRPr>
            </a:lvl5pPr>
            <a:lvl6pPr lvl="5" algn="ctr">
              <a:lnSpc>
                <a:spcPct val="100000"/>
              </a:lnSpc>
              <a:spcBef>
                <a:spcPts val="400"/>
              </a:spcBef>
              <a:spcAft>
                <a:spcPts val="0"/>
              </a:spcAft>
              <a:buClr>
                <a:srgbClr val="888888"/>
              </a:buClr>
              <a:buSzPts val="2000"/>
              <a:buFont typeface="Times New Roman"/>
              <a:buNone/>
              <a:defRPr>
                <a:solidFill>
                  <a:srgbClr val="888888"/>
                </a:solidFill>
              </a:defRPr>
            </a:lvl6pPr>
            <a:lvl7pPr lvl="6" algn="ctr">
              <a:lnSpc>
                <a:spcPct val="100000"/>
              </a:lnSpc>
              <a:spcBef>
                <a:spcPts val="400"/>
              </a:spcBef>
              <a:spcAft>
                <a:spcPts val="0"/>
              </a:spcAft>
              <a:buClr>
                <a:srgbClr val="888888"/>
              </a:buClr>
              <a:buSzPts val="2000"/>
              <a:buFont typeface="Times New Roman"/>
              <a:buNone/>
              <a:defRPr>
                <a:solidFill>
                  <a:srgbClr val="888888"/>
                </a:solidFill>
              </a:defRPr>
            </a:lvl7pPr>
            <a:lvl8pPr lvl="7" algn="ctr">
              <a:lnSpc>
                <a:spcPct val="100000"/>
              </a:lnSpc>
              <a:spcBef>
                <a:spcPts val="400"/>
              </a:spcBef>
              <a:spcAft>
                <a:spcPts val="0"/>
              </a:spcAft>
              <a:buClr>
                <a:srgbClr val="888888"/>
              </a:buClr>
              <a:buSzPts val="2000"/>
              <a:buFont typeface="Times New Roman"/>
              <a:buNone/>
              <a:defRPr>
                <a:solidFill>
                  <a:srgbClr val="888888"/>
                </a:solidFill>
              </a:defRPr>
            </a:lvl8pPr>
            <a:lvl9pPr lvl="8" algn="ctr">
              <a:lnSpc>
                <a:spcPct val="100000"/>
              </a:lnSpc>
              <a:spcBef>
                <a:spcPts val="400"/>
              </a:spcBef>
              <a:spcAft>
                <a:spcPts val="0"/>
              </a:spcAft>
              <a:buClr>
                <a:srgbClr val="888888"/>
              </a:buClr>
              <a:buSzPts val="2000"/>
              <a:buFont typeface="Times New Roman"/>
              <a:buNone/>
              <a:defRPr>
                <a:solidFill>
                  <a:srgbClr val="888888"/>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type="tx">
  <p:cSld name="TITLE_AND_BODY">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ctr">
              <a:lnSpc>
                <a:spcPct val="100000"/>
              </a:lnSpc>
              <a:spcBef>
                <a:spcPts val="0"/>
              </a:spcBef>
              <a:spcAft>
                <a:spcPts val="0"/>
              </a:spcAft>
              <a:buClr>
                <a:schemeClr val="dk2"/>
              </a:buClr>
              <a:buSzPts val="1400"/>
              <a:buFont typeface="Verdana"/>
              <a:buNone/>
              <a:defRPr sz="1800"/>
            </a:lvl2pPr>
            <a:lvl3pPr lvl="2" algn="ctr">
              <a:lnSpc>
                <a:spcPct val="100000"/>
              </a:lnSpc>
              <a:spcBef>
                <a:spcPts val="0"/>
              </a:spcBef>
              <a:spcAft>
                <a:spcPts val="0"/>
              </a:spcAft>
              <a:buClr>
                <a:schemeClr val="dk2"/>
              </a:buClr>
              <a:buSzPts val="1400"/>
              <a:buFont typeface="Verdana"/>
              <a:buNone/>
              <a:defRPr sz="1800"/>
            </a:lvl3pPr>
            <a:lvl4pPr lvl="3" algn="ctr">
              <a:lnSpc>
                <a:spcPct val="100000"/>
              </a:lnSpc>
              <a:spcBef>
                <a:spcPts val="0"/>
              </a:spcBef>
              <a:spcAft>
                <a:spcPts val="0"/>
              </a:spcAft>
              <a:buClr>
                <a:schemeClr val="dk2"/>
              </a:buClr>
              <a:buSzPts val="1400"/>
              <a:buFont typeface="Verdana"/>
              <a:buNone/>
              <a:defRPr sz="1800"/>
            </a:lvl4pPr>
            <a:lvl5pPr lvl="4" algn="ctr">
              <a:lnSpc>
                <a:spcPct val="100000"/>
              </a:lnSpc>
              <a:spcBef>
                <a:spcPts val="0"/>
              </a:spcBef>
              <a:spcAft>
                <a:spcPts val="0"/>
              </a:spcAft>
              <a:buClr>
                <a:schemeClr val="dk2"/>
              </a:buClr>
              <a:buSzPts val="1400"/>
              <a:buFont typeface="Verdana"/>
              <a:buNone/>
              <a:defRPr sz="1800"/>
            </a:lvl5pPr>
            <a:lvl6pPr lvl="5" algn="ctr">
              <a:lnSpc>
                <a:spcPct val="100000"/>
              </a:lnSpc>
              <a:spcBef>
                <a:spcPts val="0"/>
              </a:spcBef>
              <a:spcAft>
                <a:spcPts val="0"/>
              </a:spcAft>
              <a:buClr>
                <a:schemeClr val="dk2"/>
              </a:buClr>
              <a:buSzPts val="1400"/>
              <a:buFont typeface="Verdana"/>
              <a:buNone/>
              <a:defRPr sz="1800"/>
            </a:lvl6pPr>
            <a:lvl7pPr lvl="6" algn="ctr">
              <a:lnSpc>
                <a:spcPct val="100000"/>
              </a:lnSpc>
              <a:spcBef>
                <a:spcPts val="0"/>
              </a:spcBef>
              <a:spcAft>
                <a:spcPts val="0"/>
              </a:spcAft>
              <a:buClr>
                <a:schemeClr val="dk2"/>
              </a:buClr>
              <a:buSzPts val="1400"/>
              <a:buFont typeface="Verdana"/>
              <a:buNone/>
              <a:defRPr sz="1800"/>
            </a:lvl7pPr>
            <a:lvl8pPr lvl="7" algn="ctr">
              <a:lnSpc>
                <a:spcPct val="100000"/>
              </a:lnSpc>
              <a:spcBef>
                <a:spcPts val="0"/>
              </a:spcBef>
              <a:spcAft>
                <a:spcPts val="0"/>
              </a:spcAft>
              <a:buClr>
                <a:schemeClr val="dk2"/>
              </a:buClr>
              <a:buSzPts val="1400"/>
              <a:buFont typeface="Verdana"/>
              <a:buNone/>
              <a:defRPr sz="1800"/>
            </a:lvl8pPr>
            <a:lvl9pPr lvl="8" algn="ctr">
              <a:lnSpc>
                <a:spcPct val="100000"/>
              </a:lnSpc>
              <a:spcBef>
                <a:spcPts val="0"/>
              </a:spcBef>
              <a:spcAft>
                <a:spcPts val="0"/>
              </a:spcAft>
              <a:buClr>
                <a:schemeClr val="dk2"/>
              </a:buClr>
              <a:buSzPts val="1400"/>
              <a:buFont typeface="Verdana"/>
              <a:buNone/>
              <a:defRPr sz="1800"/>
            </a:lvl9pPr>
          </a:lstStyle>
          <a:p>
            <a:endParaRPr/>
          </a:p>
        </p:txBody>
      </p:sp>
      <p:sp>
        <p:nvSpPr>
          <p:cNvPr id="17" name="Google Shape;17;p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ck with Title">
  <p:cSld name="Black with Title">
    <p:spTree>
      <p:nvGrpSpPr>
        <p:cNvPr id="1" name="Shape 33"/>
        <p:cNvGrpSpPr/>
        <p:nvPr/>
      </p:nvGrpSpPr>
      <p:grpSpPr>
        <a:xfrm>
          <a:off x="0" y="0"/>
          <a:ext cx="0" cy="0"/>
          <a:chOff x="0" y="0"/>
          <a:chExt cx="0" cy="0"/>
        </a:xfrm>
      </p:grpSpPr>
      <p:pic>
        <p:nvPicPr>
          <p:cNvPr id="34" name="Google Shape;34;p6" descr="whiteInterior2"/>
          <p:cNvPicPr preferRelativeResize="0"/>
          <p:nvPr/>
        </p:nvPicPr>
        <p:blipFill rotWithShape="1">
          <a:blip r:embed="rId2">
            <a:alphaModFix/>
          </a:blip>
          <a:srcRect/>
          <a:stretch/>
        </p:blipFill>
        <p:spPr>
          <a:xfrm>
            <a:off x="-114300" y="-67866"/>
            <a:ext cx="9372600" cy="5280422"/>
          </a:xfrm>
          <a:prstGeom prst="rect">
            <a:avLst/>
          </a:prstGeom>
          <a:noFill/>
          <a:ln>
            <a:noFill/>
          </a:ln>
        </p:spPr>
      </p:pic>
      <p:pic>
        <p:nvPicPr>
          <p:cNvPr id="35" name="Google Shape;35;p6" descr="BlackMainPage"/>
          <p:cNvPicPr preferRelativeResize="0"/>
          <p:nvPr/>
        </p:nvPicPr>
        <p:blipFill rotWithShape="1">
          <a:blip r:embed="rId3">
            <a:alphaModFix/>
          </a:blip>
          <a:srcRect/>
          <a:stretch/>
        </p:blipFill>
        <p:spPr>
          <a:xfrm>
            <a:off x="-152400" y="-109080"/>
            <a:ext cx="9448800" cy="5323352"/>
          </a:xfrm>
          <a:prstGeom prst="rect">
            <a:avLst/>
          </a:prstGeom>
          <a:noFill/>
          <a:ln>
            <a:noFill/>
          </a:ln>
        </p:spPr>
      </p:pic>
      <p:sp>
        <p:nvSpPr>
          <p:cNvPr id="36" name="Google Shape;36;p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solidFill>
                  <a:schemeClr val="lt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457200" y="1200152"/>
            <a:ext cx="8229600" cy="3394472"/>
          </a:xfrm>
          <a:prstGeom prst="rect">
            <a:avLst/>
          </a:prstGeom>
          <a:noFill/>
          <a:ln>
            <a:noFill/>
          </a:ln>
        </p:spPr>
        <p:txBody>
          <a:bodyPr spcFirstLastPara="1" wrap="square" lIns="91425" tIns="45700" rIns="91425" bIns="45700" anchor="t" anchorCtr="0"/>
          <a:lstStyle>
            <a:lvl1pPr marL="457200" lvl="0" indent="-431800" algn="l">
              <a:lnSpc>
                <a:spcPct val="100000"/>
              </a:lnSpc>
              <a:spcBef>
                <a:spcPts val="640"/>
              </a:spcBef>
              <a:spcAft>
                <a:spcPts val="0"/>
              </a:spcAft>
              <a:buClr>
                <a:schemeClr val="lt1"/>
              </a:buClr>
              <a:buSzPts val="3200"/>
              <a:buFont typeface="Times New Roman"/>
              <a:buChar char="•"/>
              <a:defRPr>
                <a:solidFill>
                  <a:schemeClr val="lt1"/>
                </a:solidFill>
              </a:defRPr>
            </a:lvl1pPr>
            <a:lvl2pPr marL="914400" lvl="1" indent="-406400" algn="l">
              <a:lnSpc>
                <a:spcPct val="100000"/>
              </a:lnSpc>
              <a:spcBef>
                <a:spcPts val="560"/>
              </a:spcBef>
              <a:spcAft>
                <a:spcPts val="0"/>
              </a:spcAft>
              <a:buClr>
                <a:schemeClr val="lt1"/>
              </a:buClr>
              <a:buSzPts val="2800"/>
              <a:buFont typeface="Times New Roman"/>
              <a:buChar char="–"/>
              <a:defRPr>
                <a:solidFill>
                  <a:schemeClr val="lt1"/>
                </a:solidFill>
              </a:defRPr>
            </a:lvl2pPr>
            <a:lvl3pPr marL="1371600" lvl="2" indent="-381000" algn="l">
              <a:lnSpc>
                <a:spcPct val="100000"/>
              </a:lnSpc>
              <a:spcBef>
                <a:spcPts val="480"/>
              </a:spcBef>
              <a:spcAft>
                <a:spcPts val="0"/>
              </a:spcAft>
              <a:buClr>
                <a:schemeClr val="lt1"/>
              </a:buClr>
              <a:buSzPts val="2400"/>
              <a:buFont typeface="Times New Roman"/>
              <a:buChar char="•"/>
              <a:defRPr>
                <a:solidFill>
                  <a:schemeClr val="lt1"/>
                </a:solidFill>
              </a:defRPr>
            </a:lvl3pPr>
            <a:lvl4pPr marL="1828800" lvl="3" indent="-355600" algn="l">
              <a:lnSpc>
                <a:spcPct val="100000"/>
              </a:lnSpc>
              <a:spcBef>
                <a:spcPts val="400"/>
              </a:spcBef>
              <a:spcAft>
                <a:spcPts val="0"/>
              </a:spcAft>
              <a:buClr>
                <a:schemeClr val="lt1"/>
              </a:buClr>
              <a:buSzPts val="2000"/>
              <a:buFont typeface="Times New Roman"/>
              <a:buChar char="–"/>
              <a:defRPr>
                <a:solidFill>
                  <a:schemeClr val="lt1"/>
                </a:solidFill>
              </a:defRPr>
            </a:lvl4pPr>
            <a:lvl5pPr marL="2286000" lvl="4" indent="-355600" algn="l">
              <a:lnSpc>
                <a:spcPct val="100000"/>
              </a:lnSpc>
              <a:spcBef>
                <a:spcPts val="400"/>
              </a:spcBef>
              <a:spcAft>
                <a:spcPts val="0"/>
              </a:spcAft>
              <a:buClr>
                <a:schemeClr val="lt1"/>
              </a:buClr>
              <a:buSzPts val="2000"/>
              <a:buFont typeface="Times New Roman"/>
              <a:buChar char="»"/>
              <a:defRPr>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rcs">
  <p:cSld name="Arcs">
    <p:spTree>
      <p:nvGrpSpPr>
        <p:cNvPr id="1" name="Shape 38"/>
        <p:cNvGrpSpPr/>
        <p:nvPr/>
      </p:nvGrpSpPr>
      <p:grpSpPr>
        <a:xfrm>
          <a:off x="0" y="0"/>
          <a:ext cx="0" cy="0"/>
          <a:chOff x="0" y="0"/>
          <a:chExt cx="0" cy="0"/>
        </a:xfrm>
      </p:grpSpPr>
      <p:pic>
        <p:nvPicPr>
          <p:cNvPr id="39" name="Google Shape;39;p7" descr="Logo Changed"/>
          <p:cNvPicPr preferRelativeResize="0"/>
          <p:nvPr/>
        </p:nvPicPr>
        <p:blipFill rotWithShape="1">
          <a:blip r:embed="rId2">
            <a:alphaModFix/>
          </a:blip>
          <a:srcRect/>
          <a:stretch/>
        </p:blipFill>
        <p:spPr>
          <a:xfrm>
            <a:off x="0" y="-3572"/>
            <a:ext cx="9144000" cy="5150645"/>
          </a:xfrm>
          <a:prstGeom prst="rect">
            <a:avLst/>
          </a:prstGeom>
          <a:noFill/>
          <a:ln>
            <a:noFill/>
          </a:ln>
        </p:spPr>
      </p:pic>
      <p:sp>
        <p:nvSpPr>
          <p:cNvPr id="40" name="Google Shape;40;p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1" name="Google Shape;41;p7"/>
          <p:cNvSpPr txBox="1">
            <a:spLocks noGrp="1"/>
          </p:cNvSpPr>
          <p:nvPr>
            <p:ph type="body" idx="1"/>
          </p:nvPr>
        </p:nvSpPr>
        <p:spPr>
          <a:xfrm>
            <a:off x="457200" y="1200152"/>
            <a:ext cx="8229600" cy="3394472"/>
          </a:xfrm>
          <a:prstGeom prst="rect">
            <a:avLst/>
          </a:prstGeom>
          <a:noFill/>
          <a:ln>
            <a:noFill/>
          </a:ln>
        </p:spPr>
        <p:txBody>
          <a:bodyPr spcFirstLastPara="1" wrap="square" lIns="91425" tIns="45700" rIns="91425" bIns="45700" anchor="t" anchorCtr="0"/>
          <a:lstStyle>
            <a:lvl1pPr marL="457200" lvl="0" indent="-431800" algn="l">
              <a:lnSpc>
                <a:spcPct val="100000"/>
              </a:lnSpc>
              <a:spcBef>
                <a:spcPts val="640"/>
              </a:spcBef>
              <a:spcAft>
                <a:spcPts val="0"/>
              </a:spcAft>
              <a:buClr>
                <a:schemeClr val="lt1"/>
              </a:buClr>
              <a:buSzPts val="3200"/>
              <a:buFont typeface="Times New Roman"/>
              <a:buChar char="•"/>
              <a:defRPr>
                <a:solidFill>
                  <a:schemeClr val="lt1"/>
                </a:solidFill>
              </a:defRPr>
            </a:lvl1pPr>
            <a:lvl2pPr marL="914400" lvl="1" indent="-406400" algn="l">
              <a:lnSpc>
                <a:spcPct val="100000"/>
              </a:lnSpc>
              <a:spcBef>
                <a:spcPts val="560"/>
              </a:spcBef>
              <a:spcAft>
                <a:spcPts val="0"/>
              </a:spcAft>
              <a:buClr>
                <a:schemeClr val="lt1"/>
              </a:buClr>
              <a:buSzPts val="2800"/>
              <a:buFont typeface="Times New Roman"/>
              <a:buChar char="–"/>
              <a:defRPr>
                <a:solidFill>
                  <a:schemeClr val="lt1"/>
                </a:solidFill>
              </a:defRPr>
            </a:lvl2pPr>
            <a:lvl3pPr marL="1371600" lvl="2" indent="-381000" algn="l">
              <a:lnSpc>
                <a:spcPct val="100000"/>
              </a:lnSpc>
              <a:spcBef>
                <a:spcPts val="480"/>
              </a:spcBef>
              <a:spcAft>
                <a:spcPts val="0"/>
              </a:spcAft>
              <a:buClr>
                <a:schemeClr val="lt1"/>
              </a:buClr>
              <a:buSzPts val="2400"/>
              <a:buFont typeface="Times New Roman"/>
              <a:buChar char="•"/>
              <a:defRPr>
                <a:solidFill>
                  <a:schemeClr val="lt1"/>
                </a:solidFill>
              </a:defRPr>
            </a:lvl3pPr>
            <a:lvl4pPr marL="1828800" lvl="3" indent="-355600" algn="l">
              <a:lnSpc>
                <a:spcPct val="100000"/>
              </a:lnSpc>
              <a:spcBef>
                <a:spcPts val="400"/>
              </a:spcBef>
              <a:spcAft>
                <a:spcPts val="0"/>
              </a:spcAft>
              <a:buClr>
                <a:schemeClr val="lt1"/>
              </a:buClr>
              <a:buSzPts val="2000"/>
              <a:buFont typeface="Times New Roman"/>
              <a:buChar char="–"/>
              <a:defRPr>
                <a:solidFill>
                  <a:schemeClr val="lt1"/>
                </a:solidFill>
              </a:defRPr>
            </a:lvl4pPr>
            <a:lvl5pPr marL="2286000" lvl="4" indent="-355600" algn="l">
              <a:lnSpc>
                <a:spcPct val="100000"/>
              </a:lnSpc>
              <a:spcBef>
                <a:spcPts val="400"/>
              </a:spcBef>
              <a:spcAft>
                <a:spcPts val="0"/>
              </a:spcAft>
              <a:buClr>
                <a:schemeClr val="lt1"/>
              </a:buClr>
              <a:buSzPts val="2000"/>
              <a:buFont typeface="Times New Roman"/>
              <a:buChar char="»"/>
              <a:defRPr>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Verdana"/>
                <a:ea typeface="Verdana"/>
                <a:cs typeface="Verdana"/>
                <a:sym typeface="Verdana"/>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Verdana"/>
                <a:ea typeface="Verdana"/>
                <a:cs typeface="Verdana"/>
                <a:sym typeface="Verdana"/>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Verdana"/>
                <a:ea typeface="Verdana"/>
                <a:cs typeface="Verdana"/>
                <a:sym typeface="Verdana"/>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Verdana"/>
                <a:ea typeface="Verdana"/>
                <a:cs typeface="Verdana"/>
                <a:sym typeface="Verdana"/>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Verdana"/>
                <a:ea typeface="Verdana"/>
                <a:cs typeface="Verdana"/>
                <a:sym typeface="Verdana"/>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Verdana"/>
                <a:ea typeface="Verdana"/>
                <a:cs typeface="Verdana"/>
                <a:sym typeface="Verdana"/>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Verdana"/>
                <a:ea typeface="Verdana"/>
                <a:cs typeface="Verdana"/>
                <a:sym typeface="Verdana"/>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Verdana"/>
                <a:ea typeface="Verdana"/>
                <a:cs typeface="Verdana"/>
                <a:sym typeface="Verdana"/>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Verdana"/>
                <a:ea typeface="Verdana"/>
                <a:cs typeface="Verdana"/>
                <a:sym typeface="Verdana"/>
              </a:defRPr>
            </a:lvl9pPr>
          </a:lstStyle>
          <a:p>
            <a:endParaRPr/>
          </a:p>
        </p:txBody>
      </p:sp>
      <p:sp>
        <p:nvSpPr>
          <p:cNvPr id="11" name="Google Shape;11;p1"/>
          <p:cNvSpPr txBox="1">
            <a:spLocks noGrp="1"/>
          </p:cNvSpPr>
          <p:nvPr>
            <p:ph type="body" idx="1"/>
          </p:nvPr>
        </p:nvSpPr>
        <p:spPr>
          <a:xfrm>
            <a:off x="457200" y="1200152"/>
            <a:ext cx="8229600" cy="3394472"/>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8"/>
          <p:cNvSpPr txBox="1">
            <a:spLocks noGrp="1"/>
          </p:cNvSpPr>
          <p:nvPr>
            <p:ph type="ctrTitle"/>
          </p:nvPr>
        </p:nvSpPr>
        <p:spPr>
          <a:xfrm>
            <a:off x="502920" y="1937766"/>
            <a:ext cx="8138160" cy="110251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600" b="0" i="0" u="none" strike="noStrike" cap="none">
                <a:solidFill>
                  <a:schemeClr val="dk1"/>
                </a:solidFill>
                <a:latin typeface="Arial"/>
                <a:ea typeface="Arial"/>
                <a:cs typeface="Arial"/>
                <a:sym typeface="Arial"/>
              </a:rPr>
              <a:t>The OLE Core</a:t>
            </a:r>
            <a:r>
              <a:rPr lang="en-US" sz="4400" b="0" i="0" u="none" strike="noStrike" cap="none">
                <a:solidFill>
                  <a:schemeClr val="dk1"/>
                </a:solidFill>
                <a:latin typeface="Arial"/>
                <a:ea typeface="Arial"/>
                <a:cs typeface="Arial"/>
                <a:sym typeface="Arial"/>
              </a:rPr>
              <a:t/>
            </a:r>
            <a:br>
              <a:rPr lang="en-US" sz="4400" b="0" i="0" u="none" strike="noStrike" cap="none">
                <a:solidFill>
                  <a:schemeClr val="dk1"/>
                </a:solidFill>
                <a:latin typeface="Arial"/>
                <a:ea typeface="Arial"/>
                <a:cs typeface="Arial"/>
                <a:sym typeface="Arial"/>
              </a:rPr>
            </a:br>
            <a:r>
              <a:rPr lang="en-US" sz="4400" b="0" i="0" u="none" strike="noStrike" cap="none">
                <a:solidFill>
                  <a:schemeClr val="dk1"/>
                </a:solidFill>
                <a:latin typeface="Arial"/>
                <a:ea typeface="Arial"/>
                <a:cs typeface="Arial"/>
                <a:sym typeface="Arial"/>
              </a:rPr>
              <a:t>Presented by the </a:t>
            </a:r>
            <a:r>
              <a:rPr lang="en-US" sz="4000" b="0" i="0" u="none" strike="noStrike" cap="none">
                <a:solidFill>
                  <a:schemeClr val="dk1"/>
                </a:solidFill>
                <a:latin typeface="Arial"/>
                <a:ea typeface="Arial"/>
                <a:cs typeface="Arial"/>
                <a:sym typeface="Arial"/>
              </a:rPr>
              <a:t>GE Task Force</a:t>
            </a:r>
            <a:br>
              <a:rPr lang="en-US" sz="4000" b="0" i="0" u="none" strike="noStrike" cap="none">
                <a:solidFill>
                  <a:schemeClr val="dk1"/>
                </a:solidFill>
                <a:latin typeface="Arial"/>
                <a:ea typeface="Arial"/>
                <a:cs typeface="Arial"/>
                <a:sym typeface="Arial"/>
              </a:rPr>
            </a:br>
            <a:r>
              <a:rPr lang="en-US" sz="4000" b="0" i="0" u="none" strike="noStrike" cap="none">
                <a:solidFill>
                  <a:schemeClr val="dk1"/>
                </a:solidFill>
                <a:latin typeface="Arial"/>
                <a:ea typeface="Arial"/>
                <a:cs typeface="Arial"/>
                <a:sym typeface="Arial"/>
              </a:rPr>
              <a:t/>
            </a:r>
            <a:br>
              <a:rPr lang="en-US" sz="4000" b="0" i="0" u="none" strike="noStrike" cap="none">
                <a:solidFill>
                  <a:schemeClr val="dk1"/>
                </a:solidFill>
                <a:latin typeface="Arial"/>
                <a:ea typeface="Arial"/>
                <a:cs typeface="Arial"/>
                <a:sym typeface="Arial"/>
              </a:rPr>
            </a:br>
            <a:r>
              <a:rPr lang="en-US" sz="4000" b="0" i="0" u="none" strike="noStrike" cap="none">
                <a:solidFill>
                  <a:schemeClr val="dk1"/>
                </a:solidFill>
                <a:latin typeface="Arial"/>
                <a:ea typeface="Arial"/>
                <a:cs typeface="Arial"/>
                <a:sym typeface="Arial"/>
              </a:rPr>
              <a:t>FACULTY/STAFF FORUM</a:t>
            </a:r>
            <a:r>
              <a:rPr lang="en-US" b="0" i="0" u="none" strike="noStrike" cap="none">
                <a:solidFill>
                  <a:schemeClr val="dk1"/>
                </a:solidFill>
                <a:latin typeface="Arial"/>
                <a:ea typeface="Arial"/>
                <a:cs typeface="Arial"/>
                <a:sym typeface="Arial"/>
              </a:rPr>
              <a:t/>
            </a:r>
            <a:br>
              <a:rPr lang="en-US" b="0" i="0" u="none" strike="noStrike" cap="none">
                <a:solidFill>
                  <a:schemeClr val="dk1"/>
                </a:solidFill>
                <a:latin typeface="Arial"/>
                <a:ea typeface="Arial"/>
                <a:cs typeface="Arial"/>
                <a:sym typeface="Arial"/>
              </a:rPr>
            </a:br>
            <a:r>
              <a:rPr lang="en-US" b="0" i="0" u="none" strike="noStrike" cap="none">
                <a:solidFill>
                  <a:schemeClr val="dk1"/>
                </a:solidFill>
                <a:latin typeface="Arial"/>
                <a:ea typeface="Arial"/>
                <a:cs typeface="Arial"/>
                <a:sym typeface="Arial"/>
              </a:rPr>
              <a:t>St. Olaf College</a:t>
            </a:r>
            <a:endParaRPr b="0" i="0" u="none" strike="noStrike" cap="none">
              <a:solidFill>
                <a:schemeClr val="dk1"/>
              </a:solidFill>
              <a:latin typeface="Arial"/>
              <a:ea typeface="Arial"/>
              <a:cs typeface="Arial"/>
              <a:sym typeface="Arial"/>
            </a:endParaRPr>
          </a:p>
        </p:txBody>
      </p:sp>
      <p:sp>
        <p:nvSpPr>
          <p:cNvPr id="48" name="Google Shape;48;p8"/>
          <p:cNvSpPr txBox="1">
            <a:spLocks noGrp="1"/>
          </p:cNvSpPr>
          <p:nvPr>
            <p:ph type="subTitle" idx="1"/>
          </p:nvPr>
        </p:nvSpPr>
        <p:spPr>
          <a:xfrm>
            <a:off x="1371600" y="3924300"/>
            <a:ext cx="6400800" cy="1219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888888"/>
              </a:buClr>
              <a:buSzPts val="3200"/>
              <a:buFont typeface="Arial"/>
              <a:buNone/>
            </a:pPr>
            <a:r>
              <a:rPr lang="en-US" sz="3200" i="0">
                <a:solidFill>
                  <a:schemeClr val="dk1"/>
                </a:solidFill>
              </a:rPr>
              <a:t>April</a:t>
            </a:r>
            <a:r>
              <a:rPr lang="en-US" sz="3200" b="0" i="0" u="none" strike="noStrike" cap="none">
                <a:solidFill>
                  <a:schemeClr val="dk1"/>
                </a:solidFill>
                <a:latin typeface="Arial"/>
                <a:ea typeface="Arial"/>
                <a:cs typeface="Arial"/>
                <a:sym typeface="Arial"/>
              </a:rPr>
              <a:t> 1</a:t>
            </a:r>
            <a:r>
              <a:rPr lang="en-US" sz="3200" i="0">
                <a:solidFill>
                  <a:schemeClr val="dk1"/>
                </a:solidFill>
              </a:rPr>
              <a:t>8</a:t>
            </a:r>
            <a:r>
              <a:rPr lang="en-US" sz="3200" b="0" i="0" u="none" strike="noStrike" cap="none">
                <a:solidFill>
                  <a:schemeClr val="dk1"/>
                </a:solidFill>
                <a:latin typeface="Arial"/>
                <a:ea typeface="Arial"/>
                <a:cs typeface="Arial"/>
                <a:sym typeface="Arial"/>
              </a:rPr>
              <a:t>, 201</a:t>
            </a:r>
            <a:r>
              <a:rPr lang="en-US" sz="3200" i="0">
                <a:solidFill>
                  <a:schemeClr val="dk1"/>
                </a:solidFill>
              </a:rPr>
              <a:t>9</a:t>
            </a:r>
            <a:endParaRPr>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a:t>DISCUSSION</a:t>
            </a:r>
            <a:endParaRPr/>
          </a:p>
        </p:txBody>
      </p:sp>
      <p:sp>
        <p:nvSpPr>
          <p:cNvPr id="54" name="Google Shape;54;p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p>
            <a:pPr marL="457200" marR="0" lvl="0" indent="-431800" algn="l" rtl="0">
              <a:lnSpc>
                <a:spcPct val="100000"/>
              </a:lnSpc>
              <a:spcBef>
                <a:spcPts val="640"/>
              </a:spcBef>
              <a:spcAft>
                <a:spcPts val="0"/>
              </a:spcAft>
              <a:buClr>
                <a:schemeClr val="dk1"/>
              </a:buClr>
              <a:buSzPts val="3200"/>
              <a:buFont typeface="Arial"/>
              <a:buChar char="•"/>
            </a:pPr>
            <a:r>
              <a:rPr lang="en-US"/>
              <a:t>Please be considerate of your colleagues and take only TWO minutes to describe your concerns and/or questions.</a:t>
            </a:r>
            <a:endParaRPr/>
          </a:p>
          <a:p>
            <a:pPr marL="457200" marR="0" lvl="0" indent="-431800" algn="l" rtl="0">
              <a:lnSpc>
                <a:spcPct val="100000"/>
              </a:lnSpc>
              <a:spcBef>
                <a:spcPts val="640"/>
              </a:spcBef>
              <a:spcAft>
                <a:spcPts val="0"/>
              </a:spcAft>
              <a:buClr>
                <a:schemeClr val="dk1"/>
              </a:buClr>
              <a:buSzPts val="3200"/>
              <a:buFont typeface="Arial"/>
              <a:buChar char="•"/>
            </a:pPr>
            <a:r>
              <a:rPr lang="en-US"/>
              <a:t>We will be asking for thoughts from all before we return to any one speaker.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000">
                <a:latin typeface="Arial"/>
                <a:ea typeface="Arial"/>
                <a:cs typeface="Arial"/>
                <a:sym typeface="Arial"/>
              </a:rPr>
              <a:t>We’re Still Working On…</a:t>
            </a:r>
            <a:endParaRPr sz="4000">
              <a:latin typeface="Arial"/>
              <a:ea typeface="Arial"/>
              <a:cs typeface="Arial"/>
              <a:sym typeface="Arial"/>
            </a:endParaRPr>
          </a:p>
        </p:txBody>
      </p:sp>
      <p:sp>
        <p:nvSpPr>
          <p:cNvPr id="61" name="Google Shape;61;p10"/>
          <p:cNvSpPr txBox="1">
            <a:spLocks noGrp="1"/>
          </p:cNvSpPr>
          <p:nvPr>
            <p:ph type="body" idx="1"/>
          </p:nvPr>
        </p:nvSpPr>
        <p:spPr>
          <a:xfrm>
            <a:off x="0" y="1063229"/>
            <a:ext cx="8305800" cy="3394472"/>
          </a:xfrm>
          <a:prstGeom prst="rect">
            <a:avLst/>
          </a:prstGeom>
          <a:noFill/>
          <a:ln>
            <a:noFill/>
          </a:ln>
        </p:spPr>
        <p:txBody>
          <a:bodyPr spcFirstLastPara="1" wrap="square" lIns="91425" tIns="45700" rIns="91425" bIns="45700" anchor="t" anchorCtr="0">
            <a:noAutofit/>
          </a:bodyPr>
          <a:lstStyle/>
          <a:p>
            <a:pPr marL="25400" lvl="0" indent="0" algn="l" rtl="0">
              <a:lnSpc>
                <a:spcPct val="100000"/>
              </a:lnSpc>
              <a:spcBef>
                <a:spcPts val="640"/>
              </a:spcBef>
              <a:spcAft>
                <a:spcPts val="0"/>
              </a:spcAft>
              <a:buSzPts val="3200"/>
              <a:buNone/>
            </a:pPr>
            <a:endParaRPr sz="2400">
              <a:solidFill>
                <a:schemeClr val="dk1"/>
              </a:solidFill>
              <a:latin typeface="Arial"/>
              <a:ea typeface="Arial"/>
              <a:cs typeface="Arial"/>
              <a:sym typeface="Arial"/>
            </a:endParaRPr>
          </a:p>
          <a:p>
            <a:pPr marL="25400" lvl="0" indent="0" algn="ctr" rtl="0">
              <a:lnSpc>
                <a:spcPct val="100000"/>
              </a:lnSpc>
              <a:spcBef>
                <a:spcPts val="640"/>
              </a:spcBef>
              <a:spcAft>
                <a:spcPts val="0"/>
              </a:spcAft>
              <a:buSzPts val="3200"/>
              <a:buNone/>
            </a:pPr>
            <a:r>
              <a:rPr lang="en-US" sz="2400" b="1">
                <a:solidFill>
                  <a:schemeClr val="dk1"/>
                </a:solidFill>
                <a:latin typeface="Arial"/>
                <a:ea typeface="Arial"/>
                <a:cs typeface="Arial"/>
                <a:sym typeface="Arial"/>
              </a:rPr>
              <a:t>Deeper engagement with the core in the major</a:t>
            </a:r>
            <a:endParaRPr sz="2400" b="1">
              <a:solidFill>
                <a:schemeClr val="dk1"/>
              </a:solidFill>
              <a:latin typeface="Arial"/>
              <a:ea typeface="Arial"/>
              <a:cs typeface="Arial"/>
              <a:sym typeface="Arial"/>
            </a:endParaRPr>
          </a:p>
          <a:p>
            <a:pPr marL="914400" lvl="1" indent="-406400" algn="l" rtl="0">
              <a:lnSpc>
                <a:spcPct val="100000"/>
              </a:lnSpc>
              <a:spcBef>
                <a:spcPts val="560"/>
              </a:spcBef>
              <a:spcAft>
                <a:spcPts val="0"/>
              </a:spcAft>
              <a:buSzPts val="2800"/>
              <a:buFont typeface="Noto Sans Symbols"/>
              <a:buChar char="❖"/>
            </a:pPr>
            <a:r>
              <a:rPr lang="en-US" sz="2000">
                <a:solidFill>
                  <a:schemeClr val="dk1"/>
                </a:solidFill>
                <a:latin typeface="Arial"/>
                <a:ea typeface="Arial"/>
                <a:cs typeface="Arial"/>
                <a:sym typeface="Arial"/>
              </a:rPr>
              <a:t>a major-specific writing course</a:t>
            </a:r>
            <a:endParaRPr/>
          </a:p>
          <a:p>
            <a:pPr marL="914400" lvl="1" indent="-406400" algn="l" rtl="0">
              <a:lnSpc>
                <a:spcPct val="100000"/>
              </a:lnSpc>
              <a:spcBef>
                <a:spcPts val="560"/>
              </a:spcBef>
              <a:spcAft>
                <a:spcPts val="0"/>
              </a:spcAft>
              <a:buSzPts val="2800"/>
              <a:buFont typeface="Noto Sans Symbols"/>
              <a:buChar char="❖"/>
            </a:pPr>
            <a:r>
              <a:rPr lang="en-US" sz="2000">
                <a:solidFill>
                  <a:schemeClr val="dk1"/>
                </a:solidFill>
                <a:latin typeface="Arial"/>
                <a:ea typeface="Arial"/>
                <a:cs typeface="Arial"/>
                <a:sym typeface="Arial"/>
              </a:rPr>
              <a:t>a major-specific ethics course or component</a:t>
            </a:r>
            <a:endParaRPr/>
          </a:p>
          <a:p>
            <a:pPr marL="914400" lvl="1" indent="-406400" algn="l" rtl="0">
              <a:lnSpc>
                <a:spcPct val="100000"/>
              </a:lnSpc>
              <a:spcBef>
                <a:spcPts val="560"/>
              </a:spcBef>
              <a:spcAft>
                <a:spcPts val="0"/>
              </a:spcAft>
              <a:buSzPts val="2800"/>
              <a:buFont typeface="Noto Sans Symbols"/>
              <a:buChar char="❖"/>
            </a:pPr>
            <a:r>
              <a:rPr lang="en-US" sz="2000">
                <a:solidFill>
                  <a:schemeClr val="dk1"/>
                </a:solidFill>
                <a:latin typeface="Arial"/>
                <a:ea typeface="Arial"/>
                <a:cs typeface="Arial"/>
                <a:sym typeface="Arial"/>
              </a:rPr>
              <a:t>a capstone experience that integrates the core curriculum for all students in the major</a:t>
            </a:r>
            <a:endParaRPr/>
          </a:p>
          <a:p>
            <a:pPr marL="914400" lvl="1" indent="-406400" algn="l" rtl="0">
              <a:lnSpc>
                <a:spcPct val="100000"/>
              </a:lnSpc>
              <a:spcBef>
                <a:spcPts val="560"/>
              </a:spcBef>
              <a:spcAft>
                <a:spcPts val="0"/>
              </a:spcAft>
              <a:buSzPts val="2800"/>
              <a:buFont typeface="Noto Sans Symbols"/>
              <a:buChar char="❖"/>
            </a:pPr>
            <a:r>
              <a:rPr lang="en-US" sz="2000">
                <a:solidFill>
                  <a:schemeClr val="dk1"/>
                </a:solidFill>
                <a:latin typeface="Arial"/>
                <a:ea typeface="Arial"/>
                <a:cs typeface="Arial"/>
                <a:sym typeface="Arial"/>
              </a:rPr>
              <a:t>reflection</a:t>
            </a:r>
            <a:endParaRPr sz="2000">
              <a:solidFill>
                <a:schemeClr val="dk1"/>
              </a:solidFill>
              <a:latin typeface="Arial"/>
              <a:ea typeface="Arial"/>
              <a:cs typeface="Arial"/>
              <a:sym typeface="Arial"/>
            </a:endParaRPr>
          </a:p>
          <a:p>
            <a:pPr marL="457200" marR="0" lvl="0" indent="-228600" algn="l" rtl="0">
              <a:lnSpc>
                <a:spcPct val="100000"/>
              </a:lnSpc>
              <a:spcBef>
                <a:spcPts val="640"/>
              </a:spcBef>
              <a:spcAft>
                <a:spcPts val="0"/>
              </a:spcAft>
              <a:buClr>
                <a:schemeClr val="dk1"/>
              </a:buClr>
              <a:buSzPts val="3200"/>
              <a:buFont typeface="Arial"/>
              <a:buNone/>
            </a:pPr>
            <a:endParaRPr sz="2800">
              <a:latin typeface="Arial"/>
              <a:ea typeface="Arial"/>
              <a:cs typeface="Arial"/>
              <a:sym typeface="Arial"/>
            </a:endParaRPr>
          </a:p>
          <a:p>
            <a:pPr marL="457200" marR="0" lvl="0" indent="-228600" algn="l" rtl="0">
              <a:lnSpc>
                <a:spcPct val="100000"/>
              </a:lnSpc>
              <a:spcBef>
                <a:spcPts val="640"/>
              </a:spcBef>
              <a:spcAft>
                <a:spcPts val="0"/>
              </a:spcAft>
              <a:buClr>
                <a:schemeClr val="dk1"/>
              </a:buClr>
              <a:buSzPts val="3200"/>
              <a:buFont typeface="Arial"/>
              <a:buNone/>
            </a:pPr>
            <a:endParaRPr sz="28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000">
                <a:latin typeface="Arial"/>
                <a:ea typeface="Arial"/>
                <a:cs typeface="Arial"/>
                <a:sym typeface="Arial"/>
              </a:rPr>
              <a:t>What’s next?</a:t>
            </a:r>
            <a:endParaRPr sz="4000">
              <a:latin typeface="Arial"/>
              <a:ea typeface="Arial"/>
              <a:cs typeface="Arial"/>
              <a:sym typeface="Arial"/>
            </a:endParaRPr>
          </a:p>
        </p:txBody>
      </p:sp>
      <p:sp>
        <p:nvSpPr>
          <p:cNvPr id="68" name="Google Shape;68;p11"/>
          <p:cNvSpPr txBox="1">
            <a:spLocks noGrp="1"/>
          </p:cNvSpPr>
          <p:nvPr>
            <p:ph type="body" idx="1"/>
          </p:nvPr>
        </p:nvSpPr>
        <p:spPr>
          <a:xfrm>
            <a:off x="-223033" y="1063214"/>
            <a:ext cx="6065400" cy="3394500"/>
          </a:xfrm>
          <a:prstGeom prst="rect">
            <a:avLst/>
          </a:prstGeom>
          <a:noFill/>
          <a:ln>
            <a:noFill/>
          </a:ln>
        </p:spPr>
        <p:txBody>
          <a:bodyPr spcFirstLastPara="1" wrap="square" lIns="91425" tIns="45700" rIns="91425" bIns="45700" anchor="t" anchorCtr="0">
            <a:noAutofit/>
          </a:bodyPr>
          <a:lstStyle/>
          <a:p>
            <a:pPr marL="914400" lvl="1" indent="-406400" algn="l" rtl="0">
              <a:lnSpc>
                <a:spcPct val="150000"/>
              </a:lnSpc>
              <a:spcBef>
                <a:spcPts val="0"/>
              </a:spcBef>
              <a:spcAft>
                <a:spcPts val="0"/>
              </a:spcAft>
              <a:buSzPts val="2160"/>
              <a:buFont typeface="Noto Sans Symbols"/>
              <a:buChar char="❖"/>
            </a:pPr>
            <a:r>
              <a:rPr lang="en-US" sz="2400">
                <a:solidFill>
                  <a:schemeClr val="dk1"/>
                </a:solidFill>
              </a:rPr>
              <a:t>Faculty/Staff Forum, April 18 </a:t>
            </a:r>
            <a:endParaRPr/>
          </a:p>
          <a:p>
            <a:pPr marL="1447800" lvl="3" indent="0" algn="l" rtl="0">
              <a:lnSpc>
                <a:spcPct val="150000"/>
              </a:lnSpc>
              <a:spcBef>
                <a:spcPts val="0"/>
              </a:spcBef>
              <a:spcAft>
                <a:spcPts val="0"/>
              </a:spcAft>
              <a:buSzPts val="1800"/>
              <a:buNone/>
            </a:pPr>
            <a:r>
              <a:rPr lang="en-US">
                <a:solidFill>
                  <a:schemeClr val="dk1"/>
                </a:solidFill>
              </a:rPr>
              <a:t>3:45-5:30, Gold Ballroom</a:t>
            </a:r>
            <a:endParaRPr/>
          </a:p>
          <a:p>
            <a:pPr marL="914400" lvl="1" indent="-406400" algn="l" rtl="0">
              <a:lnSpc>
                <a:spcPct val="150000"/>
              </a:lnSpc>
              <a:spcBef>
                <a:spcPts val="0"/>
              </a:spcBef>
              <a:spcAft>
                <a:spcPts val="0"/>
              </a:spcAft>
              <a:buSzPts val="2160"/>
              <a:buFont typeface="Noto Sans Symbols"/>
              <a:buChar char="❖"/>
            </a:pPr>
            <a:r>
              <a:rPr lang="en-US" sz="2400"/>
              <a:t>Faculty Meeting, April 25</a:t>
            </a:r>
            <a:endParaRPr/>
          </a:p>
          <a:p>
            <a:pPr marL="914400" lvl="1" indent="-406400" algn="l" rtl="0">
              <a:lnSpc>
                <a:spcPct val="150000"/>
              </a:lnSpc>
              <a:spcBef>
                <a:spcPts val="0"/>
              </a:spcBef>
              <a:spcAft>
                <a:spcPts val="0"/>
              </a:spcAft>
              <a:buSzPts val="2160"/>
              <a:buFont typeface="Noto Sans Symbols"/>
              <a:buChar char="❖"/>
            </a:pPr>
            <a:r>
              <a:rPr lang="en-US" sz="2400"/>
              <a:t>Board of Regents, Meeting May 2</a:t>
            </a:r>
            <a:endParaRPr/>
          </a:p>
          <a:p>
            <a:pPr marL="914400" lvl="1" indent="-406400" algn="l" rtl="0">
              <a:lnSpc>
                <a:spcPct val="150000"/>
              </a:lnSpc>
              <a:spcBef>
                <a:spcPts val="0"/>
              </a:spcBef>
              <a:spcAft>
                <a:spcPts val="0"/>
              </a:spcAft>
              <a:buSzPts val="2160"/>
              <a:buFont typeface="Noto Sans Symbols"/>
              <a:buChar char="❖"/>
            </a:pPr>
            <a:r>
              <a:rPr lang="en-US" sz="2400"/>
              <a:t>Faculty Meeting, May 9</a:t>
            </a:r>
            <a:endParaRPr/>
          </a:p>
          <a:p>
            <a:pPr marL="914400" lvl="1" indent="-406400" algn="l" rtl="0">
              <a:lnSpc>
                <a:spcPct val="150000"/>
              </a:lnSpc>
              <a:spcBef>
                <a:spcPts val="0"/>
              </a:spcBef>
              <a:spcAft>
                <a:spcPts val="0"/>
              </a:spcAft>
              <a:buSzPts val="2160"/>
              <a:buFont typeface="Noto Sans Symbols"/>
              <a:buChar char="❖"/>
            </a:pPr>
            <a:r>
              <a:rPr lang="en-US" sz="2400"/>
              <a:t>Summer revisions</a:t>
            </a:r>
            <a:endParaRPr/>
          </a:p>
          <a:p>
            <a:pPr marL="914400" lvl="1" indent="-406400" algn="l" rtl="0">
              <a:lnSpc>
                <a:spcPct val="150000"/>
              </a:lnSpc>
              <a:spcBef>
                <a:spcPts val="0"/>
              </a:spcBef>
              <a:spcAft>
                <a:spcPts val="0"/>
              </a:spcAft>
              <a:buSzPts val="2160"/>
              <a:buFont typeface="Noto Sans Symbols"/>
              <a:buChar char="❖"/>
            </a:pPr>
            <a:r>
              <a:rPr lang="en-US" sz="2400"/>
              <a:t>Fall Vote</a:t>
            </a:r>
            <a:endParaRPr/>
          </a:p>
          <a:p>
            <a:pPr marL="457200" marR="0" lvl="0" indent="-228600" algn="l" rtl="0">
              <a:lnSpc>
                <a:spcPct val="100000"/>
              </a:lnSpc>
              <a:spcBef>
                <a:spcPts val="640"/>
              </a:spcBef>
              <a:spcAft>
                <a:spcPts val="0"/>
              </a:spcAft>
              <a:buClr>
                <a:schemeClr val="dk1"/>
              </a:buClr>
              <a:buSzPts val="3200"/>
              <a:buFont typeface="Arial"/>
              <a:buNone/>
            </a:pPr>
            <a:endParaRPr sz="2800">
              <a:latin typeface="Arial"/>
              <a:ea typeface="Arial"/>
              <a:cs typeface="Arial"/>
              <a:sym typeface="Arial"/>
            </a:endParaRPr>
          </a:p>
          <a:p>
            <a:pPr marL="457200" marR="0" lvl="0" indent="-228600" algn="l" rtl="0">
              <a:lnSpc>
                <a:spcPct val="100000"/>
              </a:lnSpc>
              <a:spcBef>
                <a:spcPts val="640"/>
              </a:spcBef>
              <a:spcAft>
                <a:spcPts val="0"/>
              </a:spcAft>
              <a:buClr>
                <a:schemeClr val="dk1"/>
              </a:buClr>
              <a:buSzPts val="3200"/>
              <a:buFont typeface="Arial"/>
              <a:buNone/>
            </a:pPr>
            <a:endParaRPr sz="2800">
              <a:latin typeface="Arial"/>
              <a:ea typeface="Arial"/>
              <a:cs typeface="Arial"/>
              <a:sym typeface="Arial"/>
            </a:endParaRPr>
          </a:p>
          <a:p>
            <a:pPr marL="457200" marR="0" lvl="0" indent="-228600" algn="l" rtl="0">
              <a:lnSpc>
                <a:spcPct val="100000"/>
              </a:lnSpc>
              <a:spcBef>
                <a:spcPts val="640"/>
              </a:spcBef>
              <a:spcAft>
                <a:spcPts val="0"/>
              </a:spcAft>
              <a:buClr>
                <a:schemeClr val="dk1"/>
              </a:buClr>
              <a:buSzPts val="3200"/>
              <a:buFont typeface="Arial"/>
              <a:buNone/>
            </a:pPr>
            <a:endParaRPr sz="2800">
              <a:latin typeface="Arial"/>
              <a:ea typeface="Arial"/>
              <a:cs typeface="Arial"/>
              <a:sym typeface="Arial"/>
            </a:endParaRPr>
          </a:p>
        </p:txBody>
      </p:sp>
      <p:pic>
        <p:nvPicPr>
          <p:cNvPr id="69" name="Google Shape;69;p11"/>
          <p:cNvPicPr preferRelativeResize="0"/>
          <p:nvPr/>
        </p:nvPicPr>
        <p:blipFill rotWithShape="1">
          <a:blip r:embed="rId3">
            <a:alphaModFix/>
          </a:blip>
          <a:srcRect l="6545" t="12408" r="8956"/>
          <a:stretch/>
        </p:blipFill>
        <p:spPr>
          <a:xfrm>
            <a:off x="6379799" y="1128327"/>
            <a:ext cx="2108630" cy="1537780"/>
          </a:xfrm>
          <a:prstGeom prst="rect">
            <a:avLst/>
          </a:prstGeom>
          <a:noFill/>
          <a:ln>
            <a:noFill/>
          </a:ln>
        </p:spPr>
      </p:pic>
      <p:pic>
        <p:nvPicPr>
          <p:cNvPr id="70" name="Google Shape;70;p11"/>
          <p:cNvPicPr preferRelativeResize="0"/>
          <p:nvPr/>
        </p:nvPicPr>
        <p:blipFill rotWithShape="1">
          <a:blip r:embed="rId4">
            <a:alphaModFix/>
          </a:blip>
          <a:srcRect l="8818" t="10932" r="17953"/>
          <a:stretch/>
        </p:blipFill>
        <p:spPr>
          <a:xfrm>
            <a:off x="6379799" y="2741360"/>
            <a:ext cx="2096689" cy="1783030"/>
          </a:xfrm>
          <a:prstGeom prst="rect">
            <a:avLst/>
          </a:prstGeom>
          <a:noFill/>
          <a:ln>
            <a:noFill/>
          </a:ln>
        </p:spPr>
      </p:pic>
    </p:spTree>
  </p:cSld>
  <p:clrMapOvr>
    <a:masterClrMapping/>
  </p:clrMapOvr>
</p:sld>
</file>

<file path=ppt/theme/theme1.xml><?xml version="1.0" encoding="utf-8"?>
<a:theme xmlns:a="http://schemas.openxmlformats.org/drawingml/2006/main" name="St. Olaf Template">
  <a:themeElements>
    <a:clrScheme name="StOlafpptTemplat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219</Words>
  <Application>Microsoft Macintosh PowerPoint</Application>
  <PresentationFormat>On-screen Show (16:9)</PresentationFormat>
  <Paragraphs>27</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Calibri</vt:lpstr>
      <vt:lpstr>Noto Sans Symbols</vt:lpstr>
      <vt:lpstr>Times New Roman</vt:lpstr>
      <vt:lpstr>Verdana</vt:lpstr>
      <vt:lpstr>Arial</vt:lpstr>
      <vt:lpstr>St. Olaf Template</vt:lpstr>
      <vt:lpstr>The OLE Core Presented by the GE Task Force  FACULTY/STAFF FORUM St. Olaf College</vt:lpstr>
      <vt:lpstr>DISCUSSION</vt:lpstr>
      <vt:lpstr>We’re Still Working On…</vt:lpstr>
      <vt:lpstr>What’s next?</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OLE Core Presented by the GE Task Force  FACULTY/STAFF FORUM St. Olaf College</dc:title>
  <cp:lastModifiedBy>Microsoft Office User</cp:lastModifiedBy>
  <cp:revision>1</cp:revision>
  <dcterms:modified xsi:type="dcterms:W3CDTF">2019-04-19T18:50:30Z</dcterms:modified>
</cp:coreProperties>
</file>