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3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j3d5hZqSysrAYDaR5GStwywtnV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51E68E0-4D7E-4012-8B20-C9D67461F5D1}">
  <a:tblStyle styleId="{651E68E0-4D7E-4012-8B20-C9D67461F5D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5DD95BE-AF61-4BBF-93E1-B4B9CF9C72D7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tcBdr>
          <a:top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bottom>
        </a:tcBdr>
      </a:tcStyle>
    </a:band1H>
    <a:band2H>
      <a:tcTxStyle b="off" i="off"/>
      <a:tcStyle>
        <a:tcBdr/>
      </a:tcStyle>
    </a:band2H>
    <a:band1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1V>
    <a:band2V>
      <a:tcTxStyle b="off" i="off"/>
      <a:tcStyle>
        <a:tcBdr>
          <a:lef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right>
        </a:tcBdr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50800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a:top>
        </a:tcBdr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6" d="100"/>
          <a:sy n="126" d="100"/>
        </p:scale>
        <p:origin x="-354" y="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customschemas.google.com/relationships/presentationmetadata" Target="metadata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456619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Charles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Claire</a:t>
            </a:r>
            <a:endParaRPr/>
          </a:p>
        </p:txBody>
      </p:sp>
      <p:sp>
        <p:nvSpPr>
          <p:cNvPr id="175" name="Google Shape;17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Charles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Charles- Top Three Staff Support were Advisor, Work boss and faith leaders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Emily</a:t>
            </a:r>
            <a:endParaRPr/>
          </a:p>
        </p:txBody>
      </p:sp>
      <p:sp>
        <p:nvSpPr>
          <p:cNvPr id="124" name="Google Shape;1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Emily</a:t>
            </a:r>
            <a:endParaRPr/>
          </a:p>
        </p:txBody>
      </p:sp>
      <p:sp>
        <p:nvSpPr>
          <p:cNvPr id="133" name="Google Shape;13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/>
              <a:t>Emily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Yael- remind audience of sample size when pointing out not at all section</a:t>
            </a:r>
            <a:endParaRPr/>
          </a:p>
        </p:txBody>
      </p:sp>
      <p:sp>
        <p:nvSpPr>
          <p:cNvPr id="149" name="Google Shape;14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Yael</a:t>
            </a:r>
            <a:endParaRPr/>
          </a:p>
        </p:txBody>
      </p:sp>
      <p:sp>
        <p:nvSpPr>
          <p:cNvPr id="158" name="Google Shape;15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7ac3f5cf46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g7ac3f5cf46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Claire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26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6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7" name="Google Shape;67;p26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8" name="Google Shape;68;p2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7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7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9"/>
          <p:cNvSpPr txBox="1">
            <a:spLocks noGrp="1"/>
          </p:cNvSpPr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9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2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2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2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1_Section 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5"/>
          <p:cNvSpPr txBox="1">
            <a:spLocks noGrp="1"/>
          </p:cNvSpPr>
          <p:nvPr>
            <p:ph type="body" idx="1"/>
          </p:nvPr>
        </p:nvSpPr>
        <p:spPr>
          <a:xfrm>
            <a:off x="457200" y="2053591"/>
            <a:ext cx="4038600" cy="27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Arial"/>
                <a:ea typeface="Arial"/>
                <a:cs typeface="Arial"/>
                <a:sym typeface="Arial"/>
              </a:defRPr>
            </a:lvl1pPr>
            <a:lvl2pPr marL="914400" lvl="1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9" name="Google Shape;19;p15"/>
          <p:cNvSpPr txBox="1">
            <a:spLocks noGrp="1"/>
          </p:cNvSpPr>
          <p:nvPr>
            <p:ph type="ctrTitle"/>
          </p:nvPr>
        </p:nvSpPr>
        <p:spPr>
          <a:xfrm>
            <a:off x="381000" y="1484685"/>
            <a:ext cx="19863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6"/>
          <p:cNvSpPr txBox="1">
            <a:spLocks noGrp="1"/>
          </p:cNvSpPr>
          <p:nvPr>
            <p:ph type="ctrTitle"/>
          </p:nvPr>
        </p:nvSpPr>
        <p:spPr>
          <a:xfrm>
            <a:off x="381000" y="631245"/>
            <a:ext cx="1986300" cy="3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ubTitle" idx="1"/>
          </p:nvPr>
        </p:nvSpPr>
        <p:spPr>
          <a:xfrm>
            <a:off x="381000" y="1039026"/>
            <a:ext cx="6090900" cy="19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2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23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3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23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23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Calibri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00"/>
              <a:buFont typeface="Calibri"/>
              <a:buNone/>
              <a:defRPr sz="9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 txBox="1">
            <a:spLocks noGrp="1"/>
          </p:cNvSpPr>
          <p:nvPr>
            <p:ph type="ctrTitle"/>
          </p:nvPr>
        </p:nvSpPr>
        <p:spPr>
          <a:xfrm>
            <a:off x="175800" y="1172102"/>
            <a:ext cx="8792400" cy="9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 b="1">
                <a:latin typeface="Arial"/>
                <a:ea typeface="Arial"/>
                <a:cs typeface="Arial"/>
                <a:sym typeface="Arial"/>
              </a:rPr>
              <a:t>The Impact of Student/Faculty Interactions on Sophomore Thriving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>
            <a:spLocks noGrp="1"/>
          </p:cNvSpPr>
          <p:nvPr>
            <p:ph type="subTitle" idx="1"/>
          </p:nvPr>
        </p:nvSpPr>
        <p:spPr>
          <a:xfrm>
            <a:off x="397498" y="4136788"/>
            <a:ext cx="8349000" cy="89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Claire Chenoweth, Yael Estrada-Nava,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Charles Hamer, and Emily Rennhak 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Google Shape;106;p1" descr="Faculty-Mentored Student Research: A High-Impact Academic ...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82049" y="2242225"/>
            <a:ext cx="2526075" cy="1894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2"/>
          <p:cNvSpPr txBox="1">
            <a:spLocks noGrp="1"/>
          </p:cNvSpPr>
          <p:nvPr>
            <p:ph type="title"/>
          </p:nvPr>
        </p:nvSpPr>
        <p:spPr>
          <a:xfrm>
            <a:off x="2611625" y="413488"/>
            <a:ext cx="57717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/>
              <a:t>Recommendations</a:t>
            </a:r>
            <a:endParaRPr sz="4000" b="1"/>
          </a:p>
        </p:txBody>
      </p:sp>
      <p:sp>
        <p:nvSpPr>
          <p:cNvPr id="178" name="Google Shape;178;p12"/>
          <p:cNvSpPr txBox="1">
            <a:spLocks noGrp="1"/>
          </p:cNvSpPr>
          <p:nvPr>
            <p:ph type="body" idx="1"/>
          </p:nvPr>
        </p:nvSpPr>
        <p:spPr>
          <a:xfrm>
            <a:off x="311700" y="1133650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365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Offer continued training and </a:t>
            </a:r>
            <a:r>
              <a:rPr lang="en-US" sz="1700" u="sng">
                <a:latin typeface="Arial"/>
                <a:ea typeface="Arial"/>
                <a:cs typeface="Arial"/>
                <a:sym typeface="Arial"/>
              </a:rPr>
              <a:t>workshops on microaggressions, active listening and coaching for professors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 to increase student comfort in interactions. 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Font typeface="Arial"/>
              <a:buAutoNum type="arabicPeriod"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Make the </a:t>
            </a:r>
            <a:r>
              <a:rPr lang="en-US" sz="1700" u="sng">
                <a:latin typeface="Arial"/>
                <a:ea typeface="Arial"/>
                <a:cs typeface="Arial"/>
                <a:sym typeface="Arial"/>
              </a:rPr>
              <a:t>class dean more visible and more accessible,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 for example, using a system similar to office hours.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Find ways to </a:t>
            </a:r>
            <a:r>
              <a:rPr lang="en-US" sz="1700" u="sng">
                <a:latin typeface="Arial"/>
                <a:ea typeface="Arial"/>
                <a:cs typeface="Arial"/>
                <a:sym typeface="Arial"/>
              </a:rPr>
              <a:t>reach out to students who do not take initiative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 to interact with professors on their own. For example, send invitations to struggling students to attend office hours.</a:t>
            </a: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>
                <a:latin typeface="Arial"/>
                <a:ea typeface="Arial"/>
                <a:cs typeface="Arial"/>
                <a:sym typeface="Arial"/>
              </a:rPr>
              <a:t>Professors should consider having </a:t>
            </a:r>
            <a:r>
              <a:rPr lang="en-US" sz="1700" u="sng">
                <a:latin typeface="Arial"/>
                <a:ea typeface="Arial"/>
                <a:cs typeface="Arial"/>
                <a:sym typeface="Arial"/>
              </a:rPr>
              <a:t>required office hours</a:t>
            </a:r>
            <a:r>
              <a:rPr lang="en-US" sz="1700">
                <a:latin typeface="Arial"/>
                <a:ea typeface="Arial"/>
                <a:cs typeface="Arial"/>
                <a:sym typeface="Arial"/>
              </a:rPr>
              <a:t> to break barriers to interaction. 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9" name="Google Shape;179;p12"/>
          <p:cNvPicPr preferRelativeResize="0"/>
          <p:nvPr/>
        </p:nvPicPr>
        <p:blipFill rotWithShape="1">
          <a:blip r:embed="rId3">
            <a:alphaModFix/>
          </a:blip>
          <a:srcRect t="35543" b="35615"/>
          <a:stretch/>
        </p:blipFill>
        <p:spPr>
          <a:xfrm>
            <a:off x="1076050" y="379063"/>
            <a:ext cx="1985775" cy="64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"/>
          <p:cNvSpPr txBox="1">
            <a:spLocks noGrp="1"/>
          </p:cNvSpPr>
          <p:nvPr>
            <p:ph type="body" idx="1"/>
          </p:nvPr>
        </p:nvSpPr>
        <p:spPr>
          <a:xfrm>
            <a:off x="259200" y="1697624"/>
            <a:ext cx="8765400" cy="2960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/>
              <a:t>Do sophomores feel supported by professors, staff, and class deans?</a:t>
            </a:r>
            <a:endParaRPr sz="240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/>
              <a:t>Do sophomore identities impact the reasons that sophomores meet with professors?</a:t>
            </a:r>
            <a:endParaRPr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en-US" sz="2400"/>
              <a:t>What kinds of professor interaction contribute to sophomore thriving?</a:t>
            </a:r>
            <a:endParaRPr sz="2400"/>
          </a:p>
        </p:txBody>
      </p:sp>
      <p:sp>
        <p:nvSpPr>
          <p:cNvPr id="112" name="Google Shape;112;p2"/>
          <p:cNvSpPr txBox="1">
            <a:spLocks noGrp="1"/>
          </p:cNvSpPr>
          <p:nvPr>
            <p:ph type="ctrTitle"/>
          </p:nvPr>
        </p:nvSpPr>
        <p:spPr>
          <a:xfrm>
            <a:off x="485850" y="877475"/>
            <a:ext cx="4671600" cy="10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3000"/>
              <a:t>Research Questions</a:t>
            </a:r>
            <a:endParaRPr sz="3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"/>
          <p:cNvSpPr txBox="1">
            <a:spLocks noGrp="1"/>
          </p:cNvSpPr>
          <p:nvPr>
            <p:ph type="ctrTitle"/>
          </p:nvPr>
        </p:nvSpPr>
        <p:spPr>
          <a:xfrm>
            <a:off x="363775" y="273850"/>
            <a:ext cx="8633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US" sz="3000">
                <a:solidFill>
                  <a:schemeClr val="dk1"/>
                </a:solidFill>
              </a:rPr>
              <a:t>Which </a:t>
            </a:r>
            <a:r>
              <a:rPr lang="en-US" sz="3000"/>
              <a:t>S</a:t>
            </a:r>
            <a:r>
              <a:rPr lang="en-US" sz="3000">
                <a:solidFill>
                  <a:schemeClr val="dk1"/>
                </a:solidFill>
              </a:rPr>
              <a:t>taff do </a:t>
            </a:r>
            <a:r>
              <a:rPr lang="en-US" sz="3000"/>
              <a:t>S</a:t>
            </a:r>
            <a:r>
              <a:rPr lang="en-US" sz="3000">
                <a:solidFill>
                  <a:schemeClr val="dk1"/>
                </a:solidFill>
              </a:rPr>
              <a:t>tudents </a:t>
            </a:r>
            <a:r>
              <a:rPr lang="en-US" sz="3000"/>
              <a:t>F</a:t>
            </a:r>
            <a:r>
              <a:rPr lang="en-US" sz="3000">
                <a:solidFill>
                  <a:schemeClr val="dk1"/>
                </a:solidFill>
              </a:rPr>
              <a:t>eel </a:t>
            </a:r>
            <a:r>
              <a:rPr lang="en-US" sz="3000"/>
              <a:t>S</a:t>
            </a:r>
            <a:r>
              <a:rPr lang="en-US" sz="3000">
                <a:solidFill>
                  <a:schemeClr val="dk1"/>
                </a:solidFill>
              </a:rPr>
              <a:t>upported </a:t>
            </a:r>
            <a:r>
              <a:rPr lang="en-US" sz="3000"/>
              <a:t>B</a:t>
            </a:r>
            <a:r>
              <a:rPr lang="en-US" sz="3000">
                <a:solidFill>
                  <a:schemeClr val="dk1"/>
                </a:solidFill>
              </a:rPr>
              <a:t>y?</a:t>
            </a:r>
            <a:endParaRPr sz="3000"/>
          </a:p>
        </p:txBody>
      </p:sp>
      <p:graphicFrame>
        <p:nvGraphicFramePr>
          <p:cNvPr id="118" name="Google Shape;118;p3"/>
          <p:cNvGraphicFramePr/>
          <p:nvPr/>
        </p:nvGraphicFramePr>
        <p:xfrm>
          <a:off x="497198" y="1442343"/>
          <a:ext cx="8411475" cy="1562675"/>
        </p:xfrm>
        <a:graphic>
          <a:graphicData uri="http://schemas.openxmlformats.org/drawingml/2006/table">
            <a:tbl>
              <a:tblPr firstRow="1" bandRow="1">
                <a:noFill/>
                <a:tableStyleId>{651E68E0-4D7E-4012-8B20-C9D67461F5D1}</a:tableStyleId>
              </a:tblPr>
              <a:tblGrid>
                <a:gridCol w="1777275"/>
                <a:gridCol w="1043700"/>
                <a:gridCol w="1043700"/>
                <a:gridCol w="1043700"/>
                <a:gridCol w="1293925"/>
                <a:gridCol w="1152625"/>
                <a:gridCol w="1056550"/>
              </a:tblGrid>
              <a:tr h="7067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endParaRPr sz="1300" u="none" strike="noStrike" cap="none"/>
                    </a:p>
                  </a:txBody>
                  <a:tcPr marL="67950" marR="67950" marT="33975" marB="339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Extremely Supported</a:t>
                      </a:r>
                      <a:endParaRPr sz="1400" u="none" strike="noStrike" cap="none"/>
                    </a:p>
                  </a:txBody>
                  <a:tcPr marL="67950" marR="67950" marT="33975" marB="339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Very Supported</a:t>
                      </a:r>
                      <a:endParaRPr sz="1400" u="none" strike="noStrike" cap="none"/>
                    </a:p>
                  </a:txBody>
                  <a:tcPr marL="67950" marR="67950" marT="33975" marB="339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Moderately Supported</a:t>
                      </a:r>
                      <a:endParaRPr sz="1400" u="none" strike="noStrike" cap="none"/>
                    </a:p>
                  </a:txBody>
                  <a:tcPr marL="67950" marR="67950" marT="33975" marB="339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A little supported</a:t>
                      </a:r>
                      <a:endParaRPr sz="1400" u="none" strike="noStrike" cap="none"/>
                    </a:p>
                  </a:txBody>
                  <a:tcPr marL="67950" marR="67950" marT="33975" marB="339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Not at all supported</a:t>
                      </a:r>
                      <a:endParaRPr sz="1400" u="none" strike="noStrike" cap="none"/>
                    </a:p>
                  </a:txBody>
                  <a:tcPr marL="67950" marR="67950" marT="33975" marB="339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Not Applicable</a:t>
                      </a:r>
                      <a:endParaRPr sz="1400" u="none" strike="noStrike" cap="none"/>
                    </a:p>
                  </a:txBody>
                  <a:tcPr marL="67950" marR="67950" marT="33975" marB="339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353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Academic Advisor</a:t>
                      </a:r>
                      <a:endParaRPr sz="1400" u="none" strike="noStrike" cap="none"/>
                    </a:p>
                  </a:txBody>
                  <a:tcPr marL="67950" marR="67950" marT="33975" marB="339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35.9%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28.2%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17.7%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9.3%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2.0%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1.2%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29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Non-student Work </a:t>
                      </a:r>
                      <a:r>
                        <a:rPr lang="en-US" sz="1300"/>
                        <a:t>B</a:t>
                      </a:r>
                      <a:r>
                        <a:rPr lang="en-US" sz="1300" u="none" strike="noStrike" cap="none"/>
                        <a:t>oss/ Supervisor</a:t>
                      </a:r>
                      <a:endParaRPr sz="1400" u="none" strike="noStrike" cap="none"/>
                    </a:p>
                  </a:txBody>
                  <a:tcPr marL="67950" marR="67950" marT="33975" marB="3397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19.0%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21.4%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14.1%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6.9%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2.8%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00"/>
                        <a:buFont typeface="Arial"/>
                        <a:buNone/>
                      </a:pPr>
                      <a:r>
                        <a:rPr lang="en-US" sz="1300" u="none" strike="noStrike" cap="none"/>
                        <a:t>30.2%</a:t>
                      </a:r>
                      <a:endParaRPr sz="1400" u="none" strike="noStrike" cap="none"/>
                    </a:p>
                  </a:txBody>
                  <a:tcPr marL="67950" marR="67950" marT="33975" marB="3397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19" name="Google Shape;119;p3"/>
          <p:cNvSpPr/>
          <p:nvPr/>
        </p:nvSpPr>
        <p:spPr>
          <a:xfrm>
            <a:off x="2274486" y="2120518"/>
            <a:ext cx="980100" cy="381600"/>
          </a:xfrm>
          <a:prstGeom prst="ellipse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3"/>
          <p:cNvSpPr txBox="1"/>
          <p:nvPr/>
        </p:nvSpPr>
        <p:spPr>
          <a:xfrm>
            <a:off x="268575" y="3125325"/>
            <a:ext cx="8514300" cy="17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●"/>
            </a:pP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64% of students said they feel at least very supported by their academic advisor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Char char="○"/>
            </a:pPr>
            <a:r>
              <a:rPr lang="en-US"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60-70% of students said “Not Applicable” for Faith Leaders, Sport Coaches, Class Dean, and Taylor Center Professional Staff</a:t>
            </a:r>
            <a:endParaRPr sz="2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7852125" y="2571750"/>
            <a:ext cx="980100" cy="3816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"/>
          <p:cNvSpPr txBox="1">
            <a:spLocks noGrp="1"/>
          </p:cNvSpPr>
          <p:nvPr>
            <p:ph type="title"/>
          </p:nvPr>
        </p:nvSpPr>
        <p:spPr>
          <a:xfrm>
            <a:off x="454725" y="153775"/>
            <a:ext cx="8044500" cy="12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US" sz="3200" b="1">
                <a:latin typeface="Arial"/>
                <a:ea typeface="Arial"/>
                <a:cs typeface="Arial"/>
                <a:sym typeface="Arial"/>
              </a:rPr>
              <a:t>Index of Professor Relationship Quality</a:t>
            </a:r>
            <a:endParaRPr sz="32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9"/>
          <p:cNvSpPr txBox="1">
            <a:spLocks noGrp="1"/>
          </p:cNvSpPr>
          <p:nvPr>
            <p:ph type="body" idx="1"/>
          </p:nvPr>
        </p:nvSpPr>
        <p:spPr>
          <a:xfrm>
            <a:off x="179856" y="1337735"/>
            <a:ext cx="4690500" cy="331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1. Do you feel supported by professors overall in your </a:t>
            </a:r>
            <a:r>
              <a:rPr lang="en-US" sz="1800" b="1">
                <a:latin typeface="Arial"/>
                <a:ea typeface="Arial"/>
                <a:cs typeface="Arial"/>
                <a:sym typeface="Arial"/>
              </a:rPr>
              <a:t>academic goals?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2. Do you feel supported by professors overall in your </a:t>
            </a:r>
            <a:r>
              <a:rPr lang="en-US" sz="1800" b="1">
                <a:latin typeface="Arial"/>
                <a:ea typeface="Arial"/>
                <a:cs typeface="Arial"/>
                <a:sym typeface="Arial"/>
              </a:rPr>
              <a:t>non-academic goals?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3. Do you feel </a:t>
            </a:r>
            <a:r>
              <a:rPr lang="en-US" sz="1800" b="1">
                <a:latin typeface="Arial"/>
                <a:ea typeface="Arial"/>
                <a:cs typeface="Arial"/>
                <a:sym typeface="Arial"/>
              </a:rPr>
              <a:t>respected</a:t>
            </a:r>
            <a:r>
              <a:rPr lang="en-US" sz="1800">
                <a:latin typeface="Arial"/>
                <a:ea typeface="Arial"/>
                <a:cs typeface="Arial"/>
                <a:sym typeface="Arial"/>
              </a:rPr>
              <a:t> by professors overall?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228600" lvl="0" indent="0" algn="l" rtl="0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1800">
                <a:latin typeface="Arial"/>
                <a:ea typeface="Arial"/>
                <a:cs typeface="Arial"/>
                <a:sym typeface="Arial"/>
              </a:rPr>
              <a:t>Using a 5 point scale from </a:t>
            </a:r>
            <a:r>
              <a:rPr lang="en-US" sz="1800" u="sng">
                <a:latin typeface="Arial"/>
                <a:ea typeface="Arial"/>
                <a:cs typeface="Arial"/>
                <a:sym typeface="Arial"/>
              </a:rPr>
              <a:t>strongly agree to strongly disagree</a:t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" name="Google Shape;128;p9" descr="https://lh3.googleusercontent.com/4ybfdxgGZHkZFrXU8M3to10HaeiD6JiP8GYM86RJzgP-j8o3-MbUQLmy2dcSX_d0mdMyjKpVkqoNqdUL86WG0jLmF1fLcfB2RPB-B7nY-WFB1KS8OkVofGizEGuOxS6BGO5JRu9S"/>
          <p:cNvPicPr preferRelativeResize="0"/>
          <p:nvPr/>
        </p:nvPicPr>
        <p:blipFill rotWithShape="1">
          <a:blip r:embed="rId3">
            <a:alphaModFix/>
          </a:blip>
          <a:srcRect l="4815" t="6845" r="24572" b="6828"/>
          <a:stretch/>
        </p:blipFill>
        <p:spPr>
          <a:xfrm>
            <a:off x="5179700" y="1337725"/>
            <a:ext cx="3319500" cy="3256788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9"/>
          <p:cNvSpPr txBox="1"/>
          <p:nvPr/>
        </p:nvSpPr>
        <p:spPr>
          <a:xfrm>
            <a:off x="5553306" y="4594520"/>
            <a:ext cx="2812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i="0" u="none" strike="noStrike" cap="none">
                <a:solidFill>
                  <a:schemeClr val="dk1"/>
                </a:solidFill>
              </a:rPr>
              <a:t>Mean= 12.12</a:t>
            </a:r>
            <a:endParaRPr i="0" u="none" strike="noStrike" cap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i="0" u="none" strike="noStrike" cap="none">
                <a:solidFill>
                  <a:schemeClr val="dk1"/>
                </a:solidFill>
              </a:rPr>
              <a:t>Standard Deviation= 2.316</a:t>
            </a:r>
            <a:endParaRPr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30" name="Google Shape;130;p9"/>
          <p:cNvSpPr txBox="1"/>
          <p:nvPr/>
        </p:nvSpPr>
        <p:spPr>
          <a:xfrm>
            <a:off x="5436550" y="1076125"/>
            <a:ext cx="3152700" cy="2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Index of Professor Relationship Quality</a:t>
            </a:r>
            <a:endParaRPr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"/>
          <p:cNvSpPr txBox="1">
            <a:spLocks noGrp="1"/>
          </p:cNvSpPr>
          <p:nvPr>
            <p:ph type="title"/>
          </p:nvPr>
        </p:nvSpPr>
        <p:spPr>
          <a:xfrm>
            <a:off x="-131375" y="455125"/>
            <a:ext cx="95292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800" b="1">
                <a:latin typeface="Arial"/>
                <a:ea typeface="Arial"/>
                <a:cs typeface="Arial"/>
                <a:sym typeface="Arial"/>
              </a:rPr>
              <a:t>Sophomore Methods of Interacting with Professors</a:t>
            </a:r>
            <a:endParaRPr sz="2800"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36" name="Google Shape;136;p6"/>
          <p:cNvGraphicFramePr/>
          <p:nvPr/>
        </p:nvGraphicFramePr>
        <p:xfrm>
          <a:off x="484992" y="1198034"/>
          <a:ext cx="8174025" cy="1988880"/>
        </p:xfrm>
        <a:graphic>
          <a:graphicData uri="http://schemas.openxmlformats.org/drawingml/2006/table">
            <a:tbl>
              <a:tblPr firstRow="1" bandRow="1">
                <a:noFill/>
                <a:tableStyleId>{651E68E0-4D7E-4012-8B20-C9D67461F5D1}</a:tableStyleId>
              </a:tblPr>
              <a:tblGrid>
                <a:gridCol w="3789300"/>
                <a:gridCol w="956925"/>
                <a:gridCol w="1116425"/>
                <a:gridCol w="1095150"/>
                <a:gridCol w="1216225"/>
              </a:tblGrid>
              <a:tr h="17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0 times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1-2 times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3-4 times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5+ times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Dropping in during office hours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9.6%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34.3%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31.5%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18.1%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Before or after class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16.1%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33.1%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24.2%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19.8%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During a scheduled meeting other than advising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39.1%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33.5%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15.7%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4.4%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Meeting by chance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36.3%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35.9%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12.1%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7.7%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Electronically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3.2%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18.1%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23.8%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47.6%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37" name="Google Shape;137;p6"/>
          <p:cNvSpPr/>
          <p:nvPr/>
        </p:nvSpPr>
        <p:spPr>
          <a:xfrm>
            <a:off x="6347650" y="1499026"/>
            <a:ext cx="2211000" cy="330900"/>
          </a:xfrm>
          <a:prstGeom prst="ellipse">
            <a:avLst/>
          </a:prstGeom>
          <a:noFill/>
          <a:ln w="127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6"/>
          <p:cNvSpPr/>
          <p:nvPr/>
        </p:nvSpPr>
        <p:spPr>
          <a:xfrm>
            <a:off x="6347650" y="2912575"/>
            <a:ext cx="2211000" cy="3309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6"/>
          <p:cNvSpPr txBox="1"/>
          <p:nvPr/>
        </p:nvSpPr>
        <p:spPr>
          <a:xfrm>
            <a:off x="523750" y="3303650"/>
            <a:ext cx="8192100" cy="15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49.6% of sophomores have met with a professor during office hours at least 3 times.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Char char="●"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Most popular method of communicating with professors was through e-mail with 71.4% having used this method at least 3 times.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" name="Google Shape;144;p7"/>
          <p:cNvGraphicFramePr/>
          <p:nvPr/>
        </p:nvGraphicFramePr>
        <p:xfrm>
          <a:off x="711949" y="938019"/>
          <a:ext cx="7720100" cy="3927175"/>
        </p:xfrm>
        <a:graphic>
          <a:graphicData uri="http://schemas.openxmlformats.org/drawingml/2006/table">
            <a:tbl>
              <a:tblPr firstRow="1">
                <a:noFill/>
                <a:tableStyleId>{C5DD95BE-AF61-4BBF-93E1-B4B9CF9C72D7}</a:tableStyleId>
              </a:tblPr>
              <a:tblGrid>
                <a:gridCol w="5312800"/>
                <a:gridCol w="2407300"/>
              </a:tblGrid>
              <a:tr h="343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000000"/>
                          </a:solidFill>
                        </a:rPr>
                        <a:t>Barrier to Professor Interaction </a:t>
                      </a:r>
                      <a:endParaRPr sz="180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38325" marR="38325" marT="38325" marB="38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800" u="none" strike="noStrike" cap="none">
                          <a:solidFill>
                            <a:srgbClr val="000000"/>
                          </a:solidFill>
                        </a:rPr>
                        <a:t>Number of Responses </a:t>
                      </a:r>
                      <a:endParaRPr sz="1800" u="none" strike="noStrike" cap="none">
                        <a:solidFill>
                          <a:srgbClr val="000000"/>
                        </a:solidFill>
                      </a:endParaRPr>
                    </a:p>
                  </a:txBody>
                  <a:tcPr marL="38325" marR="38325" marT="38325" marB="38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</a:tr>
              <a:tr h="605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Student feels </a:t>
                      </a:r>
                      <a:r>
                        <a:rPr lang="en-US" sz="1400" u="sng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intimidated, uncomfortable, anxious, shy, guilty, or embarrassed </a:t>
                      </a:r>
                      <a:endParaRPr sz="1400" u="sng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41 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82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Office hours are too limited, hours and office location are not made clear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34 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7806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Student feels they need a </a:t>
                      </a:r>
                      <a:r>
                        <a:rPr lang="en-US" sz="1400" u="sng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specific reason </a:t>
                      </a: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to come into office hours, they don’t know how to ask for help or what to say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14 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82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Professor has an </a:t>
                      </a:r>
                      <a:r>
                        <a:rPr lang="en-US" sz="1400" i="0" u="sng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unwelcoming</a:t>
                      </a: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 demeanor or is not helpful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11 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781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Student is too busy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10 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82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Professor is too busy helping other students or is overbooked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4308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No barriers/ not applicable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>
                          <a:latin typeface="Arial"/>
                          <a:ea typeface="Arial"/>
                          <a:cs typeface="Arial"/>
                          <a:sym typeface="Arial"/>
                        </a:rPr>
                        <a:t>21 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38325" marR="38325" marT="38325" marB="383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45" name="Google Shape;145;p7"/>
          <p:cNvSpPr txBox="1"/>
          <p:nvPr/>
        </p:nvSpPr>
        <p:spPr>
          <a:xfrm>
            <a:off x="141450" y="249175"/>
            <a:ext cx="8861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000" b="1" i="0" u="none" strike="noStrike" cap="none">
                <a:solidFill>
                  <a:schemeClr val="dk1"/>
                </a:solidFill>
              </a:rPr>
              <a:t>Self-</a:t>
            </a:r>
            <a:r>
              <a:rPr lang="en-US" sz="3000" b="1">
                <a:solidFill>
                  <a:schemeClr val="dk1"/>
                </a:solidFill>
              </a:rPr>
              <a:t>R</a:t>
            </a:r>
            <a:r>
              <a:rPr lang="en-US" sz="3000" b="1" i="0" u="none" strike="noStrike" cap="none">
                <a:solidFill>
                  <a:schemeClr val="dk1"/>
                </a:solidFill>
              </a:rPr>
              <a:t>eported </a:t>
            </a:r>
            <a:r>
              <a:rPr lang="en-US" sz="3000" b="1">
                <a:solidFill>
                  <a:schemeClr val="dk1"/>
                </a:solidFill>
              </a:rPr>
              <a:t>B</a:t>
            </a:r>
            <a:r>
              <a:rPr lang="en-US" sz="3000" b="1" i="0" u="none" strike="noStrike" cap="none">
                <a:solidFill>
                  <a:schemeClr val="dk1"/>
                </a:solidFill>
              </a:rPr>
              <a:t>arriers to </a:t>
            </a:r>
            <a:r>
              <a:rPr lang="en-US" sz="3000" b="1">
                <a:solidFill>
                  <a:schemeClr val="dk1"/>
                </a:solidFill>
              </a:rPr>
              <a:t>P</a:t>
            </a:r>
            <a:r>
              <a:rPr lang="en-US" sz="3000" b="1" i="0" u="none" strike="noStrike" cap="none">
                <a:solidFill>
                  <a:schemeClr val="dk1"/>
                </a:solidFill>
              </a:rPr>
              <a:t>rofessor </a:t>
            </a:r>
            <a:r>
              <a:rPr lang="en-US" sz="3000" b="1">
                <a:solidFill>
                  <a:schemeClr val="dk1"/>
                </a:solidFill>
              </a:rPr>
              <a:t>I</a:t>
            </a:r>
            <a:r>
              <a:rPr lang="en-US" sz="3000" b="1" i="0" u="none" strike="noStrike" cap="none">
                <a:solidFill>
                  <a:schemeClr val="dk1"/>
                </a:solidFill>
              </a:rPr>
              <a:t>nteraction</a:t>
            </a:r>
            <a:endParaRPr sz="3000" b="1" i="0" u="none" strike="noStrike" cap="none">
              <a:solidFill>
                <a:srgbClr val="000000"/>
              </a:solidFill>
            </a:endParaRPr>
          </a:p>
        </p:txBody>
      </p:sp>
      <p:sp>
        <p:nvSpPr>
          <p:cNvPr id="146" name="Google Shape;146;p7"/>
          <p:cNvSpPr/>
          <p:nvPr/>
        </p:nvSpPr>
        <p:spPr>
          <a:xfrm>
            <a:off x="6732100" y="1362225"/>
            <a:ext cx="976200" cy="4572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8"/>
          <p:cNvSpPr txBox="1">
            <a:spLocks noGrp="1"/>
          </p:cNvSpPr>
          <p:nvPr>
            <p:ph type="title"/>
          </p:nvPr>
        </p:nvSpPr>
        <p:spPr>
          <a:xfrm>
            <a:off x="311700" y="109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000" b="1">
                <a:latin typeface="Arial"/>
                <a:ea typeface="Arial"/>
                <a:cs typeface="Arial"/>
                <a:sym typeface="Arial"/>
              </a:rPr>
              <a:t>Why Sophomores Met with their Class Dean</a:t>
            </a:r>
            <a:endParaRPr sz="3000" b="1"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" name="Google Shape;152;p8"/>
          <p:cNvGraphicFramePr/>
          <p:nvPr/>
        </p:nvGraphicFramePr>
        <p:xfrm>
          <a:off x="379133" y="788441"/>
          <a:ext cx="8385750" cy="2994740"/>
        </p:xfrm>
        <a:graphic>
          <a:graphicData uri="http://schemas.openxmlformats.org/drawingml/2006/table">
            <a:tbl>
              <a:tblPr firstRow="1" bandRow="1">
                <a:noFill/>
                <a:tableStyleId>{651E68E0-4D7E-4012-8B20-C9D67461F5D1}</a:tableStyleId>
              </a:tblPr>
              <a:tblGrid>
                <a:gridCol w="3171075"/>
                <a:gridCol w="941825"/>
                <a:gridCol w="1200325"/>
                <a:gridCol w="1832550"/>
                <a:gridCol w="1239975"/>
              </a:tblGrid>
              <a:tr h="251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endParaRPr sz="135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This semester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Last Year (First Year)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Both this semester and last year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Not at all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Academic Support or issue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8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14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201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Mental Health or Support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6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8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209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To arrange a leave of absence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7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6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209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Due to a hospital Visit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6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8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211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260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Needing leniency in class due to a personal/health/family problem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7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13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201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75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To report bullying, hazing, bias, or harassment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3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218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5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Code of conduct violation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4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0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350"/>
                        <a:buFont typeface="Arial"/>
                        <a:buNone/>
                      </a:pPr>
                      <a:r>
                        <a:rPr lang="en-US" sz="1350" u="none" strike="noStrike" cap="none"/>
                        <a:t>217</a:t>
                      </a:r>
                      <a:endParaRPr sz="140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53" name="Google Shape;153;p8"/>
          <p:cNvSpPr txBox="1"/>
          <p:nvPr/>
        </p:nvSpPr>
        <p:spPr>
          <a:xfrm>
            <a:off x="379133" y="3857363"/>
            <a:ext cx="83856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/>
              <a:t>Responses from Open-ended Question: </a:t>
            </a:r>
            <a:endParaRPr sz="1800" b="1" i="0" u="none" strike="noStrike" cap="none">
              <a:solidFill>
                <a:srgbClr val="000000"/>
              </a:solidFill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“No. Who is the dean”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“I don’t even know who the class dean is”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8"/>
          <p:cNvSpPr/>
          <p:nvPr/>
        </p:nvSpPr>
        <p:spPr>
          <a:xfrm>
            <a:off x="7799475" y="1203325"/>
            <a:ext cx="672900" cy="28221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8"/>
          <p:cNvSpPr txBox="1"/>
          <p:nvPr/>
        </p:nvSpPr>
        <p:spPr>
          <a:xfrm>
            <a:off x="7799475" y="4025425"/>
            <a:ext cx="872700" cy="3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n=225</a:t>
            </a: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1"/>
          <p:cNvSpPr txBox="1">
            <a:spLocks noGrp="1"/>
          </p:cNvSpPr>
          <p:nvPr>
            <p:ph type="title"/>
          </p:nvPr>
        </p:nvSpPr>
        <p:spPr>
          <a:xfrm>
            <a:off x="45750" y="181025"/>
            <a:ext cx="9052500" cy="1199400"/>
          </a:xfrm>
          <a:prstGeom prst="rect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omic Sans MS"/>
              <a:buNone/>
            </a:pPr>
            <a:r>
              <a:rPr lang="en-US" sz="32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Difference in Approaching Professors with Questions in Sophomores of Color</a:t>
            </a:r>
            <a:endParaRPr sz="32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1"/>
          <p:cNvSpPr txBox="1">
            <a:spLocks noGrp="1"/>
          </p:cNvSpPr>
          <p:nvPr>
            <p:ph type="body" idx="1"/>
          </p:nvPr>
        </p:nvSpPr>
        <p:spPr>
          <a:xfrm>
            <a:off x="72600" y="1916975"/>
            <a:ext cx="4499400" cy="25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365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Sophomores of color initially visited professors </a:t>
            </a:r>
            <a:r>
              <a:rPr lang="en-US" sz="1700" u="sng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1-2 times for help with a question or assignment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at a higher rate than white students. 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3655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700"/>
              <a:buChar char="•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That rate decreases drastically from 46% to 18% when moving from 1-2 times to 3-4 times</a:t>
            </a:r>
            <a:endParaRPr sz="17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1"/>
          <p:cNvSpPr txBox="1"/>
          <p:nvPr/>
        </p:nvSpPr>
        <p:spPr>
          <a:xfrm>
            <a:off x="3759549" y="4761455"/>
            <a:ext cx="5466300" cy="4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Help with question or assignment* Race/Ethnicity (grouped) Crosstabulation</a:t>
            </a:r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63" name="Google Shape;163;p11"/>
          <p:cNvGraphicFramePr/>
          <p:nvPr/>
        </p:nvGraphicFramePr>
        <p:xfrm>
          <a:off x="4984240" y="1783079"/>
          <a:ext cx="3016925" cy="2791750"/>
        </p:xfrm>
        <a:graphic>
          <a:graphicData uri="http://schemas.openxmlformats.org/drawingml/2006/table">
            <a:tbl>
              <a:tblPr firstRow="1" bandRow="1">
                <a:noFill/>
                <a:tableStyleId>{651E68E0-4D7E-4012-8B20-C9D67461F5D1}</a:tableStyleId>
              </a:tblPr>
              <a:tblGrid>
                <a:gridCol w="1028650"/>
                <a:gridCol w="1028650"/>
                <a:gridCol w="959625"/>
              </a:tblGrid>
              <a:tr h="7363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b="1" u="none" strike="noStrike" cap="none"/>
                        <a:t>Students of </a:t>
                      </a:r>
                      <a:r>
                        <a:rPr lang="en-US" b="1"/>
                        <a:t>C</a:t>
                      </a:r>
                      <a:r>
                        <a:rPr lang="en-US" sz="1400" b="1" u="none" strike="noStrike" cap="none"/>
                        <a:t>olor</a:t>
                      </a:r>
                      <a:endParaRPr sz="1400" u="none" strike="noStrike" cap="none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White Students</a:t>
                      </a:r>
                      <a:endParaRPr b="1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27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1-2 times</a:t>
                      </a:r>
                      <a:endParaRPr b="1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(46.4%)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(35.2%)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10277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u="none" strike="noStrike" cap="none"/>
                        <a:t>3-4 times</a:t>
                      </a:r>
                      <a:endParaRPr b="1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(17.9%)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(33.1%)</a:t>
                      </a:r>
                      <a:endParaRPr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</a:tbl>
          </a:graphicData>
        </a:graphic>
      </p:graphicFrame>
      <p:sp>
        <p:nvSpPr>
          <p:cNvPr id="164" name="Google Shape;164;p11"/>
          <p:cNvSpPr txBox="1"/>
          <p:nvPr/>
        </p:nvSpPr>
        <p:spPr>
          <a:xfrm>
            <a:off x="4754638" y="1323775"/>
            <a:ext cx="3476100" cy="2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 b="1">
                <a:solidFill>
                  <a:schemeClr val="dk1"/>
                </a:solidFill>
              </a:rPr>
              <a:t>Help with Question or Assignment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7ac3f5cf46_1_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 sz="3200" b="1">
                <a:latin typeface="Arial"/>
                <a:ea typeface="Arial"/>
                <a:cs typeface="Arial"/>
                <a:sym typeface="Arial"/>
              </a:rPr>
              <a:t>Dropping in During Office Hours and the Overall Thriving Index</a:t>
            </a:r>
            <a:endParaRPr sz="3200" b="1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g7ac3f5cf46_1_10"/>
          <p:cNvSpPr txBox="1">
            <a:spLocks noGrp="1"/>
          </p:cNvSpPr>
          <p:nvPr>
            <p:ph type="body" idx="1"/>
          </p:nvPr>
        </p:nvSpPr>
        <p:spPr>
          <a:xfrm>
            <a:off x="311700" y="1404600"/>
            <a:ext cx="8520600" cy="316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540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There was a statistically significant relationship with students dropping in during office hours and a higher thriving score with a p-value of .043.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1" name="Google Shape;171;g7ac3f5cf46_1_10"/>
          <p:cNvPicPr preferRelativeResize="0"/>
          <p:nvPr/>
        </p:nvPicPr>
        <p:blipFill rotWithShape="1">
          <a:blip r:embed="rId3">
            <a:alphaModFix/>
          </a:blip>
          <a:srcRect b="11745"/>
          <a:stretch/>
        </p:blipFill>
        <p:spPr>
          <a:xfrm>
            <a:off x="1525663" y="2549700"/>
            <a:ext cx="6092676" cy="20193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7ac3f5cf46_1_10"/>
          <p:cNvSpPr/>
          <p:nvPr/>
        </p:nvSpPr>
        <p:spPr>
          <a:xfrm>
            <a:off x="6642450" y="3642600"/>
            <a:ext cx="975900" cy="3627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795</Words>
  <Application>Microsoft Office PowerPoint</Application>
  <PresentationFormat>On-screen Show (16:9)</PresentationFormat>
  <Paragraphs>165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Office Theme</vt:lpstr>
      <vt:lpstr>The Impact of Student/Faculty Interactions on Sophomore Thriving</vt:lpstr>
      <vt:lpstr>Research Questions</vt:lpstr>
      <vt:lpstr>Which Staff do Students Feel Supported By?</vt:lpstr>
      <vt:lpstr>Index of Professor Relationship Quality</vt:lpstr>
      <vt:lpstr>Sophomore Methods of Interacting with Professors</vt:lpstr>
      <vt:lpstr>PowerPoint Presentation</vt:lpstr>
      <vt:lpstr>Why Sophomores Met with their Class Dean</vt:lpstr>
      <vt:lpstr>Difference in Approaching Professors with Questions in Sophomores of Color</vt:lpstr>
      <vt:lpstr>Dropping in During Office Hours and the Overall Thriving Index</vt:lpstr>
      <vt:lpstr>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Student/Faculty Interactions on Sophomore Thriving</dc:title>
  <dc:creator>Yael Estrada-Nava</dc:creator>
  <cp:lastModifiedBy>stobuild</cp:lastModifiedBy>
  <cp:revision>1</cp:revision>
  <dcterms:created xsi:type="dcterms:W3CDTF">2019-12-08T20:58:46Z</dcterms:created>
  <dcterms:modified xsi:type="dcterms:W3CDTF">2019-12-24T05:37:01Z</dcterms:modified>
</cp:coreProperties>
</file>