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3"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ambria" panose="02040503050406030204" pitchFamily="18" charset="0"/>
      <p:regular r:id="rId19"/>
      <p:bold r:id="rId20"/>
      <p:italic r:id="rId21"/>
      <p:boldItalic r:id="rId22"/>
    </p:embeddedFont>
    <p:embeddedFont>
      <p:font typeface="PT Sans Narrow"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rina Iris Wieczorek"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9C56CF-06BB-4B67-85E1-83D0D89CD7A1}">
  <a:tblStyle styleId="{469C56CF-06BB-4B67-85E1-83D0D89CD7A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BE982D1-D236-4EE3-BC56-4DC48B40DE5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653"/>
  </p:normalViewPr>
  <p:slideViewPr>
    <p:cSldViewPr snapToGrid="0" snapToObjects="1">
      <p:cViewPr varScale="1">
        <p:scale>
          <a:sx n="83" d="100"/>
          <a:sy n="83" d="100"/>
        </p:scale>
        <p:origin x="79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2-11T18:50:12.757" idx="3">
    <p:pos x="6000" y="0"/>
    <p:text>Is the circled data going to be too low on the screen to see? Should we change the order that is on the table? Still the same results, but dif order? Let me know what you guys think and I can change it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49cedbe72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49cedbe72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Fonts and spacing throughout - make a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9cedbe72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9cedbe72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9c119e90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9c119e90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9c119e90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9c119e90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
        <p:nvSpPr>
          <p:cNvPr id="37" name="Google Shape;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Fix the wording of #3</a:t>
            </a:r>
            <a:endParaRPr/>
          </a:p>
          <a:p>
            <a:pPr marL="0" lvl="0" indent="0" algn="l" rtl="0">
              <a:spcBef>
                <a:spcPts val="0"/>
              </a:spcBef>
              <a:spcAft>
                <a:spcPts val="0"/>
              </a:spcAft>
              <a:buNone/>
            </a:pPr>
            <a:endParaRPr/>
          </a:p>
        </p:txBody>
      </p:sp>
      <p:sp>
        <p:nvSpPr>
          <p:cNvPr id="43" name="Google Shape;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49c119e90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49c119e90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900"/>
              <a:t>remove columns + add slide + add table </a:t>
            </a:r>
            <a:endParaRPr sz="900"/>
          </a:p>
          <a:p>
            <a:pPr marL="457200" lvl="0" indent="-285750" algn="l" rtl="0">
              <a:spcBef>
                <a:spcPts val="320"/>
              </a:spcBef>
              <a:spcAft>
                <a:spcPts val="0"/>
              </a:spcAft>
              <a:buClr>
                <a:schemeClr val="dk1"/>
              </a:buClr>
              <a:buSzPts val="900"/>
              <a:buFont typeface="PT Sans Narrow"/>
              <a:buAutoNum type="arabicPeriod"/>
            </a:pPr>
            <a:r>
              <a:rPr lang="en-US" sz="900">
                <a:solidFill>
                  <a:schemeClr val="dk1"/>
                </a:solidFill>
                <a:latin typeface="PT Sans Narrow"/>
                <a:ea typeface="PT Sans Narrow"/>
                <a:cs typeface="PT Sans Narrow"/>
                <a:sym typeface="PT Sans Narrow"/>
              </a:rPr>
              <a:t>Past experiences with the WC Relatively positive</a:t>
            </a:r>
            <a:br>
              <a:rPr lang="en-US" sz="900">
                <a:solidFill>
                  <a:schemeClr val="dk1"/>
                </a:solidFill>
                <a:latin typeface="PT Sans Narrow"/>
                <a:ea typeface="PT Sans Narrow"/>
                <a:cs typeface="PT Sans Narrow"/>
                <a:sym typeface="PT Sans Narrow"/>
              </a:rPr>
            </a:br>
            <a:r>
              <a:rPr lang="en-US" sz="900">
                <a:solidFill>
                  <a:schemeClr val="dk1"/>
                </a:solidFill>
                <a:latin typeface="PT Sans Narrow"/>
                <a:ea typeface="PT Sans Narrow"/>
                <a:cs typeface="PT Sans Narrow"/>
                <a:sym typeface="PT Sans Narrow"/>
              </a:rPr>
              <a:t> 43.3% of respondents: PEs respond “scripted” manner</a:t>
            </a:r>
            <a:endParaRPr sz="900">
              <a:solidFill>
                <a:schemeClr val="dk1"/>
              </a:solidFill>
              <a:latin typeface="PT Sans Narrow"/>
              <a:ea typeface="PT Sans Narrow"/>
              <a:cs typeface="PT Sans Narrow"/>
              <a:sym typeface="PT Sans Narrow"/>
            </a:endParaRPr>
          </a:p>
          <a:p>
            <a:pPr marL="457200" lvl="0" indent="-285750" algn="l" rtl="0">
              <a:spcBef>
                <a:spcPts val="0"/>
              </a:spcBef>
              <a:spcAft>
                <a:spcPts val="0"/>
              </a:spcAft>
              <a:buClr>
                <a:schemeClr val="dk1"/>
              </a:buClr>
              <a:buSzPts val="900"/>
              <a:buFont typeface="PT Sans Narrow"/>
              <a:buAutoNum type="arabicPeriod"/>
            </a:pPr>
            <a:r>
              <a:rPr lang="en-US" sz="900">
                <a:solidFill>
                  <a:schemeClr val="dk1"/>
                </a:solidFill>
                <a:latin typeface="PT Sans Narrow"/>
                <a:ea typeface="PT Sans Narrow"/>
                <a:cs typeface="PT Sans Narrow"/>
                <a:sym typeface="PT Sans Narrow"/>
              </a:rPr>
              <a:t> Importance of shared identity matched between student and Peer Educator</a:t>
            </a:r>
            <a:endParaRPr sz="900">
              <a:solidFill>
                <a:schemeClr val="dk1"/>
              </a:solidFill>
              <a:latin typeface="PT Sans Narrow"/>
              <a:ea typeface="PT Sans Narrow"/>
              <a:cs typeface="PT Sans Narrow"/>
              <a:sym typeface="PT Sans Narrow"/>
            </a:endParaRPr>
          </a:p>
          <a:p>
            <a:pPr marL="914400" lvl="0" indent="-285750" algn="l" rtl="0">
              <a:spcBef>
                <a:spcPts val="0"/>
              </a:spcBef>
              <a:spcAft>
                <a:spcPts val="0"/>
              </a:spcAft>
              <a:buClr>
                <a:schemeClr val="dk1"/>
              </a:buClr>
              <a:buSzPts val="900"/>
              <a:buFont typeface="PT Sans Narrow"/>
              <a:buAutoNum type="alphaLcPeriod"/>
            </a:pPr>
            <a:r>
              <a:rPr lang="en-US" sz="900">
                <a:solidFill>
                  <a:schemeClr val="dk1"/>
                </a:solidFill>
                <a:latin typeface="PT Sans Narrow"/>
                <a:ea typeface="PT Sans Narrow"/>
                <a:cs typeface="PT Sans Narrow"/>
                <a:sym typeface="PT Sans Narrow"/>
              </a:rPr>
              <a:t>Gender identity: 27.8%</a:t>
            </a:r>
            <a:endParaRPr sz="900">
              <a:solidFill>
                <a:schemeClr val="dk1"/>
              </a:solidFill>
              <a:latin typeface="PT Sans Narrow"/>
              <a:ea typeface="PT Sans Narrow"/>
              <a:cs typeface="PT Sans Narrow"/>
              <a:sym typeface="PT Sans Narrow"/>
            </a:endParaRPr>
          </a:p>
          <a:p>
            <a:pPr marL="914400" lvl="0" indent="-285750" algn="l" rtl="0">
              <a:spcBef>
                <a:spcPts val="0"/>
              </a:spcBef>
              <a:spcAft>
                <a:spcPts val="0"/>
              </a:spcAft>
              <a:buClr>
                <a:schemeClr val="dk1"/>
              </a:buClr>
              <a:buSzPts val="900"/>
              <a:buFont typeface="PT Sans Narrow"/>
              <a:buAutoNum type="alphaLcPeriod"/>
            </a:pPr>
            <a:r>
              <a:rPr lang="en-US" sz="900">
                <a:solidFill>
                  <a:schemeClr val="dk1"/>
                </a:solidFill>
                <a:latin typeface="PT Sans Narrow"/>
                <a:ea typeface="PT Sans Narrow"/>
                <a:cs typeface="PT Sans Narrow"/>
                <a:sym typeface="PT Sans Narrow"/>
              </a:rPr>
              <a:t>Sexual orientation: 21.1%</a:t>
            </a:r>
            <a:endParaRPr sz="900">
              <a:solidFill>
                <a:schemeClr val="dk1"/>
              </a:solidFill>
              <a:latin typeface="PT Sans Narrow"/>
              <a:ea typeface="PT Sans Narrow"/>
              <a:cs typeface="PT Sans Narrow"/>
              <a:sym typeface="PT Sans Narrow"/>
            </a:endParaRPr>
          </a:p>
          <a:p>
            <a:pPr marL="914400" lvl="0" indent="-285750" algn="l" rtl="0">
              <a:spcBef>
                <a:spcPts val="0"/>
              </a:spcBef>
              <a:spcAft>
                <a:spcPts val="0"/>
              </a:spcAft>
              <a:buClr>
                <a:schemeClr val="dk1"/>
              </a:buClr>
              <a:buSzPts val="900"/>
              <a:buFont typeface="PT Sans Narrow"/>
              <a:buAutoNum type="alphaLcPeriod"/>
            </a:pPr>
            <a:r>
              <a:rPr lang="en-US" sz="900">
                <a:solidFill>
                  <a:schemeClr val="dk1"/>
                </a:solidFill>
                <a:latin typeface="PT Sans Narrow"/>
                <a:ea typeface="PT Sans Narrow"/>
                <a:cs typeface="PT Sans Narrow"/>
                <a:sym typeface="PT Sans Narrow"/>
              </a:rPr>
              <a:t>Race/ethnicity: 3.8%</a:t>
            </a:r>
            <a:endParaRPr sz="900">
              <a:solidFill>
                <a:schemeClr val="dk1"/>
              </a:solidFill>
              <a:latin typeface="PT Sans Narrow"/>
              <a:ea typeface="PT Sans Narrow"/>
              <a:cs typeface="PT Sans Narrow"/>
              <a:sym typeface="PT Sans Narrow"/>
            </a:endParaRPr>
          </a:p>
          <a:p>
            <a:pPr marL="914400" lvl="0" indent="-285750" algn="l" rtl="0">
              <a:spcBef>
                <a:spcPts val="0"/>
              </a:spcBef>
              <a:spcAft>
                <a:spcPts val="0"/>
              </a:spcAft>
              <a:buClr>
                <a:schemeClr val="dk1"/>
              </a:buClr>
              <a:buSzPts val="900"/>
              <a:buFont typeface="PT Sans Narrow"/>
              <a:buAutoNum type="alphaLcPeriod"/>
            </a:pPr>
            <a:r>
              <a:rPr lang="en-US" sz="900">
                <a:solidFill>
                  <a:schemeClr val="dk1"/>
                </a:solidFill>
                <a:latin typeface="PT Sans Narrow"/>
                <a:ea typeface="PT Sans Narrow"/>
                <a:cs typeface="PT Sans Narrow"/>
                <a:sym typeface="PT Sans Narrow"/>
              </a:rPr>
              <a:t>Religious/faith: 2.9%</a:t>
            </a:r>
            <a:br>
              <a:rPr lang="en-US" sz="900">
                <a:solidFill>
                  <a:schemeClr val="dk1"/>
                </a:solidFill>
                <a:latin typeface="PT Sans Narrow"/>
                <a:ea typeface="PT Sans Narrow"/>
                <a:cs typeface="PT Sans Narrow"/>
                <a:sym typeface="PT Sans Narrow"/>
              </a:rPr>
            </a:br>
            <a:endParaRPr sz="9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a44c040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a44c040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5750" algn="l" rtl="0">
              <a:spcBef>
                <a:spcPts val="320"/>
              </a:spcBef>
              <a:spcAft>
                <a:spcPts val="0"/>
              </a:spcAft>
              <a:buClr>
                <a:schemeClr val="dk1"/>
              </a:buClr>
              <a:buSzPts val="900"/>
              <a:buFont typeface="PT Sans Narrow"/>
              <a:buAutoNum type="arabicPeriod"/>
            </a:pPr>
            <a:r>
              <a:rPr lang="en-US" sz="900">
                <a:solidFill>
                  <a:schemeClr val="dk1"/>
                </a:solidFill>
                <a:latin typeface="PT Sans Narrow"/>
                <a:ea typeface="PT Sans Narrow"/>
                <a:cs typeface="PT Sans Narrow"/>
                <a:sym typeface="PT Sans Narrow"/>
              </a:rPr>
              <a:t>Past experiences with the WC Relatively positive</a:t>
            </a:r>
            <a:br>
              <a:rPr lang="en-US" sz="900">
                <a:solidFill>
                  <a:schemeClr val="dk1"/>
                </a:solidFill>
                <a:latin typeface="PT Sans Narrow"/>
                <a:ea typeface="PT Sans Narrow"/>
                <a:cs typeface="PT Sans Narrow"/>
                <a:sym typeface="PT Sans Narrow"/>
              </a:rPr>
            </a:br>
            <a:r>
              <a:rPr lang="en-US" sz="900">
                <a:solidFill>
                  <a:schemeClr val="dk1"/>
                </a:solidFill>
                <a:latin typeface="PT Sans Narrow"/>
                <a:ea typeface="PT Sans Narrow"/>
                <a:cs typeface="PT Sans Narrow"/>
                <a:sym typeface="PT Sans Narrow"/>
              </a:rPr>
              <a:t> 43.3% of respondents: PEs respond “scripted” manner</a:t>
            </a:r>
            <a:endParaRPr sz="900">
              <a:solidFill>
                <a:schemeClr val="dk1"/>
              </a:solidFill>
              <a:latin typeface="PT Sans Narrow"/>
              <a:ea typeface="PT Sans Narrow"/>
              <a:cs typeface="PT Sans Narrow"/>
              <a:sym typeface="PT Sans Narrow"/>
            </a:endParaRPr>
          </a:p>
          <a:p>
            <a:pPr marL="457200" lvl="0" indent="-285750" algn="l" rtl="0">
              <a:spcBef>
                <a:spcPts val="0"/>
              </a:spcBef>
              <a:spcAft>
                <a:spcPts val="0"/>
              </a:spcAft>
              <a:buClr>
                <a:schemeClr val="dk1"/>
              </a:buClr>
              <a:buSzPts val="900"/>
              <a:buFont typeface="PT Sans Narrow"/>
              <a:buAutoNum type="arabicPeriod"/>
            </a:pPr>
            <a:r>
              <a:rPr lang="en-US" sz="900">
                <a:solidFill>
                  <a:schemeClr val="dk1"/>
                </a:solidFill>
                <a:latin typeface="PT Sans Narrow"/>
                <a:ea typeface="PT Sans Narrow"/>
                <a:cs typeface="PT Sans Narrow"/>
                <a:sym typeface="PT Sans Narrow"/>
              </a:rPr>
              <a:t> Importance of shared identity matched between student and Peer Educator</a:t>
            </a:r>
            <a:endParaRPr sz="900">
              <a:solidFill>
                <a:schemeClr val="dk1"/>
              </a:solidFill>
              <a:latin typeface="PT Sans Narrow"/>
              <a:ea typeface="PT Sans Narrow"/>
              <a:cs typeface="PT Sans Narrow"/>
              <a:sym typeface="PT Sans Narrow"/>
            </a:endParaRPr>
          </a:p>
          <a:p>
            <a:pPr marL="914400" lvl="0" indent="-285750" algn="l" rtl="0">
              <a:spcBef>
                <a:spcPts val="0"/>
              </a:spcBef>
              <a:spcAft>
                <a:spcPts val="0"/>
              </a:spcAft>
              <a:buClr>
                <a:schemeClr val="dk1"/>
              </a:buClr>
              <a:buSzPts val="900"/>
              <a:buFont typeface="PT Sans Narrow"/>
              <a:buAutoNum type="alphaLcPeriod"/>
            </a:pPr>
            <a:r>
              <a:rPr lang="en-US" sz="900">
                <a:solidFill>
                  <a:schemeClr val="dk1"/>
                </a:solidFill>
                <a:latin typeface="PT Sans Narrow"/>
                <a:ea typeface="PT Sans Narrow"/>
                <a:cs typeface="PT Sans Narrow"/>
                <a:sym typeface="PT Sans Narrow"/>
              </a:rPr>
              <a:t>Gender identity: 27.8%</a:t>
            </a:r>
            <a:endParaRPr sz="900">
              <a:solidFill>
                <a:schemeClr val="dk1"/>
              </a:solidFill>
              <a:latin typeface="PT Sans Narrow"/>
              <a:ea typeface="PT Sans Narrow"/>
              <a:cs typeface="PT Sans Narrow"/>
              <a:sym typeface="PT Sans Narrow"/>
            </a:endParaRPr>
          </a:p>
          <a:p>
            <a:pPr marL="914400" lvl="0" indent="-285750" algn="l" rtl="0">
              <a:spcBef>
                <a:spcPts val="0"/>
              </a:spcBef>
              <a:spcAft>
                <a:spcPts val="0"/>
              </a:spcAft>
              <a:buClr>
                <a:schemeClr val="dk1"/>
              </a:buClr>
              <a:buSzPts val="900"/>
              <a:buFont typeface="PT Sans Narrow"/>
              <a:buAutoNum type="alphaLcPeriod"/>
            </a:pPr>
            <a:r>
              <a:rPr lang="en-US" sz="900">
                <a:solidFill>
                  <a:schemeClr val="dk1"/>
                </a:solidFill>
                <a:latin typeface="PT Sans Narrow"/>
                <a:ea typeface="PT Sans Narrow"/>
                <a:cs typeface="PT Sans Narrow"/>
                <a:sym typeface="PT Sans Narrow"/>
              </a:rPr>
              <a:t>Sexual orientation: 21.1%</a:t>
            </a:r>
            <a:endParaRPr sz="900">
              <a:solidFill>
                <a:schemeClr val="dk1"/>
              </a:solidFill>
              <a:latin typeface="PT Sans Narrow"/>
              <a:ea typeface="PT Sans Narrow"/>
              <a:cs typeface="PT Sans Narrow"/>
              <a:sym typeface="PT Sans Narrow"/>
            </a:endParaRPr>
          </a:p>
          <a:p>
            <a:pPr marL="914400" lvl="0" indent="-285750" algn="l" rtl="0">
              <a:spcBef>
                <a:spcPts val="0"/>
              </a:spcBef>
              <a:spcAft>
                <a:spcPts val="0"/>
              </a:spcAft>
              <a:buClr>
                <a:schemeClr val="dk1"/>
              </a:buClr>
              <a:buSzPts val="900"/>
              <a:buFont typeface="PT Sans Narrow"/>
              <a:buAutoNum type="alphaLcPeriod"/>
            </a:pPr>
            <a:r>
              <a:rPr lang="en-US" sz="900">
                <a:solidFill>
                  <a:schemeClr val="dk1"/>
                </a:solidFill>
                <a:latin typeface="PT Sans Narrow"/>
                <a:ea typeface="PT Sans Narrow"/>
                <a:cs typeface="PT Sans Narrow"/>
                <a:sym typeface="PT Sans Narrow"/>
              </a:rPr>
              <a:t>Race/ethnicity: 3.8%</a:t>
            </a:r>
            <a:endParaRPr sz="900">
              <a:solidFill>
                <a:schemeClr val="dk1"/>
              </a:solidFill>
              <a:latin typeface="PT Sans Narrow"/>
              <a:ea typeface="PT Sans Narrow"/>
              <a:cs typeface="PT Sans Narrow"/>
              <a:sym typeface="PT Sans Narrow"/>
            </a:endParaRPr>
          </a:p>
          <a:p>
            <a:pPr marL="914400" lvl="0" indent="-285750" algn="l" rtl="0">
              <a:spcBef>
                <a:spcPts val="0"/>
              </a:spcBef>
              <a:spcAft>
                <a:spcPts val="0"/>
              </a:spcAft>
              <a:buClr>
                <a:schemeClr val="dk1"/>
              </a:buClr>
              <a:buSzPts val="900"/>
              <a:buFont typeface="PT Sans Narrow"/>
              <a:buAutoNum type="alphaLcPeriod"/>
            </a:pPr>
            <a:r>
              <a:rPr lang="en-US" sz="900">
                <a:solidFill>
                  <a:schemeClr val="dk1"/>
                </a:solidFill>
                <a:latin typeface="PT Sans Narrow"/>
                <a:ea typeface="PT Sans Narrow"/>
                <a:cs typeface="PT Sans Narrow"/>
                <a:sym typeface="PT Sans Narrow"/>
              </a:rPr>
              <a:t>Religious/faith: 2.9%</a:t>
            </a:r>
            <a:br>
              <a:rPr lang="en-US" sz="900">
                <a:solidFill>
                  <a:schemeClr val="dk1"/>
                </a:solidFill>
                <a:latin typeface="PT Sans Narrow"/>
                <a:ea typeface="PT Sans Narrow"/>
                <a:cs typeface="PT Sans Narrow"/>
                <a:sym typeface="PT Sans Narrow"/>
              </a:rPr>
            </a:b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a44c0406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a44c0406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Many focus group respondents have indicated that they feel unwelcomed when attempting to collect resources from the WC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9c119e90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9c119e90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FIX THIS + MORE SLIDES BETTER THAN LESS IF UNCLEAR</a:t>
            </a:r>
            <a:endParaRPr/>
          </a:p>
          <a:p>
            <a:pPr marL="0" lvl="0" indent="0" algn="l" rtl="0">
              <a:spcBef>
                <a:spcPts val="0"/>
              </a:spcBef>
              <a:spcAft>
                <a:spcPts val="0"/>
              </a:spcAft>
              <a:buNone/>
            </a:pPr>
            <a:r>
              <a:rPr lang="en-US"/>
              <a:t>“um” use tables and space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9cedbe725_4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9cedbe725_4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20"/>
              </a:spcBef>
              <a:spcAft>
                <a:spcPts val="0"/>
              </a:spcAft>
              <a:buClr>
                <a:schemeClr val="dk1"/>
              </a:buClr>
              <a:buSzPts val="1100"/>
              <a:buFont typeface="Arial"/>
              <a:buNone/>
            </a:pPr>
            <a:r>
              <a:rPr lang="en-US" sz="2400">
                <a:solidFill>
                  <a:schemeClr val="dk1"/>
                </a:solidFill>
                <a:latin typeface="PT Sans Narrow"/>
                <a:ea typeface="PT Sans Narrow"/>
                <a:cs typeface="PT Sans Narrow"/>
                <a:sym typeface="PT Sans Narrow"/>
              </a:rPr>
              <a:t>Independent Variable</a:t>
            </a:r>
            <a:endParaRPr sz="2400">
              <a:solidFill>
                <a:schemeClr val="dk1"/>
              </a:solidFill>
              <a:latin typeface="PT Sans Narrow"/>
              <a:ea typeface="PT Sans Narrow"/>
              <a:cs typeface="PT Sans Narrow"/>
              <a:sym typeface="PT Sans Narrow"/>
            </a:endParaRPr>
          </a:p>
          <a:p>
            <a:pPr marL="457200" lvl="0" indent="-381000" algn="l" rtl="0">
              <a:spcBef>
                <a:spcPts val="320"/>
              </a:spcBef>
              <a:spcAft>
                <a:spcPts val="0"/>
              </a:spcAft>
              <a:buClr>
                <a:schemeClr val="dk1"/>
              </a:buClr>
              <a:buSzPts val="2400"/>
              <a:buFont typeface="PT Sans Narrow"/>
              <a:buChar char="●"/>
            </a:pPr>
            <a:r>
              <a:rPr lang="en-US" sz="2400">
                <a:solidFill>
                  <a:schemeClr val="dk1"/>
                </a:solidFill>
                <a:latin typeface="PT Sans Narrow"/>
                <a:ea typeface="PT Sans Narrow"/>
                <a:cs typeface="PT Sans Narrow"/>
                <a:sym typeface="PT Sans Narrow"/>
              </a:rPr>
              <a:t>Gender (5 categories -&gt; binary)</a:t>
            </a:r>
            <a:endParaRPr sz="2400">
              <a:solidFill>
                <a:schemeClr val="dk1"/>
              </a:solidFill>
              <a:latin typeface="PT Sans Narrow"/>
              <a:ea typeface="PT Sans Narrow"/>
              <a:cs typeface="PT Sans Narrow"/>
              <a:sym typeface="PT Sans Narrow"/>
            </a:endParaRPr>
          </a:p>
          <a:p>
            <a:pPr marL="457200" lvl="0" indent="-381000" algn="l" rtl="0">
              <a:spcBef>
                <a:spcPts val="0"/>
              </a:spcBef>
              <a:spcAft>
                <a:spcPts val="0"/>
              </a:spcAft>
              <a:buClr>
                <a:schemeClr val="dk1"/>
              </a:buClr>
              <a:buSzPts val="2400"/>
              <a:buFont typeface="PT Sans Narrow"/>
              <a:buChar char="●"/>
            </a:pPr>
            <a:r>
              <a:rPr lang="en-US" sz="2400">
                <a:solidFill>
                  <a:schemeClr val="dk1"/>
                </a:solidFill>
                <a:latin typeface="PT Sans Narrow"/>
                <a:ea typeface="PT Sans Narrow"/>
                <a:cs typeface="PT Sans Narrow"/>
                <a:sym typeface="PT Sans Narrow"/>
              </a:rPr>
              <a:t>Race/Ethnicity (9 categories -&gt; binary)</a:t>
            </a:r>
            <a:endParaRPr sz="2400">
              <a:solidFill>
                <a:schemeClr val="dk1"/>
              </a:solidFill>
              <a:latin typeface="PT Sans Narrow"/>
              <a:ea typeface="PT Sans Narrow"/>
              <a:cs typeface="PT Sans Narrow"/>
              <a:sym typeface="PT Sans Narrow"/>
            </a:endParaRPr>
          </a:p>
          <a:p>
            <a:pPr marL="457200" lvl="0" indent="-381000" algn="l" rtl="0">
              <a:spcBef>
                <a:spcPts val="0"/>
              </a:spcBef>
              <a:spcAft>
                <a:spcPts val="0"/>
              </a:spcAft>
              <a:buClr>
                <a:schemeClr val="dk1"/>
              </a:buClr>
              <a:buSzPts val="2400"/>
              <a:buFont typeface="PT Sans Narrow"/>
              <a:buChar char="●"/>
            </a:pPr>
            <a:r>
              <a:rPr lang="en-US" sz="2400">
                <a:solidFill>
                  <a:schemeClr val="dk1"/>
                </a:solidFill>
                <a:latin typeface="PT Sans Narrow"/>
                <a:ea typeface="PT Sans Narrow"/>
                <a:cs typeface="PT Sans Narrow"/>
                <a:sym typeface="PT Sans Narrow"/>
              </a:rPr>
              <a:t>Sexual Orientation (9 categories -&gt; binary)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9c119e90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9c119e90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0" indent="-355600" algn="l" rtl="0">
              <a:lnSpc>
                <a:spcPct val="115000"/>
              </a:lnSpc>
              <a:spcBef>
                <a:spcPts val="0"/>
              </a:spcBef>
              <a:spcAft>
                <a:spcPts val="0"/>
              </a:spcAft>
              <a:buClr>
                <a:schemeClr val="dk1"/>
              </a:buClr>
              <a:buSzPts val="2000"/>
              <a:buFont typeface="Calibri"/>
              <a:buChar char="-"/>
            </a:pPr>
            <a:r>
              <a:rPr lang="en-US" sz="1100" dirty="0">
                <a:solidFill>
                  <a:schemeClr val="dk1"/>
                </a:solidFill>
                <a:latin typeface="Calibri"/>
                <a:ea typeface="Calibri"/>
                <a:cs typeface="Calibri"/>
                <a:sym typeface="Calibri"/>
              </a:rPr>
              <a:t>Significant relationship between race/ethnicity and WC F18 use</a:t>
            </a:r>
          </a:p>
          <a:p>
            <a:pPr marL="1371600" lvl="0" indent="-355600" algn="l" rtl="0">
              <a:lnSpc>
                <a:spcPct val="115000"/>
              </a:lnSpc>
              <a:spcBef>
                <a:spcPts val="0"/>
              </a:spcBef>
              <a:spcAft>
                <a:spcPts val="0"/>
              </a:spcAft>
              <a:buClr>
                <a:schemeClr val="dk1"/>
              </a:buClr>
              <a:buSzPts val="2000"/>
              <a:buFont typeface="Calibri"/>
              <a:buChar char="-"/>
            </a:pPr>
            <a:r>
              <a:rPr lang="en-US" sz="1100" dirty="0">
                <a:solidFill>
                  <a:schemeClr val="dk1"/>
                </a:solidFill>
                <a:latin typeface="Calibri"/>
                <a:ea typeface="Calibri"/>
                <a:cs typeface="Calibri"/>
                <a:sym typeface="Calibri"/>
              </a:rPr>
              <a:t>Significant relationship between sexual orientation and WC F18 use</a:t>
            </a:r>
            <a:endParaRPr lang="en-US" sz="1100"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989759"/>
            <a:ext cx="7772400" cy="33958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Arial"/>
              <a:buNone/>
              <a:defRPr sz="36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2461426"/>
            <a:ext cx="6400800" cy="477521"/>
          </a:xfrm>
          <a:prstGeom prst="rect">
            <a:avLst/>
          </a:prstGeom>
          <a:noFill/>
          <a:ln>
            <a:noFill/>
          </a:ln>
        </p:spPr>
        <p:txBody>
          <a:bodyPr spcFirstLastPara="1" wrap="square" lIns="91425" tIns="91425" rIns="91425" bIns="91425" anchor="t" anchorCtr="0"/>
          <a:lstStyle>
            <a:lvl1pPr marL="0" marR="0" lvl="0" indent="0" algn="ctr" rtl="0">
              <a:spcBef>
                <a:spcPts val="480"/>
              </a:spcBef>
              <a:spcAft>
                <a:spcPts val="0"/>
              </a:spcAft>
              <a:buClr>
                <a:srgbClr val="FFFFFF"/>
              </a:buClr>
              <a:buSzPts val="3200"/>
              <a:buFont typeface="Arial"/>
              <a:buNone/>
              <a:defRPr sz="2400" b="0" i="1" u="none" strike="noStrike" cap="none">
                <a:solidFill>
                  <a:srgbClr val="FFFFFF"/>
                </a:solidFill>
                <a:latin typeface="Arial"/>
                <a:ea typeface="Arial"/>
                <a:cs typeface="Arial"/>
                <a:sym typeface="Arial"/>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p:nvPr/>
        </p:nvSpPr>
        <p:spPr>
          <a:xfrm>
            <a:off x="1371600" y="3045627"/>
            <a:ext cx="6400800" cy="4775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Font typeface="Arial"/>
              <a:buNone/>
            </a:pPr>
            <a:r>
              <a:rPr lang="en-US" sz="1800" b="0" i="0" u="none" strike="noStrike" cap="none">
                <a:solidFill>
                  <a:srgbClr val="FFFFFF"/>
                </a:solidFill>
                <a:latin typeface="Arial"/>
                <a:ea typeface="Arial"/>
                <a:cs typeface="Arial"/>
                <a:sym typeface="Arial"/>
              </a:rPr>
              <a:t>Date</a:t>
            </a: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81000" y="631245"/>
            <a:ext cx="1986280" cy="339587"/>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1"/>
              </a:buClr>
              <a:buSzPts val="1400"/>
              <a:buFont typeface="Arial"/>
              <a:buNone/>
              <a:defRPr sz="2400" b="1"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3"/>
          <p:cNvSpPr txBox="1">
            <a:spLocks noGrp="1"/>
          </p:cNvSpPr>
          <p:nvPr>
            <p:ph type="subTitle" idx="1"/>
          </p:nvPr>
        </p:nvSpPr>
        <p:spPr>
          <a:xfrm>
            <a:off x="381000" y="1039026"/>
            <a:ext cx="6090920" cy="1917534"/>
          </a:xfrm>
          <a:prstGeom prst="rect">
            <a:avLst/>
          </a:prstGeom>
          <a:noFill/>
          <a:ln>
            <a:noFill/>
          </a:ln>
        </p:spPr>
        <p:txBody>
          <a:bodyPr spcFirstLastPara="1" wrap="square" lIns="91425" tIns="91425" rIns="91425" bIns="91425" anchor="t" anchorCtr="0"/>
          <a:lstStyle>
            <a:lvl1pPr marL="0" marR="0" lvl="0" indent="0" algn="l" rtl="0">
              <a:spcBef>
                <a:spcPts val="320"/>
              </a:spcBef>
              <a:spcAft>
                <a:spcPts val="0"/>
              </a:spcAft>
              <a:buClr>
                <a:srgbClr val="000000"/>
              </a:buClr>
              <a:buSzPts val="3200"/>
              <a:buFont typeface="Arial"/>
              <a:buNone/>
              <a:defRPr sz="1600" b="0" i="0" u="none" strike="noStrike" cap="none">
                <a:solidFill>
                  <a:srgbClr val="000000"/>
                </a:solidFill>
                <a:latin typeface="Arial"/>
                <a:ea typeface="Arial"/>
                <a:cs typeface="Arial"/>
                <a:sym typeface="Arial"/>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rotWithShape="1">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457200" y="2053591"/>
            <a:ext cx="4038600" cy="2762249"/>
          </a:xfrm>
          <a:prstGeom prst="rect">
            <a:avLst/>
          </a:prstGeom>
          <a:noFill/>
          <a:ln>
            <a:noFill/>
          </a:ln>
        </p:spPr>
        <p:txBody>
          <a:bodyPr spcFirstLastPara="1" wrap="square" lIns="91425" tIns="91425" rIns="91425" bIns="91425" anchor="t" anchorCtr="0"/>
          <a:lstStyle>
            <a:lvl1pPr marL="457200" marR="0" lvl="0"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ctrTitle"/>
          </p:nvPr>
        </p:nvSpPr>
        <p:spPr>
          <a:xfrm>
            <a:off x="381000" y="1484685"/>
            <a:ext cx="1986280" cy="339587"/>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1"/>
              </a:buClr>
              <a:buSzPts val="1400"/>
              <a:buFont typeface="Arial"/>
              <a:buNone/>
              <a:defRPr sz="2400" b="1"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rotWithShape="1">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ctrTitle"/>
          </p:nvPr>
        </p:nvSpPr>
        <p:spPr>
          <a:xfrm>
            <a:off x="4800600" y="631245"/>
            <a:ext cx="1986280" cy="339587"/>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lt1"/>
              </a:buClr>
              <a:buSzPts val="1400"/>
              <a:buFont typeface="Arial"/>
              <a:buNone/>
              <a:defRPr sz="24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5"/>
          <p:cNvSpPr txBox="1">
            <a:spLocks noGrp="1"/>
          </p:cNvSpPr>
          <p:nvPr>
            <p:ph type="subTitle" idx="1"/>
          </p:nvPr>
        </p:nvSpPr>
        <p:spPr>
          <a:xfrm>
            <a:off x="4800600" y="1039026"/>
            <a:ext cx="2748280" cy="3400894"/>
          </a:xfrm>
          <a:prstGeom prst="rect">
            <a:avLst/>
          </a:prstGeom>
          <a:noFill/>
          <a:ln>
            <a:noFill/>
          </a:ln>
        </p:spPr>
        <p:txBody>
          <a:bodyPr spcFirstLastPara="1" wrap="square" lIns="91425" tIns="91425" rIns="91425" bIns="91425" anchor="t" anchorCtr="0"/>
          <a:lstStyle>
            <a:lvl1pPr marL="0" marR="0" lvl="0" indent="0" algn="l" rtl="0">
              <a:spcBef>
                <a:spcPts val="280"/>
              </a:spcBef>
              <a:spcAft>
                <a:spcPts val="0"/>
              </a:spcAft>
              <a:buClr>
                <a:srgbClr val="FFFFFF"/>
              </a:buClr>
              <a:buSzPts val="3200"/>
              <a:buFont typeface="Arial"/>
              <a:buNone/>
              <a:defRPr sz="1400" b="0" i="0" u="none" strike="noStrike" cap="none">
                <a:solidFill>
                  <a:srgbClr val="FFFFFF"/>
                </a:solidFill>
                <a:latin typeface="Arial"/>
                <a:ea typeface="Arial"/>
                <a:cs typeface="Arial"/>
                <a:sym typeface="Arial"/>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24" name="Google Shape;24;p5" descr="Commencement-087.jpg"/>
          <p:cNvPicPr preferRelativeResize="0"/>
          <p:nvPr/>
        </p:nvPicPr>
        <p:blipFill rotWithShape="1">
          <a:blip r:embed="rId3">
            <a:alphaModFix/>
          </a:blip>
          <a:srcRect l="22254" r="18487"/>
          <a:stretch/>
        </p:blipFill>
        <p:spPr>
          <a:xfrm>
            <a:off x="0" y="0"/>
            <a:ext cx="4572000"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rotWithShape="1">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ctrTitle"/>
          </p:nvPr>
        </p:nvSpPr>
        <p:spPr>
          <a:xfrm>
            <a:off x="350520" y="631245"/>
            <a:ext cx="1986280" cy="339587"/>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lt1"/>
              </a:buClr>
              <a:buSzPts val="1400"/>
              <a:buFont typeface="Arial"/>
              <a:buNone/>
              <a:defRPr sz="24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6"/>
          <p:cNvSpPr txBox="1">
            <a:spLocks noGrp="1"/>
          </p:cNvSpPr>
          <p:nvPr>
            <p:ph type="subTitle" idx="1"/>
          </p:nvPr>
        </p:nvSpPr>
        <p:spPr>
          <a:xfrm>
            <a:off x="350520" y="1039026"/>
            <a:ext cx="2748280" cy="3400894"/>
          </a:xfrm>
          <a:prstGeom prst="rect">
            <a:avLst/>
          </a:prstGeom>
          <a:noFill/>
          <a:ln>
            <a:noFill/>
          </a:ln>
        </p:spPr>
        <p:txBody>
          <a:bodyPr spcFirstLastPara="1" wrap="square" lIns="91425" tIns="91425" rIns="91425" bIns="91425" anchor="t" anchorCtr="0"/>
          <a:lstStyle>
            <a:lvl1pPr marL="0" marR="0" lvl="0" indent="0" algn="l" rtl="0">
              <a:spcBef>
                <a:spcPts val="280"/>
              </a:spcBef>
              <a:spcAft>
                <a:spcPts val="0"/>
              </a:spcAft>
              <a:buClr>
                <a:srgbClr val="FFFFFF"/>
              </a:buClr>
              <a:buSzPts val="3200"/>
              <a:buFont typeface="Arial"/>
              <a:buNone/>
              <a:defRPr sz="1400" b="0" i="0" u="none" strike="noStrike" cap="none">
                <a:solidFill>
                  <a:srgbClr val="FFFFFF"/>
                </a:solidFill>
                <a:latin typeface="Arial"/>
                <a:ea typeface="Arial"/>
                <a:cs typeface="Arial"/>
                <a:sym typeface="Arial"/>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28" name="Google Shape;28;p6" descr="Commencement-087.jpg"/>
          <p:cNvPicPr preferRelativeResize="0"/>
          <p:nvPr/>
        </p:nvPicPr>
        <p:blipFill rotWithShape="1">
          <a:blip r:embed="rId3">
            <a:alphaModFix/>
          </a:blip>
          <a:srcRect l="22254" r="18487"/>
          <a:stretch/>
        </p:blipFill>
        <p:spPr>
          <a:xfrm>
            <a:off x="4572000" y="0"/>
            <a:ext cx="4572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7"/>
          <p:cNvSpPr txBox="1"/>
          <p:nvPr/>
        </p:nvSpPr>
        <p:spPr>
          <a:xfrm>
            <a:off x="100" y="1246624"/>
            <a:ext cx="9144000" cy="228365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1"/>
              </a:buClr>
              <a:buFont typeface="Arial"/>
              <a:buNone/>
            </a:pPr>
            <a:r>
              <a:rPr lang="en-US" sz="5000" b="1" dirty="0">
                <a:latin typeface="Calibri" panose="020F0502020204030204" pitchFamily="34" charset="0"/>
                <a:ea typeface="Calibri"/>
                <a:cs typeface="Calibri" panose="020F0502020204030204" pitchFamily="34" charset="0"/>
                <a:sym typeface="Calibri"/>
              </a:rPr>
              <a:t>Institutional Barriers </a:t>
            </a:r>
            <a:endParaRPr sz="5000" b="1" dirty="0">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lt1"/>
              </a:buClr>
              <a:buFont typeface="Arial"/>
              <a:buNone/>
            </a:pPr>
            <a:r>
              <a:rPr lang="en-US" sz="5000" b="1" dirty="0">
                <a:latin typeface="Calibri" panose="020F0502020204030204" pitchFamily="34" charset="0"/>
                <a:ea typeface="Calibri"/>
                <a:cs typeface="Calibri" panose="020F0502020204030204" pitchFamily="34" charset="0"/>
                <a:sym typeface="Calibri"/>
              </a:rPr>
              <a:t>to Wellness Center Use</a:t>
            </a:r>
            <a:endParaRPr sz="5000" b="1" dirty="0">
              <a:latin typeface="Calibri" panose="020F0502020204030204" pitchFamily="34" charset="0"/>
              <a:ea typeface="Calibri"/>
              <a:cs typeface="Calibri" panose="020F0502020204030204" pitchFamily="34" charset="0"/>
              <a:sym typeface="Calibri"/>
            </a:endParaRPr>
          </a:p>
        </p:txBody>
      </p:sp>
      <p:sp>
        <p:nvSpPr>
          <p:cNvPr id="34" name="Google Shape;34;p7"/>
          <p:cNvSpPr txBox="1"/>
          <p:nvPr/>
        </p:nvSpPr>
        <p:spPr>
          <a:xfrm>
            <a:off x="578735" y="4067735"/>
            <a:ext cx="8333771" cy="480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US" sz="2000">
                <a:latin typeface="Calibri" panose="020F0502020204030204" pitchFamily="34" charset="0"/>
                <a:ea typeface="Calibri"/>
                <a:cs typeface="Calibri" panose="020F0502020204030204" pitchFamily="34" charset="0"/>
                <a:sym typeface="Calibri"/>
              </a:rPr>
              <a:t>Lauren Peterson and </a:t>
            </a:r>
            <a:r>
              <a:rPr lang="en-US" sz="2000" dirty="0">
                <a:latin typeface="Calibri" panose="020F0502020204030204" pitchFamily="34" charset="0"/>
                <a:ea typeface="Calibri"/>
                <a:cs typeface="Calibri" panose="020F0502020204030204" pitchFamily="34" charset="0"/>
                <a:sym typeface="Calibri"/>
              </a:rPr>
              <a:t>Sabrina </a:t>
            </a:r>
            <a:r>
              <a:rPr lang="en-US" sz="2000" dirty="0" err="1">
                <a:latin typeface="Calibri" panose="020F0502020204030204" pitchFamily="34" charset="0"/>
                <a:ea typeface="Calibri"/>
                <a:cs typeface="Calibri" panose="020F0502020204030204" pitchFamily="34" charset="0"/>
                <a:sym typeface="Calibri"/>
              </a:rPr>
              <a:t>Wieczorek</a:t>
            </a:r>
            <a:endParaRPr sz="2000" dirty="0">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8" name="Google Shape;108;p16"/>
          <p:cNvSpPr txBox="1"/>
          <p:nvPr/>
        </p:nvSpPr>
        <p:spPr>
          <a:xfrm>
            <a:off x="0" y="2711783"/>
            <a:ext cx="9144000" cy="1954625"/>
          </a:xfrm>
          <a:prstGeom prst="rect">
            <a:avLst/>
          </a:prstGeom>
          <a:solidFill>
            <a:schemeClr val="lt1"/>
          </a:solidFill>
          <a:ln>
            <a:noFill/>
          </a:ln>
        </p:spPr>
        <p:txBody>
          <a:bodyPr spcFirstLastPara="1" wrap="square" lIns="91425" tIns="91425" rIns="91425" bIns="91425" anchor="t" anchorCtr="0">
            <a:noAutofit/>
          </a:bodyPr>
          <a:lstStyle/>
          <a:p>
            <a:pPr marL="457200" lvl="0" indent="-381000" algn="l" rtl="0">
              <a:spcBef>
                <a:spcPts val="320"/>
              </a:spcBef>
              <a:spcAft>
                <a:spcPts val="0"/>
              </a:spcAft>
              <a:buClr>
                <a:schemeClr val="dk1"/>
              </a:buClr>
              <a:buSzPts val="2400"/>
              <a:buFont typeface="PT Sans Narrow"/>
              <a:buChar char="●"/>
            </a:pPr>
            <a:endParaRPr sz="1600" b="1" dirty="0">
              <a:solidFill>
                <a:schemeClr val="dk1"/>
              </a:solidFill>
              <a:latin typeface="Calibri"/>
              <a:ea typeface="Calibri"/>
              <a:cs typeface="Calibri"/>
              <a:sym typeface="Calibri"/>
            </a:endParaRPr>
          </a:p>
        </p:txBody>
      </p:sp>
      <p:sp>
        <p:nvSpPr>
          <p:cNvPr id="102" name="Google Shape;102;p16"/>
          <p:cNvSpPr txBox="1">
            <a:spLocks noGrp="1"/>
          </p:cNvSpPr>
          <p:nvPr>
            <p:ph type="subTitle" idx="1"/>
          </p:nvPr>
        </p:nvSpPr>
        <p:spPr>
          <a:xfrm>
            <a:off x="0" y="798652"/>
            <a:ext cx="9144000" cy="1227471"/>
          </a:xfrm>
          <a:prstGeom prst="rect">
            <a:avLst/>
          </a:prstGeom>
          <a:solidFill>
            <a:schemeClr val="lt1"/>
          </a:solidFill>
        </p:spPr>
        <p:txBody>
          <a:bodyPr spcFirstLastPara="1" wrap="square" lIns="91425" tIns="91425" rIns="91425" bIns="91425" anchor="t" anchorCtr="0">
            <a:noAutofit/>
          </a:bodyPr>
          <a:lstStyle/>
          <a:p>
            <a:pPr marL="457200" lvl="0" indent="0" algn="l" rtl="0">
              <a:spcBef>
                <a:spcPts val="320"/>
              </a:spcBef>
              <a:spcAft>
                <a:spcPts val="0"/>
              </a:spcAft>
              <a:buNone/>
            </a:pPr>
            <a:r>
              <a:rPr lang="en-US" sz="2400" b="1" dirty="0">
                <a:latin typeface="Calibri"/>
                <a:ea typeface="Calibri"/>
                <a:cs typeface="Calibri"/>
                <a:sym typeface="Calibri"/>
              </a:rPr>
              <a:t> During Fall 2018 …</a:t>
            </a:r>
            <a:endParaRPr sz="2400" b="1" dirty="0">
              <a:latin typeface="Calibri"/>
              <a:ea typeface="Calibri"/>
              <a:cs typeface="Calibri"/>
              <a:sym typeface="Calibri"/>
            </a:endParaRPr>
          </a:p>
          <a:p>
            <a:pPr marL="457200" lvl="0" indent="-381000" algn="l" rtl="0">
              <a:spcBef>
                <a:spcPts val="320"/>
              </a:spcBef>
              <a:spcAft>
                <a:spcPts val="0"/>
              </a:spcAft>
              <a:buSzPts val="2400"/>
              <a:buFont typeface="Calibri"/>
              <a:buChar char="●"/>
            </a:pPr>
            <a:r>
              <a:rPr lang="en-US" sz="2400" dirty="0">
                <a:latin typeface="Calibri"/>
                <a:ea typeface="Calibri"/>
                <a:cs typeface="Calibri"/>
                <a:sym typeface="Calibri"/>
              </a:rPr>
              <a:t>Students of color have a higher rate of </a:t>
            </a:r>
            <a:r>
              <a:rPr lang="en-US" sz="2400" u="sng" dirty="0">
                <a:latin typeface="Calibri"/>
                <a:ea typeface="Calibri"/>
                <a:cs typeface="Calibri"/>
                <a:sym typeface="Calibri"/>
              </a:rPr>
              <a:t>WC visits </a:t>
            </a:r>
            <a:r>
              <a:rPr lang="en-US" sz="2400" dirty="0">
                <a:latin typeface="Calibri"/>
                <a:ea typeface="Calibri"/>
                <a:cs typeface="Calibri"/>
                <a:sym typeface="Calibri"/>
              </a:rPr>
              <a:t>than white students</a:t>
            </a:r>
          </a:p>
          <a:p>
            <a:pPr marL="76200" lvl="0" algn="l" rtl="0">
              <a:spcBef>
                <a:spcPts val="320"/>
              </a:spcBef>
              <a:spcAft>
                <a:spcPts val="0"/>
              </a:spcAft>
              <a:buSzPts val="2400"/>
            </a:pPr>
            <a:endParaRPr lang="en-US" sz="2400" b="1" dirty="0">
              <a:latin typeface="Calibri"/>
              <a:ea typeface="Calibri"/>
              <a:cs typeface="Calibri"/>
              <a:sym typeface="Calibri"/>
            </a:endParaRPr>
          </a:p>
          <a:p>
            <a:pPr marL="457200" lvl="0" indent="-381000" algn="l" rtl="0">
              <a:spcBef>
                <a:spcPts val="320"/>
              </a:spcBef>
              <a:spcAft>
                <a:spcPts val="0"/>
              </a:spcAft>
              <a:buSzPts val="2400"/>
              <a:buFont typeface="Calibri"/>
              <a:buChar char="●"/>
            </a:pPr>
            <a:endParaRPr lang="en-US" sz="2400" dirty="0">
              <a:latin typeface="Calibri"/>
              <a:ea typeface="Calibri"/>
              <a:cs typeface="Calibri"/>
              <a:sym typeface="Calibri"/>
            </a:endParaRPr>
          </a:p>
          <a:p>
            <a:pPr marL="457200" lvl="0" indent="-381000" algn="l" rtl="0">
              <a:spcBef>
                <a:spcPts val="320"/>
              </a:spcBef>
              <a:spcAft>
                <a:spcPts val="0"/>
              </a:spcAft>
              <a:buSzPts val="2400"/>
              <a:buFont typeface="Calibri"/>
              <a:buChar char="●"/>
            </a:pPr>
            <a:endParaRPr lang="en-US" sz="2400" dirty="0">
              <a:latin typeface="Calibri"/>
              <a:ea typeface="Calibri"/>
              <a:cs typeface="Calibri"/>
              <a:sym typeface="Calibri"/>
            </a:endParaRPr>
          </a:p>
          <a:p>
            <a:pPr marL="457200" lvl="0" indent="-381000" algn="l" rtl="0">
              <a:spcBef>
                <a:spcPts val="320"/>
              </a:spcBef>
              <a:spcAft>
                <a:spcPts val="0"/>
              </a:spcAft>
              <a:buSzPts val="2400"/>
              <a:buFont typeface="Calibri"/>
              <a:buChar char="●"/>
            </a:pPr>
            <a:r>
              <a:rPr lang="en-US" sz="2400" dirty="0">
                <a:latin typeface="Calibri"/>
                <a:ea typeface="Calibri"/>
                <a:cs typeface="Calibri"/>
                <a:sym typeface="Calibri"/>
              </a:rPr>
              <a:t>Females have a higher rate of </a:t>
            </a:r>
            <a:r>
              <a:rPr lang="en-US" sz="2400" u="sng" dirty="0">
                <a:latin typeface="Calibri"/>
                <a:ea typeface="Calibri"/>
                <a:cs typeface="Calibri"/>
                <a:sym typeface="Calibri"/>
              </a:rPr>
              <a:t>overall WC use</a:t>
            </a:r>
            <a:r>
              <a:rPr lang="en-US" sz="2400" dirty="0">
                <a:latin typeface="Calibri"/>
                <a:ea typeface="Calibri"/>
                <a:cs typeface="Calibri"/>
                <a:sym typeface="Calibri"/>
              </a:rPr>
              <a:t> than males</a:t>
            </a:r>
            <a:endParaRPr b="1" dirty="0">
              <a:latin typeface="PT Sans Narrow"/>
              <a:ea typeface="PT Sans Narrow"/>
              <a:cs typeface="PT Sans Narrow"/>
              <a:sym typeface="PT Sans Narrow"/>
            </a:endParaRPr>
          </a:p>
        </p:txBody>
      </p:sp>
      <p:sp>
        <p:nvSpPr>
          <p:cNvPr id="105" name="Google Shape;105;p16"/>
          <p:cNvSpPr txBox="1">
            <a:spLocks noGrp="1"/>
          </p:cNvSpPr>
          <p:nvPr>
            <p:ph type="ctrTitle"/>
          </p:nvPr>
        </p:nvSpPr>
        <p:spPr>
          <a:xfrm>
            <a:off x="0" y="0"/>
            <a:ext cx="9144000" cy="10336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800" dirty="0">
                <a:latin typeface="Calibri"/>
                <a:ea typeface="Calibri"/>
                <a:cs typeface="Calibri"/>
                <a:sym typeface="Calibri"/>
              </a:rPr>
              <a:t>What impact do these barriers have on WC use? (cont.)</a:t>
            </a:r>
            <a:endParaRPr sz="2800" dirty="0">
              <a:latin typeface="Calibri"/>
              <a:ea typeface="Calibri"/>
              <a:cs typeface="Calibri"/>
              <a:sym typeface="Calibri"/>
            </a:endParaRPr>
          </a:p>
        </p:txBody>
      </p:sp>
      <p:sp>
        <p:nvSpPr>
          <p:cNvPr id="5" name="Rectangle 1">
            <a:extLst>
              <a:ext uri="{FF2B5EF4-FFF2-40B4-BE49-F238E27FC236}">
                <a16:creationId xmlns:a16="http://schemas.microsoft.com/office/drawing/2014/main" id="{8A731C49-57B4-5E4F-AE70-08B1E4AC6819}"/>
              </a:ext>
            </a:extLst>
          </p:cNvPr>
          <p:cNvSpPr>
            <a:spLocks noChangeArrowheads="1"/>
          </p:cNvSpPr>
          <p:nvPr/>
        </p:nvSpPr>
        <p:spPr bwMode="auto">
          <a:xfrm>
            <a:off x="2439329" y="1832322"/>
            <a:ext cx="7463493" cy="29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D7B6F412-D286-6340-BB9D-830C8EE29BDE}"/>
              </a:ext>
            </a:extLst>
          </p:cNvPr>
          <p:cNvPicPr>
            <a:picLocks noChangeAspect="1"/>
          </p:cNvPicPr>
          <p:nvPr/>
        </p:nvPicPr>
        <p:blipFill>
          <a:blip r:embed="rId3"/>
          <a:stretch>
            <a:fillRect/>
          </a:stretch>
        </p:blipFill>
        <p:spPr>
          <a:xfrm>
            <a:off x="1508168" y="1708193"/>
            <a:ext cx="6666262" cy="1212047"/>
          </a:xfrm>
          <a:prstGeom prst="rect">
            <a:avLst/>
          </a:prstGeom>
        </p:spPr>
      </p:pic>
      <p:pic>
        <p:nvPicPr>
          <p:cNvPr id="7" name="Picture 6">
            <a:extLst>
              <a:ext uri="{FF2B5EF4-FFF2-40B4-BE49-F238E27FC236}">
                <a16:creationId xmlns:a16="http://schemas.microsoft.com/office/drawing/2014/main" id="{6B45CE83-971E-FA4E-83BA-9C6D75CBC84D}"/>
              </a:ext>
            </a:extLst>
          </p:cNvPr>
          <p:cNvPicPr>
            <a:picLocks noChangeAspect="1"/>
          </p:cNvPicPr>
          <p:nvPr/>
        </p:nvPicPr>
        <p:blipFill>
          <a:blip r:embed="rId4"/>
          <a:stretch>
            <a:fillRect/>
          </a:stretch>
        </p:blipFill>
        <p:spPr>
          <a:xfrm>
            <a:off x="1508168" y="3276344"/>
            <a:ext cx="6666262" cy="1227471"/>
          </a:xfrm>
          <a:prstGeom prst="rect">
            <a:avLst/>
          </a:prstGeom>
        </p:spPr>
      </p:pic>
      <p:sp>
        <p:nvSpPr>
          <p:cNvPr id="15" name="Google Shape;67;p11">
            <a:extLst>
              <a:ext uri="{FF2B5EF4-FFF2-40B4-BE49-F238E27FC236}">
                <a16:creationId xmlns:a16="http://schemas.microsoft.com/office/drawing/2014/main" id="{ADA47ED8-3822-BD4D-A210-77608517E668}"/>
              </a:ext>
            </a:extLst>
          </p:cNvPr>
          <p:cNvSpPr/>
          <p:nvPr/>
        </p:nvSpPr>
        <p:spPr>
          <a:xfrm>
            <a:off x="4007328" y="2102085"/>
            <a:ext cx="1129344" cy="742193"/>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T Sans Narrow"/>
              <a:ea typeface="PT Sans Narrow"/>
              <a:cs typeface="PT Sans Narrow"/>
              <a:sym typeface="PT Sans Narrow"/>
            </a:endParaRPr>
          </a:p>
        </p:txBody>
      </p:sp>
      <p:sp>
        <p:nvSpPr>
          <p:cNvPr id="16" name="Google Shape;67;p11">
            <a:extLst>
              <a:ext uri="{FF2B5EF4-FFF2-40B4-BE49-F238E27FC236}">
                <a16:creationId xmlns:a16="http://schemas.microsoft.com/office/drawing/2014/main" id="{E414FC10-201C-484B-924A-806FD6A57D43}"/>
              </a:ext>
            </a:extLst>
          </p:cNvPr>
          <p:cNvSpPr/>
          <p:nvPr/>
        </p:nvSpPr>
        <p:spPr>
          <a:xfrm>
            <a:off x="4007328" y="3689095"/>
            <a:ext cx="1129344" cy="727463"/>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T Sans Narrow"/>
              <a:ea typeface="PT Sans Narrow"/>
              <a:cs typeface="PT Sans Narrow"/>
              <a:sym typeface="PT Sans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p:nvPr/>
        </p:nvSpPr>
        <p:spPr>
          <a:xfrm>
            <a:off x="0" y="2581275"/>
            <a:ext cx="9144000" cy="2390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17"/>
          <p:cNvSpPr txBox="1">
            <a:spLocks noGrp="1"/>
          </p:cNvSpPr>
          <p:nvPr>
            <p:ph type="ctrTitle"/>
          </p:nvPr>
        </p:nvSpPr>
        <p:spPr>
          <a:xfrm>
            <a:off x="0" y="81023"/>
            <a:ext cx="9144000" cy="56715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latin typeface="Calibri" panose="020F0502020204030204" pitchFamily="34" charset="0"/>
                <a:ea typeface="PT Sans Narrow"/>
                <a:cs typeface="Calibri" panose="020F0502020204030204" pitchFamily="34" charset="0"/>
                <a:sym typeface="PT Sans Narrow"/>
              </a:rPr>
              <a:t>Strengths and Limitations of Study </a:t>
            </a:r>
            <a:endParaRPr sz="3000" dirty="0">
              <a:latin typeface="Calibri" panose="020F0502020204030204" pitchFamily="34" charset="0"/>
              <a:ea typeface="PT Sans Narrow"/>
              <a:cs typeface="Calibri" panose="020F0502020204030204" pitchFamily="34" charset="0"/>
              <a:sym typeface="PT Sans Narrow"/>
            </a:endParaRPr>
          </a:p>
        </p:txBody>
      </p:sp>
      <p:sp>
        <p:nvSpPr>
          <p:cNvPr id="115" name="Google Shape;115;p17"/>
          <p:cNvSpPr txBox="1">
            <a:spLocks noGrp="1"/>
          </p:cNvSpPr>
          <p:nvPr>
            <p:ph type="subTitle" idx="1"/>
          </p:nvPr>
        </p:nvSpPr>
        <p:spPr>
          <a:xfrm>
            <a:off x="550111" y="462987"/>
            <a:ext cx="8343600" cy="3889093"/>
          </a:xfrm>
          <a:prstGeom prst="rect">
            <a:avLst/>
          </a:prstGeom>
          <a:noFill/>
        </p:spPr>
        <p:txBody>
          <a:bodyPr spcFirstLastPara="1" wrap="square" lIns="91425" tIns="91425" rIns="91425" bIns="91425" anchor="t" anchorCtr="0">
            <a:noAutofit/>
          </a:bodyPr>
          <a:lstStyle/>
          <a:p>
            <a:pPr marL="0" lvl="0" indent="0" algn="l" rtl="0">
              <a:spcBef>
                <a:spcPts val="320"/>
              </a:spcBef>
              <a:spcAft>
                <a:spcPts val="0"/>
              </a:spcAft>
              <a:buNone/>
            </a:pPr>
            <a:r>
              <a:rPr lang="en-US" sz="2300" u="sng" dirty="0">
                <a:latin typeface="Calibri" panose="020F0502020204030204" pitchFamily="34" charset="0"/>
                <a:ea typeface="PT Sans Narrow"/>
                <a:cs typeface="Calibri" panose="020F0502020204030204" pitchFamily="34" charset="0"/>
                <a:sym typeface="PT Sans Narrow"/>
              </a:rPr>
              <a:t>Strengths</a:t>
            </a:r>
            <a:r>
              <a:rPr lang="en-US" sz="2300" dirty="0">
                <a:latin typeface="Calibri" panose="020F0502020204030204" pitchFamily="34" charset="0"/>
                <a:ea typeface="PT Sans Narrow"/>
                <a:cs typeface="Calibri" panose="020F0502020204030204" pitchFamily="34" charset="0"/>
                <a:sym typeface="PT Sans Narrow"/>
              </a:rPr>
              <a:t>:</a:t>
            </a:r>
            <a:endParaRPr sz="2300" dirty="0">
              <a:latin typeface="Calibri" panose="020F0502020204030204" pitchFamily="34" charset="0"/>
              <a:ea typeface="PT Sans Narrow"/>
              <a:cs typeface="Calibri" panose="020F0502020204030204" pitchFamily="34" charset="0"/>
              <a:sym typeface="PT Sans Narrow"/>
            </a:endParaRPr>
          </a:p>
          <a:p>
            <a:pPr marL="457200" lvl="0" indent="-381000" algn="l" rtl="0">
              <a:spcBef>
                <a:spcPts val="320"/>
              </a:spcBef>
              <a:spcAft>
                <a:spcPts val="0"/>
              </a:spcAft>
              <a:buSzPts val="2400"/>
              <a:buFont typeface="PT Sans Narrow"/>
              <a:buChar char="●"/>
            </a:pPr>
            <a:r>
              <a:rPr lang="en-US" sz="2300" dirty="0">
                <a:solidFill>
                  <a:schemeClr val="dk1"/>
                </a:solidFill>
                <a:latin typeface="Calibri" panose="020F0502020204030204" pitchFamily="34" charset="0"/>
                <a:ea typeface="PT Sans Narrow"/>
                <a:cs typeface="Calibri" panose="020F0502020204030204" pitchFamily="34" charset="0"/>
                <a:sym typeface="PT Sans Narrow"/>
              </a:rPr>
              <a:t>Qualitative focus group followed by quantitative analysis</a:t>
            </a:r>
            <a:endParaRPr sz="2300" dirty="0">
              <a:solidFill>
                <a:schemeClr val="dk1"/>
              </a:solidFill>
              <a:latin typeface="Calibri" panose="020F0502020204030204" pitchFamily="34" charset="0"/>
              <a:ea typeface="PT Sans Narrow"/>
              <a:cs typeface="Calibri" panose="020F0502020204030204" pitchFamily="34" charset="0"/>
              <a:sym typeface="PT Sans Narrow"/>
            </a:endParaRPr>
          </a:p>
          <a:p>
            <a:pPr marL="457200" lvl="0" indent="-381000" algn="l" rtl="0">
              <a:spcBef>
                <a:spcPts val="0"/>
              </a:spcBef>
              <a:spcAft>
                <a:spcPts val="0"/>
              </a:spcAft>
              <a:buSzPts val="2400"/>
              <a:buFont typeface="PT Sans Narrow"/>
              <a:buChar char="●"/>
            </a:pPr>
            <a:r>
              <a:rPr lang="en-US" sz="2300" dirty="0">
                <a:latin typeface="Calibri" panose="020F0502020204030204" pitchFamily="34" charset="0"/>
                <a:ea typeface="PT Sans Narrow"/>
                <a:cs typeface="Calibri" panose="020F0502020204030204" pitchFamily="34" charset="0"/>
                <a:sym typeface="PT Sans Narrow"/>
              </a:rPr>
              <a:t>Generalizability to St. Olaf College</a:t>
            </a:r>
            <a:endParaRPr sz="2300" dirty="0">
              <a:latin typeface="Calibri" panose="020F0502020204030204" pitchFamily="34" charset="0"/>
              <a:ea typeface="PT Sans Narrow"/>
              <a:cs typeface="Calibri" panose="020F0502020204030204" pitchFamily="34" charset="0"/>
              <a:sym typeface="PT Sans Narrow"/>
            </a:endParaRPr>
          </a:p>
          <a:p>
            <a:pPr marL="457200" lvl="0" indent="-381000" algn="l" rtl="0">
              <a:spcBef>
                <a:spcPts val="0"/>
              </a:spcBef>
              <a:spcAft>
                <a:spcPts val="0"/>
              </a:spcAft>
              <a:buSzPts val="2400"/>
              <a:buFont typeface="PT Sans Narrow"/>
              <a:buChar char="●"/>
            </a:pPr>
            <a:r>
              <a:rPr lang="en-US" sz="2300" dirty="0">
                <a:latin typeface="Calibri" panose="020F0502020204030204" pitchFamily="34" charset="0"/>
                <a:ea typeface="PT Sans Narrow"/>
                <a:cs typeface="Calibri" panose="020F0502020204030204" pitchFamily="34" charset="0"/>
                <a:sym typeface="PT Sans Narrow"/>
              </a:rPr>
              <a:t>Fills a gap in the literature: institutional barriers that affect access to wellness programming in a college setting</a:t>
            </a:r>
            <a:endParaRPr sz="2300" dirty="0">
              <a:latin typeface="Calibri" panose="020F0502020204030204" pitchFamily="34" charset="0"/>
              <a:ea typeface="PT Sans Narrow"/>
              <a:cs typeface="Calibri" panose="020F0502020204030204" pitchFamily="34" charset="0"/>
              <a:sym typeface="PT Sans Narrow"/>
            </a:endParaRPr>
          </a:p>
          <a:p>
            <a:pPr marL="457200" lvl="0" indent="0" algn="l" rtl="0">
              <a:spcBef>
                <a:spcPts val="320"/>
              </a:spcBef>
              <a:spcAft>
                <a:spcPts val="0"/>
              </a:spcAft>
              <a:buNone/>
            </a:pPr>
            <a:endParaRPr sz="1800" dirty="0">
              <a:latin typeface="PT Sans Narrow"/>
              <a:ea typeface="PT Sans Narrow"/>
              <a:cs typeface="PT Sans Narrow"/>
              <a:sym typeface="PT Sans Narrow"/>
            </a:endParaRPr>
          </a:p>
          <a:p>
            <a:pPr marL="0" lvl="0" indent="0" algn="l" rtl="0">
              <a:spcBef>
                <a:spcPts val="320"/>
              </a:spcBef>
              <a:spcAft>
                <a:spcPts val="0"/>
              </a:spcAft>
              <a:buNone/>
            </a:pPr>
            <a:endParaRPr sz="1800" dirty="0">
              <a:latin typeface="PT Sans Narrow"/>
              <a:ea typeface="PT Sans Narrow"/>
              <a:cs typeface="PT Sans Narrow"/>
              <a:sym typeface="PT Sans Narrow"/>
            </a:endParaRPr>
          </a:p>
        </p:txBody>
      </p:sp>
      <p:sp>
        <p:nvSpPr>
          <p:cNvPr id="116" name="Google Shape;116;p17"/>
          <p:cNvSpPr txBox="1"/>
          <p:nvPr/>
        </p:nvSpPr>
        <p:spPr>
          <a:xfrm>
            <a:off x="550110" y="2361235"/>
            <a:ext cx="8343600" cy="2782265"/>
          </a:xfrm>
          <a:prstGeom prst="rect">
            <a:avLst/>
          </a:prstGeom>
          <a:noFill/>
          <a:ln>
            <a:noFill/>
          </a:ln>
        </p:spPr>
        <p:txBody>
          <a:bodyPr spcFirstLastPara="1" wrap="square" lIns="91425" tIns="91425" rIns="91425" bIns="91425" anchor="t" anchorCtr="0">
            <a:noAutofit/>
          </a:bodyPr>
          <a:lstStyle/>
          <a:p>
            <a:pPr marL="0" lvl="0" indent="0" algn="l" rtl="0">
              <a:spcBef>
                <a:spcPts val="320"/>
              </a:spcBef>
              <a:spcAft>
                <a:spcPts val="0"/>
              </a:spcAft>
              <a:buClr>
                <a:schemeClr val="dk1"/>
              </a:buClr>
              <a:buSzPts val="1100"/>
              <a:buFont typeface="Arial"/>
              <a:buNone/>
            </a:pPr>
            <a:r>
              <a:rPr lang="en-US" sz="2300" u="sng" dirty="0">
                <a:solidFill>
                  <a:schemeClr val="dk1"/>
                </a:solidFill>
                <a:latin typeface="Calibri" panose="020F0502020204030204" pitchFamily="34" charset="0"/>
                <a:ea typeface="PT Sans Narrow"/>
                <a:cs typeface="Calibri" panose="020F0502020204030204" pitchFamily="34" charset="0"/>
                <a:sym typeface="PT Sans Narrow"/>
              </a:rPr>
              <a:t>Limitations</a:t>
            </a:r>
            <a:r>
              <a:rPr lang="en-US" sz="2300" dirty="0">
                <a:solidFill>
                  <a:schemeClr val="dk1"/>
                </a:solidFill>
                <a:latin typeface="Calibri" panose="020F0502020204030204" pitchFamily="34" charset="0"/>
                <a:ea typeface="PT Sans Narrow"/>
                <a:cs typeface="Calibri" panose="020F0502020204030204" pitchFamily="34" charset="0"/>
                <a:sym typeface="PT Sans Narrow"/>
              </a:rPr>
              <a:t>:</a:t>
            </a:r>
            <a:endParaRPr sz="2300" dirty="0">
              <a:solidFill>
                <a:schemeClr val="dk1"/>
              </a:solidFill>
              <a:latin typeface="Calibri" panose="020F0502020204030204" pitchFamily="34" charset="0"/>
              <a:ea typeface="PT Sans Narrow"/>
              <a:cs typeface="Calibri" panose="020F0502020204030204" pitchFamily="34" charset="0"/>
              <a:sym typeface="PT Sans Narrow"/>
            </a:endParaRPr>
          </a:p>
          <a:p>
            <a:pPr marL="457200" lvl="0" indent="-381000" algn="l" rtl="0">
              <a:spcBef>
                <a:spcPts val="320"/>
              </a:spcBef>
              <a:spcAft>
                <a:spcPts val="0"/>
              </a:spcAft>
              <a:buClr>
                <a:schemeClr val="dk1"/>
              </a:buClr>
              <a:buSzPts val="2400"/>
              <a:buFont typeface="PT Sans Narrow"/>
              <a:buChar char="●"/>
            </a:pPr>
            <a:r>
              <a:rPr lang="en-US" sz="2300" dirty="0">
                <a:solidFill>
                  <a:schemeClr val="dk1"/>
                </a:solidFill>
                <a:latin typeface="Calibri" panose="020F0502020204030204" pitchFamily="34" charset="0"/>
                <a:ea typeface="PT Sans Narrow"/>
                <a:cs typeface="Calibri" panose="020F0502020204030204" pitchFamily="34" charset="0"/>
                <a:sym typeface="PT Sans Narrow"/>
              </a:rPr>
              <a:t>Not all participants attended WC and/or its events</a:t>
            </a:r>
            <a:endParaRPr sz="2300" dirty="0">
              <a:solidFill>
                <a:schemeClr val="dk1"/>
              </a:solidFill>
              <a:latin typeface="Calibri" panose="020F0502020204030204" pitchFamily="34" charset="0"/>
              <a:ea typeface="PT Sans Narrow"/>
              <a:cs typeface="Calibri" panose="020F0502020204030204" pitchFamily="34" charset="0"/>
              <a:sym typeface="PT Sans Narrow"/>
            </a:endParaRPr>
          </a:p>
          <a:p>
            <a:pPr marL="457200" lvl="0" indent="-381000" algn="l" rtl="0">
              <a:spcBef>
                <a:spcPts val="0"/>
              </a:spcBef>
              <a:spcAft>
                <a:spcPts val="0"/>
              </a:spcAft>
              <a:buClr>
                <a:schemeClr val="dk1"/>
              </a:buClr>
              <a:buSzPts val="2400"/>
              <a:buFont typeface="PT Sans Narrow"/>
              <a:buChar char="●"/>
            </a:pPr>
            <a:r>
              <a:rPr lang="en-US" sz="2300" dirty="0">
                <a:solidFill>
                  <a:schemeClr val="dk1"/>
                </a:solidFill>
                <a:latin typeface="Calibri" panose="020F0502020204030204" pitchFamily="34" charset="0"/>
                <a:ea typeface="PT Sans Narrow"/>
                <a:cs typeface="Calibri" panose="020F0502020204030204" pitchFamily="34" charset="0"/>
                <a:sym typeface="PT Sans Narrow"/>
              </a:rPr>
              <a:t>Possible institutional barriers may not have been listed as options</a:t>
            </a:r>
            <a:endParaRPr sz="2300" dirty="0">
              <a:solidFill>
                <a:schemeClr val="dk1"/>
              </a:solidFill>
              <a:latin typeface="Calibri" panose="020F0502020204030204" pitchFamily="34" charset="0"/>
              <a:ea typeface="PT Sans Narrow"/>
              <a:cs typeface="Calibri" panose="020F0502020204030204" pitchFamily="34" charset="0"/>
              <a:sym typeface="PT Sans Narrow"/>
            </a:endParaRPr>
          </a:p>
          <a:p>
            <a:pPr marL="457200" lvl="0" indent="-381000" algn="l" rtl="0">
              <a:spcBef>
                <a:spcPts val="0"/>
              </a:spcBef>
              <a:spcAft>
                <a:spcPts val="0"/>
              </a:spcAft>
              <a:buClr>
                <a:srgbClr val="000000"/>
              </a:buClr>
              <a:buSzPts val="2400"/>
              <a:buFont typeface="PT Sans Narrow"/>
              <a:buChar char="●"/>
            </a:pPr>
            <a:r>
              <a:rPr lang="en-US" sz="2300" dirty="0">
                <a:latin typeface="Calibri" panose="020F0502020204030204" pitchFamily="34" charset="0"/>
                <a:ea typeface="PT Sans Narrow"/>
                <a:cs typeface="Calibri" panose="020F0502020204030204" pitchFamily="34" charset="0"/>
                <a:sym typeface="PT Sans Narrow"/>
              </a:rPr>
              <a:t>St. Olaf’s homogenous population made it difficult to analyze the complexities of identity (e.g., gender, race/ethnicity, </a:t>
            </a:r>
          </a:p>
          <a:p>
            <a:pPr marL="76200" lvl="0" algn="l" rtl="0">
              <a:spcBef>
                <a:spcPts val="0"/>
              </a:spcBef>
              <a:spcAft>
                <a:spcPts val="0"/>
              </a:spcAft>
              <a:buClr>
                <a:srgbClr val="000000"/>
              </a:buClr>
              <a:buSzPts val="2400"/>
            </a:pPr>
            <a:r>
              <a:rPr lang="en-US" sz="2300" dirty="0">
                <a:latin typeface="Calibri" panose="020F0502020204030204" pitchFamily="34" charset="0"/>
                <a:ea typeface="PT Sans Narrow"/>
                <a:cs typeface="Calibri" panose="020F0502020204030204" pitchFamily="34" charset="0"/>
                <a:sym typeface="PT Sans Narrow"/>
              </a:rPr>
              <a:t>      sexual orientation)</a:t>
            </a:r>
            <a:endParaRPr sz="2300" dirty="0">
              <a:latin typeface="Calibri" panose="020F0502020204030204" pitchFamily="34" charset="0"/>
              <a:ea typeface="PT Sans Narrow"/>
              <a:cs typeface="Calibri" panose="020F0502020204030204" pitchFamily="34" charset="0"/>
              <a:sym typeface="PT Sans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p:nvPr/>
        </p:nvSpPr>
        <p:spPr>
          <a:xfrm>
            <a:off x="0" y="1171575"/>
            <a:ext cx="9144000" cy="3731716"/>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8"/>
          <p:cNvSpPr txBox="1">
            <a:spLocks noGrp="1"/>
          </p:cNvSpPr>
          <p:nvPr>
            <p:ph type="subTitle" idx="1"/>
          </p:nvPr>
        </p:nvSpPr>
        <p:spPr>
          <a:xfrm>
            <a:off x="555584" y="625033"/>
            <a:ext cx="8414795" cy="3731717"/>
          </a:xfrm>
          <a:prstGeom prst="rect">
            <a:avLst/>
          </a:prstGeom>
          <a:solidFill>
            <a:srgbClr val="FFFFFF"/>
          </a:solidFill>
        </p:spPr>
        <p:txBody>
          <a:bodyPr spcFirstLastPara="1" wrap="square" lIns="91425" tIns="91425" rIns="91425" bIns="91425" anchor="t" anchorCtr="0">
            <a:noAutofit/>
          </a:bodyPr>
          <a:lstStyle/>
          <a:p>
            <a:pPr marL="457200" lvl="0" indent="-381000">
              <a:spcBef>
                <a:spcPts val="0"/>
              </a:spcBef>
              <a:buClr>
                <a:schemeClr val="dk1"/>
              </a:buClr>
              <a:buSzPts val="2400"/>
              <a:buFont typeface="PT Sans Narrow"/>
              <a:buAutoNum type="arabicPeriod"/>
            </a:pPr>
            <a:r>
              <a:rPr lang="en-US" sz="2400" u="sng" dirty="0">
                <a:solidFill>
                  <a:schemeClr val="dk1"/>
                </a:solidFill>
                <a:latin typeface="Calibri" panose="020F0502020204030204" pitchFamily="34" charset="0"/>
                <a:ea typeface="PT Sans Narrow"/>
                <a:cs typeface="Calibri" panose="020F0502020204030204" pitchFamily="34" charset="0"/>
                <a:sym typeface="PT Sans Narrow"/>
              </a:rPr>
              <a:t>Provide easily accessible information about the PEs</a:t>
            </a:r>
            <a:r>
              <a:rPr lang="en-US" sz="2400" dirty="0">
                <a:solidFill>
                  <a:schemeClr val="dk1"/>
                </a:solidFill>
                <a:latin typeface="Calibri" panose="020F0502020204030204" pitchFamily="34" charset="0"/>
                <a:ea typeface="PT Sans Narrow"/>
                <a:cs typeface="Calibri" panose="020F0502020204030204" pitchFamily="34" charset="0"/>
                <a:sym typeface="PT Sans Narrow"/>
              </a:rPr>
              <a:t>:             photos, hours, interests (wellness-related, academic, and otherwise), and voluntarily-shared information about preferred gender pronouns and sexual orientation.</a:t>
            </a:r>
          </a:p>
          <a:p>
            <a:pPr marL="914400" lvl="0" indent="-457200">
              <a:spcBef>
                <a:spcPts val="0"/>
              </a:spcBef>
              <a:buFont typeface="+mj-lt"/>
              <a:buAutoNum type="arabicPeriod"/>
            </a:pPr>
            <a:endParaRPr lang="en-US" sz="2400" dirty="0">
              <a:solidFill>
                <a:schemeClr val="dk1"/>
              </a:solidFill>
              <a:latin typeface="Calibri" panose="020F0502020204030204" pitchFamily="34" charset="0"/>
              <a:ea typeface="PT Sans Narrow"/>
              <a:cs typeface="Calibri" panose="020F0502020204030204" pitchFamily="34" charset="0"/>
              <a:sym typeface="PT Sans Narrow"/>
            </a:endParaRPr>
          </a:p>
          <a:p>
            <a:pPr marL="457200" lvl="0" indent="-381000">
              <a:spcBef>
                <a:spcPts val="0"/>
              </a:spcBef>
              <a:buClr>
                <a:schemeClr val="dk1"/>
              </a:buClr>
              <a:buSzPts val="2400"/>
              <a:buFont typeface="PT Sans Narrow"/>
              <a:buAutoNum type="arabicPeriod"/>
            </a:pPr>
            <a:r>
              <a:rPr lang="en-US" sz="2400" u="sng" dirty="0">
                <a:solidFill>
                  <a:schemeClr val="dk1"/>
                </a:solidFill>
                <a:latin typeface="Calibri" panose="020F0502020204030204" pitchFamily="34" charset="0"/>
                <a:ea typeface="PT Sans Narrow"/>
                <a:cs typeface="Calibri" panose="020F0502020204030204" pitchFamily="34" charset="0"/>
                <a:sym typeface="PT Sans Narrow"/>
              </a:rPr>
              <a:t>Create a repository for supplies</a:t>
            </a:r>
            <a:r>
              <a:rPr lang="en-US" sz="2400" dirty="0">
                <a:solidFill>
                  <a:schemeClr val="dk1"/>
                </a:solidFill>
                <a:latin typeface="Calibri" panose="020F0502020204030204" pitchFamily="34" charset="0"/>
                <a:ea typeface="PT Sans Narrow"/>
                <a:cs typeface="Calibri" panose="020F0502020204030204" pitchFamily="34" charset="0"/>
                <a:sym typeface="PT Sans Narrow"/>
              </a:rPr>
              <a:t> that students can access discretely and inside and outside of WC hours.</a:t>
            </a:r>
          </a:p>
          <a:p>
            <a:pPr marL="685800" lvl="0" indent="-228600">
              <a:spcBef>
                <a:spcPts val="0"/>
              </a:spcBef>
              <a:buFont typeface="+mj-lt"/>
              <a:buAutoNum type="arabicPeriod"/>
            </a:pPr>
            <a:endParaRPr lang="en-US" sz="2400" dirty="0">
              <a:solidFill>
                <a:schemeClr val="dk1"/>
              </a:solidFill>
              <a:latin typeface="Calibri" panose="020F0502020204030204" pitchFamily="34" charset="0"/>
              <a:ea typeface="PT Sans Narrow"/>
              <a:cs typeface="Calibri" panose="020F0502020204030204" pitchFamily="34" charset="0"/>
              <a:sym typeface="PT Sans Narrow"/>
            </a:endParaRPr>
          </a:p>
          <a:p>
            <a:pPr marL="457200" lvl="0" indent="-381000">
              <a:spcBef>
                <a:spcPts val="0"/>
              </a:spcBef>
              <a:buClr>
                <a:schemeClr val="dk1"/>
              </a:buClr>
              <a:buSzPts val="2400"/>
              <a:buFont typeface="PT Sans Narrow"/>
              <a:buAutoNum type="arabicPeriod"/>
            </a:pPr>
            <a:r>
              <a:rPr lang="en-US" sz="2400" u="sng" dirty="0">
                <a:solidFill>
                  <a:schemeClr val="dk1"/>
                </a:solidFill>
                <a:latin typeface="Calibri" panose="020F0502020204030204" pitchFamily="34" charset="0"/>
                <a:ea typeface="PT Sans Narrow"/>
                <a:cs typeface="Calibri" panose="020F0502020204030204" pitchFamily="34" charset="0"/>
                <a:sym typeface="PT Sans Narrow"/>
              </a:rPr>
              <a:t>Allocate more resources</a:t>
            </a:r>
            <a:r>
              <a:rPr lang="en-US" sz="2400" dirty="0">
                <a:solidFill>
                  <a:schemeClr val="dk1"/>
                </a:solidFill>
                <a:latin typeface="Calibri" panose="020F0502020204030204" pitchFamily="34" charset="0"/>
                <a:ea typeface="PT Sans Narrow"/>
                <a:cs typeface="Calibri" panose="020F0502020204030204" pitchFamily="34" charset="0"/>
                <a:sym typeface="PT Sans Narrow"/>
              </a:rPr>
              <a:t> for wellness programming on the health and wellness issues that students of color face.</a:t>
            </a:r>
            <a:endParaRPr sz="2400" dirty="0">
              <a:latin typeface="Calibri" panose="020F0502020204030204" pitchFamily="34" charset="0"/>
              <a:ea typeface="PT Sans Narrow"/>
              <a:cs typeface="Calibri" panose="020F0502020204030204" pitchFamily="34" charset="0"/>
              <a:sym typeface="PT Sans Narrow"/>
            </a:endParaRPr>
          </a:p>
        </p:txBody>
      </p:sp>
      <p:sp>
        <p:nvSpPr>
          <p:cNvPr id="123" name="Google Shape;123;p18"/>
          <p:cNvSpPr txBox="1">
            <a:spLocks noGrp="1"/>
          </p:cNvSpPr>
          <p:nvPr>
            <p:ph type="ctrTitle"/>
          </p:nvPr>
        </p:nvSpPr>
        <p:spPr>
          <a:xfrm>
            <a:off x="0" y="146275"/>
            <a:ext cx="9144000" cy="33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latin typeface="Calibri" panose="020F0502020204030204" pitchFamily="34" charset="0"/>
                <a:ea typeface="PT Sans Narrow"/>
                <a:cs typeface="Calibri" panose="020F0502020204030204" pitchFamily="34" charset="0"/>
                <a:sym typeface="PT Sans Narrow"/>
              </a:rPr>
              <a:t>Recommendations for the Wellness Center</a:t>
            </a:r>
            <a:endParaRPr sz="3200" dirty="0">
              <a:latin typeface="Calibri" panose="020F0502020204030204" pitchFamily="34" charset="0"/>
              <a:ea typeface="PT Sans Narrow"/>
              <a:cs typeface="Calibri" panose="020F0502020204030204" pitchFamily="34" charset="0"/>
              <a:sym typeface="PT Sans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465575" y="1694328"/>
            <a:ext cx="8025600" cy="3449171"/>
          </a:xfrm>
          <a:prstGeom prst="rect">
            <a:avLst/>
          </a:prstGeom>
          <a:noFill/>
          <a:ln>
            <a:noFill/>
          </a:ln>
        </p:spPr>
        <p:txBody>
          <a:bodyPr spcFirstLastPara="1" wrap="square" lIns="91425" tIns="45700" rIns="91425" bIns="45700" anchor="t" anchorCtr="0">
            <a:noAutofit/>
          </a:bodyPr>
          <a:lstStyle/>
          <a:p>
            <a:pPr lvl="0" indent="-406400">
              <a:spcBef>
                <a:spcPts val="0"/>
              </a:spcBef>
              <a:buSzPts val="2800"/>
              <a:buFont typeface="Cambria"/>
              <a:buChar char="•"/>
            </a:pPr>
            <a:r>
              <a:rPr lang="en-US" sz="2600" dirty="0">
                <a:latin typeface="Calibri" panose="020F0502020204030204" pitchFamily="34" charset="0"/>
                <a:ea typeface="Open Sans" panose="020B0604020202020204" charset="0"/>
                <a:cs typeface="Calibri" panose="020F0502020204030204" pitchFamily="34" charset="0"/>
                <a:sym typeface="Cambria"/>
              </a:rPr>
              <a:t>Factors of the WC that the institution controls such as hours of operation, location and staff training </a:t>
            </a:r>
          </a:p>
          <a:p>
            <a:pPr marL="50800" lvl="0" indent="0">
              <a:spcBef>
                <a:spcPts val="0"/>
              </a:spcBef>
              <a:buSzPts val="2800"/>
              <a:buNone/>
            </a:pPr>
            <a:r>
              <a:rPr lang="en-US" sz="1700" dirty="0">
                <a:solidFill>
                  <a:schemeClr val="bg1"/>
                </a:solidFill>
                <a:latin typeface="Calibri" panose="020F0502020204030204" pitchFamily="34" charset="0"/>
                <a:ea typeface="Open Sans" panose="020B0604020202020204" charset="0"/>
                <a:cs typeface="Calibri" panose="020F0502020204030204" pitchFamily="34" charset="0"/>
                <a:sym typeface="Cambria"/>
              </a:rPr>
              <a:t>-----------------</a:t>
            </a:r>
          </a:p>
          <a:p>
            <a:pPr lvl="0" indent="-406400">
              <a:spcBef>
                <a:spcPts val="0"/>
              </a:spcBef>
              <a:buSzPts val="2800"/>
              <a:buFont typeface="Cambria"/>
              <a:buChar char="•"/>
            </a:pPr>
            <a:r>
              <a:rPr lang="en-US" sz="2600" dirty="0">
                <a:latin typeface="Calibri" panose="020F0502020204030204" pitchFamily="34" charset="0"/>
                <a:ea typeface="Open Sans" panose="020B0604020202020204" charset="0"/>
                <a:cs typeface="Calibri" panose="020F0502020204030204" pitchFamily="34" charset="0"/>
                <a:sym typeface="Cambria"/>
              </a:rPr>
              <a:t>Interpersonal engagement with the Peer Educators </a:t>
            </a:r>
          </a:p>
          <a:p>
            <a:pPr marL="50800" lvl="0" indent="0">
              <a:spcBef>
                <a:spcPts val="0"/>
              </a:spcBef>
              <a:buSzPts val="2800"/>
              <a:buNone/>
            </a:pPr>
            <a:r>
              <a:rPr lang="en-US" sz="1700" dirty="0">
                <a:solidFill>
                  <a:schemeClr val="bg1"/>
                </a:solidFill>
                <a:latin typeface="Calibri" panose="020F0502020204030204" pitchFamily="34" charset="0"/>
                <a:ea typeface="Open Sans" panose="020B0604020202020204" charset="0"/>
                <a:cs typeface="Calibri" panose="020F0502020204030204" pitchFamily="34" charset="0"/>
                <a:sym typeface="Cambria"/>
              </a:rPr>
              <a:t>---------------</a:t>
            </a:r>
          </a:p>
          <a:p>
            <a:pPr lvl="0" indent="-406400">
              <a:spcBef>
                <a:spcPts val="0"/>
              </a:spcBef>
              <a:buSzPts val="2800"/>
              <a:buFont typeface="Cambria"/>
              <a:buChar char="•"/>
            </a:pPr>
            <a:r>
              <a:rPr lang="en-US" sz="2600" dirty="0">
                <a:latin typeface="Calibri" panose="020F0502020204030204" pitchFamily="34" charset="0"/>
                <a:ea typeface="Open Sans" panose="020B0604020202020204" charset="0"/>
                <a:cs typeface="Calibri" panose="020F0502020204030204" pitchFamily="34" charset="0"/>
                <a:sym typeface="Cambria"/>
              </a:rPr>
              <a:t>Promotion of WC events on campus </a:t>
            </a:r>
          </a:p>
          <a:p>
            <a:pPr marL="50800" lvl="0" indent="0">
              <a:spcBef>
                <a:spcPts val="0"/>
              </a:spcBef>
              <a:buSzPts val="2800"/>
              <a:buNone/>
            </a:pPr>
            <a:r>
              <a:rPr lang="en-US" sz="1700" dirty="0">
                <a:solidFill>
                  <a:schemeClr val="bg1"/>
                </a:solidFill>
                <a:latin typeface="Calibri" panose="020F0502020204030204" pitchFamily="34" charset="0"/>
                <a:ea typeface="Open Sans" panose="020B0604020202020204" charset="0"/>
                <a:cs typeface="Calibri" panose="020F0502020204030204" pitchFamily="34" charset="0"/>
                <a:sym typeface="Cambria"/>
              </a:rPr>
              <a:t>----------</a:t>
            </a:r>
          </a:p>
          <a:p>
            <a:pPr lvl="0" indent="-406400">
              <a:spcBef>
                <a:spcPts val="0"/>
              </a:spcBef>
              <a:buSzPts val="2800"/>
              <a:buFont typeface="Cambria"/>
              <a:buChar char="•"/>
            </a:pPr>
            <a:r>
              <a:rPr lang="en-US" sz="2600" dirty="0">
                <a:latin typeface="Calibri" panose="020F0502020204030204" pitchFamily="34" charset="0"/>
                <a:ea typeface="Open Sans" panose="020B0604020202020204" charset="0"/>
                <a:cs typeface="Calibri" panose="020F0502020204030204" pitchFamily="34" charset="0"/>
                <a:sym typeface="Cambria"/>
              </a:rPr>
              <a:t>Funding to promote WC event programming </a:t>
            </a:r>
          </a:p>
          <a:p>
            <a:pPr marL="457200" marR="0" lvl="0" indent="-406400" algn="l" rtl="0">
              <a:lnSpc>
                <a:spcPct val="150000"/>
              </a:lnSpc>
              <a:spcBef>
                <a:spcPts val="0"/>
              </a:spcBef>
              <a:spcAft>
                <a:spcPts val="0"/>
              </a:spcAft>
              <a:buClr>
                <a:schemeClr val="dk1"/>
              </a:buClr>
              <a:buSzPts val="2800"/>
              <a:buFont typeface="Calibri"/>
              <a:buChar char="•"/>
            </a:pPr>
            <a:endParaRPr sz="2800" dirty="0">
              <a:latin typeface="Calibri"/>
              <a:ea typeface="Calibri"/>
              <a:cs typeface="Calibri"/>
              <a:sym typeface="Calibri"/>
            </a:endParaRPr>
          </a:p>
        </p:txBody>
      </p:sp>
      <p:sp>
        <p:nvSpPr>
          <p:cNvPr id="40" name="Google Shape;40;p8"/>
          <p:cNvSpPr txBox="1">
            <a:spLocks noGrp="1"/>
          </p:cNvSpPr>
          <p:nvPr>
            <p:ph type="ctrTitle"/>
          </p:nvPr>
        </p:nvSpPr>
        <p:spPr>
          <a:xfrm>
            <a:off x="125" y="972273"/>
            <a:ext cx="9144000" cy="61345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3600" dirty="0">
                <a:latin typeface="Calibri"/>
                <a:ea typeface="Calibri"/>
                <a:cs typeface="Calibri"/>
                <a:sym typeface="Calibri"/>
              </a:rPr>
              <a:t>Institutional Barriers</a:t>
            </a:r>
            <a:endParaRPr sz="36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9"/>
          <p:cNvSpPr txBox="1"/>
          <p:nvPr/>
        </p:nvSpPr>
        <p:spPr>
          <a:xfrm>
            <a:off x="50" y="862050"/>
            <a:ext cx="9144000" cy="2284562"/>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 name="Google Shape;46;p9"/>
          <p:cNvSpPr txBox="1">
            <a:spLocks noGrp="1"/>
          </p:cNvSpPr>
          <p:nvPr>
            <p:ph type="ctrTitle"/>
          </p:nvPr>
        </p:nvSpPr>
        <p:spPr>
          <a:xfrm>
            <a:off x="100" y="278550"/>
            <a:ext cx="9144000" cy="33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3600" dirty="0">
                <a:latin typeface="Calibri"/>
                <a:ea typeface="Calibri"/>
                <a:cs typeface="Calibri"/>
                <a:sym typeface="Calibri"/>
              </a:rPr>
              <a:t>Research Questions </a:t>
            </a:r>
            <a:endParaRPr sz="3600" i="0" u="none" strike="noStrike" cap="none" dirty="0">
              <a:solidFill>
                <a:schemeClr val="dk1"/>
              </a:solidFill>
              <a:latin typeface="Calibri"/>
              <a:ea typeface="Calibri"/>
              <a:cs typeface="Calibri"/>
              <a:sym typeface="Calibri"/>
            </a:endParaRPr>
          </a:p>
        </p:txBody>
      </p:sp>
      <p:sp>
        <p:nvSpPr>
          <p:cNvPr id="47" name="Google Shape;47;p9"/>
          <p:cNvSpPr txBox="1">
            <a:spLocks noGrp="1"/>
          </p:cNvSpPr>
          <p:nvPr>
            <p:ph type="subTitle" idx="1"/>
          </p:nvPr>
        </p:nvSpPr>
        <p:spPr>
          <a:xfrm>
            <a:off x="208342" y="771523"/>
            <a:ext cx="8935607" cy="3060889"/>
          </a:xfrm>
          <a:prstGeom prst="rect">
            <a:avLst/>
          </a:prstGeom>
          <a:noFill/>
          <a:ln>
            <a:noFill/>
          </a:ln>
        </p:spPr>
        <p:txBody>
          <a:bodyPr spcFirstLastPara="1" wrap="square" lIns="91425" tIns="45700" rIns="91425" bIns="45700" anchor="t" anchorCtr="0">
            <a:noAutofit/>
          </a:bodyPr>
          <a:lstStyle/>
          <a:p>
            <a:pPr marL="514350" lvl="0" indent="-514350" algn="l" rtl="0">
              <a:lnSpc>
                <a:spcPct val="115000"/>
              </a:lnSpc>
              <a:spcBef>
                <a:spcPts val="0"/>
              </a:spcBef>
              <a:spcAft>
                <a:spcPts val="0"/>
              </a:spcAft>
              <a:buFont typeface="+mj-lt"/>
              <a:buAutoNum type="arabicPeriod"/>
            </a:pPr>
            <a:r>
              <a:rPr lang="en-US" sz="2900" dirty="0">
                <a:solidFill>
                  <a:schemeClr val="dk1"/>
                </a:solidFill>
                <a:latin typeface="Calibri" panose="020F0502020204030204" pitchFamily="34" charset="0"/>
                <a:ea typeface="PT Sans Narrow"/>
                <a:cs typeface="Calibri" panose="020F0502020204030204" pitchFamily="34" charset="0"/>
                <a:sym typeface="PT Sans Narrow"/>
              </a:rPr>
              <a:t>What are the external barriers to Wellness Center use?</a:t>
            </a:r>
          </a:p>
          <a:p>
            <a:pPr marL="514350" lvl="0" indent="-514350" algn="l" rtl="0">
              <a:lnSpc>
                <a:spcPct val="150000"/>
              </a:lnSpc>
              <a:spcBef>
                <a:spcPts val="0"/>
              </a:spcBef>
              <a:spcAft>
                <a:spcPts val="0"/>
              </a:spcAft>
              <a:buFont typeface="+mj-lt"/>
              <a:buAutoNum type="arabicPeriod"/>
            </a:pPr>
            <a:r>
              <a:rPr lang="en-US" sz="2900" dirty="0">
                <a:solidFill>
                  <a:schemeClr val="dk1"/>
                </a:solidFill>
                <a:latin typeface="Calibri" panose="020F0502020204030204" pitchFamily="34" charset="0"/>
                <a:ea typeface="PT Sans Narrow"/>
                <a:cs typeface="Calibri" panose="020F0502020204030204" pitchFamily="34" charset="0"/>
                <a:sym typeface="PT Sans Narrow"/>
              </a:rPr>
              <a:t>Which students tend to experience these barriers?</a:t>
            </a:r>
          </a:p>
          <a:p>
            <a:pPr marL="514350" lvl="0" indent="-514350" algn="l" rtl="0">
              <a:lnSpc>
                <a:spcPct val="150000"/>
              </a:lnSpc>
              <a:spcBef>
                <a:spcPts val="0"/>
              </a:spcBef>
              <a:spcAft>
                <a:spcPts val="0"/>
              </a:spcAft>
              <a:buFont typeface="+mj-lt"/>
              <a:buAutoNum type="arabicPeriod"/>
            </a:pPr>
            <a:r>
              <a:rPr lang="en-US" sz="2900" dirty="0">
                <a:solidFill>
                  <a:schemeClr val="dk1"/>
                </a:solidFill>
                <a:latin typeface="Calibri" panose="020F0502020204030204" pitchFamily="34" charset="0"/>
                <a:ea typeface="PT Sans Narrow"/>
                <a:cs typeface="Calibri" panose="020F0502020204030204" pitchFamily="34" charset="0"/>
                <a:sym typeface="PT Sans Narrow"/>
              </a:rPr>
              <a:t>What is the impact do these external barriers have on Wellness Center use? </a:t>
            </a:r>
            <a:endParaRPr sz="2900" dirty="0">
              <a:solidFill>
                <a:schemeClr val="dk1"/>
              </a:solidFill>
              <a:latin typeface="Calibri" panose="020F0502020204030204" pitchFamily="34" charset="0"/>
              <a:ea typeface="PT Sans Narrow"/>
              <a:cs typeface="Calibri" panose="020F0502020204030204" pitchFamily="34" charset="0"/>
              <a:sym typeface="PT Sans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0"/>
          <p:cNvSpPr txBox="1">
            <a:spLocks noGrp="1"/>
          </p:cNvSpPr>
          <p:nvPr>
            <p:ph type="ctrTitle"/>
          </p:nvPr>
        </p:nvSpPr>
        <p:spPr>
          <a:xfrm>
            <a:off x="0" y="0"/>
            <a:ext cx="9144000" cy="33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000" dirty="0">
                <a:latin typeface="Calibri"/>
                <a:ea typeface="Calibri"/>
                <a:cs typeface="Calibri"/>
                <a:sym typeface="Calibri"/>
              </a:rPr>
              <a:t>Possible Barriers with WC</a:t>
            </a:r>
            <a:endParaRPr sz="3000" dirty="0">
              <a:latin typeface="Calibri"/>
              <a:ea typeface="Calibri"/>
              <a:cs typeface="Calibri"/>
              <a:sym typeface="Calibri"/>
            </a:endParaRPr>
          </a:p>
        </p:txBody>
      </p:sp>
      <p:sp>
        <p:nvSpPr>
          <p:cNvPr id="54" name="Google Shape;54;p10"/>
          <p:cNvSpPr txBox="1"/>
          <p:nvPr/>
        </p:nvSpPr>
        <p:spPr>
          <a:xfrm>
            <a:off x="4966825" y="2404875"/>
            <a:ext cx="618300" cy="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5" name="Google Shape;55;p10"/>
          <p:cNvPicPr preferRelativeResize="0"/>
          <p:nvPr/>
        </p:nvPicPr>
        <p:blipFill>
          <a:blip r:embed="rId3">
            <a:alphaModFix/>
          </a:blip>
          <a:stretch>
            <a:fillRect/>
          </a:stretch>
        </p:blipFill>
        <p:spPr>
          <a:xfrm>
            <a:off x="879724" y="357198"/>
            <a:ext cx="7035551" cy="4736324"/>
          </a:xfrm>
          <a:prstGeom prst="rect">
            <a:avLst/>
          </a:prstGeom>
          <a:noFill/>
          <a:ln>
            <a:noFill/>
          </a:ln>
        </p:spPr>
      </p:pic>
      <p:sp>
        <p:nvSpPr>
          <p:cNvPr id="56" name="Google Shape;56;p10"/>
          <p:cNvSpPr/>
          <p:nvPr/>
        </p:nvSpPr>
        <p:spPr>
          <a:xfrm>
            <a:off x="3857199" y="4363777"/>
            <a:ext cx="1080600" cy="729745"/>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T Sans Narrow"/>
              <a:ea typeface="PT Sans Narrow"/>
              <a:cs typeface="PT Sans Narrow"/>
              <a:sym typeface="PT Sans Narrow"/>
            </a:endParaRPr>
          </a:p>
        </p:txBody>
      </p:sp>
      <p:sp>
        <p:nvSpPr>
          <p:cNvPr id="57" name="Google Shape;57;p10"/>
          <p:cNvSpPr txBox="1"/>
          <p:nvPr/>
        </p:nvSpPr>
        <p:spPr>
          <a:xfrm>
            <a:off x="118750" y="471975"/>
            <a:ext cx="966600" cy="2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latin typeface="PT Sans Narrow"/>
              <a:ea typeface="PT Sans Narrow"/>
              <a:cs typeface="PT Sans Narrow"/>
              <a:sym typeface="PT Sans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p:nvPr/>
        </p:nvSpPr>
        <p:spPr>
          <a:xfrm>
            <a:off x="0" y="2981325"/>
            <a:ext cx="9144000" cy="1457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11"/>
          <p:cNvSpPr txBox="1">
            <a:spLocks noGrp="1"/>
          </p:cNvSpPr>
          <p:nvPr>
            <p:ph type="ctrTitle"/>
          </p:nvPr>
        </p:nvSpPr>
        <p:spPr>
          <a:xfrm>
            <a:off x="75" y="0"/>
            <a:ext cx="9144000" cy="51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latin typeface="Calibri"/>
                <a:ea typeface="Calibri"/>
                <a:cs typeface="Calibri"/>
                <a:sym typeface="Calibri"/>
              </a:rPr>
              <a:t>Shared Identity with PE</a:t>
            </a:r>
            <a:endParaRPr sz="3000" dirty="0">
              <a:latin typeface="Calibri"/>
              <a:ea typeface="Calibri"/>
              <a:cs typeface="Calibri"/>
              <a:sym typeface="Calibri"/>
            </a:endParaRPr>
          </a:p>
        </p:txBody>
      </p:sp>
      <p:sp>
        <p:nvSpPr>
          <p:cNvPr id="64" name="Google Shape;64;p11"/>
          <p:cNvSpPr/>
          <p:nvPr/>
        </p:nvSpPr>
        <p:spPr>
          <a:xfrm>
            <a:off x="3802500" y="2225300"/>
            <a:ext cx="1045800" cy="517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T Sans Narrow"/>
              <a:ea typeface="PT Sans Narrow"/>
              <a:cs typeface="PT Sans Narrow"/>
              <a:sym typeface="PT Sans Narrow"/>
            </a:endParaRPr>
          </a:p>
        </p:txBody>
      </p:sp>
      <p:sp>
        <p:nvSpPr>
          <p:cNvPr id="65" name="Google Shape;65;p11"/>
          <p:cNvSpPr txBox="1"/>
          <p:nvPr/>
        </p:nvSpPr>
        <p:spPr>
          <a:xfrm>
            <a:off x="709500" y="3208850"/>
            <a:ext cx="7912200" cy="1201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dirty="0">
                <a:solidFill>
                  <a:schemeClr val="dk1"/>
                </a:solidFill>
                <a:latin typeface="Calibri"/>
                <a:ea typeface="Calibri"/>
                <a:cs typeface="Calibri"/>
                <a:sym typeface="Calibri"/>
              </a:rPr>
              <a:t>“I only know about the sexual orientation of some Wellness Center Peer Educators because I know them personally. If I didn’t know them personally, this would be a problem for me.” </a:t>
            </a:r>
            <a:endParaRPr sz="2000" dirty="0">
              <a:latin typeface="Calibri"/>
              <a:ea typeface="Calibri"/>
              <a:cs typeface="Calibri"/>
              <a:sym typeface="Calibri"/>
            </a:endParaRPr>
          </a:p>
        </p:txBody>
      </p:sp>
      <p:graphicFrame>
        <p:nvGraphicFramePr>
          <p:cNvPr id="66" name="Google Shape;66;p11"/>
          <p:cNvGraphicFramePr/>
          <p:nvPr>
            <p:extLst>
              <p:ext uri="{D42A27DB-BD31-4B8C-83A1-F6EECF244321}">
                <p14:modId xmlns:p14="http://schemas.microsoft.com/office/powerpoint/2010/main" val="234203161"/>
              </p:ext>
            </p:extLst>
          </p:nvPr>
        </p:nvGraphicFramePr>
        <p:xfrm>
          <a:off x="709500" y="645550"/>
          <a:ext cx="7724975" cy="2374030"/>
        </p:xfrm>
        <a:graphic>
          <a:graphicData uri="http://schemas.openxmlformats.org/drawingml/2006/table">
            <a:tbl>
              <a:tblPr>
                <a:noFill/>
                <a:tableStyleId>{469C56CF-06BB-4B67-85E1-83D0D89CD7A1}</a:tableStyleId>
              </a:tblPr>
              <a:tblGrid>
                <a:gridCol w="3047950">
                  <a:extLst>
                    <a:ext uri="{9D8B030D-6E8A-4147-A177-3AD203B41FA5}">
                      <a16:colId xmlns:a16="http://schemas.microsoft.com/office/drawing/2014/main" val="20000"/>
                    </a:ext>
                  </a:extLst>
                </a:gridCol>
                <a:gridCol w="1133175">
                  <a:extLst>
                    <a:ext uri="{9D8B030D-6E8A-4147-A177-3AD203B41FA5}">
                      <a16:colId xmlns:a16="http://schemas.microsoft.com/office/drawing/2014/main" val="20001"/>
                    </a:ext>
                  </a:extLst>
                </a:gridCol>
                <a:gridCol w="1197750">
                  <a:extLst>
                    <a:ext uri="{9D8B030D-6E8A-4147-A177-3AD203B41FA5}">
                      <a16:colId xmlns:a16="http://schemas.microsoft.com/office/drawing/2014/main" val="20002"/>
                    </a:ext>
                  </a:extLst>
                </a:gridCol>
                <a:gridCol w="1249500">
                  <a:extLst>
                    <a:ext uri="{9D8B030D-6E8A-4147-A177-3AD203B41FA5}">
                      <a16:colId xmlns:a16="http://schemas.microsoft.com/office/drawing/2014/main" val="20003"/>
                    </a:ext>
                  </a:extLst>
                </a:gridCol>
                <a:gridCol w="1096600">
                  <a:extLst>
                    <a:ext uri="{9D8B030D-6E8A-4147-A177-3AD203B41FA5}">
                      <a16:colId xmlns:a16="http://schemas.microsoft.com/office/drawing/2014/main" val="20004"/>
                    </a:ext>
                  </a:extLst>
                </a:gridCol>
              </a:tblGrid>
              <a:tr h="806100">
                <a:tc>
                  <a:txBody>
                    <a:bodyPr/>
                    <a:lstStyle/>
                    <a:p>
                      <a:pPr marL="0" lvl="0" indent="0" algn="l" rtl="0">
                        <a:lnSpc>
                          <a:spcPct val="115000"/>
                        </a:lnSpc>
                        <a:spcBef>
                          <a:spcPts val="0"/>
                        </a:spcBef>
                        <a:spcAft>
                          <a:spcPts val="0"/>
                        </a:spcAft>
                        <a:buNone/>
                      </a:pPr>
                      <a:r>
                        <a:rPr lang="en-US" dirty="0"/>
                        <a:t> </a:t>
                      </a:r>
                      <a:endParaRPr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300" dirty="0"/>
                        <a:t>Very important</a:t>
                      </a:r>
                      <a:endParaRPr sz="1300" dirty="0"/>
                    </a:p>
                    <a:p>
                      <a:pPr marL="0" lvl="0" indent="0" algn="ctr" rtl="0">
                        <a:lnSpc>
                          <a:spcPct val="115000"/>
                        </a:lnSpc>
                        <a:spcBef>
                          <a:spcPts val="0"/>
                        </a:spcBef>
                        <a:spcAft>
                          <a:spcPts val="0"/>
                        </a:spcAft>
                        <a:buNone/>
                      </a:pPr>
                      <a:r>
                        <a:rPr lang="en-US" sz="1300" dirty="0"/>
                        <a:t>to me</a:t>
                      </a:r>
                      <a:endParaRPr sz="13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300"/>
                        <a:t>Somewhat important</a:t>
                      </a:r>
                      <a:endParaRPr sz="1300"/>
                    </a:p>
                    <a:p>
                      <a:pPr marL="0" lvl="0" indent="0" algn="ctr" rtl="0">
                        <a:lnSpc>
                          <a:spcPct val="115000"/>
                        </a:lnSpc>
                        <a:spcBef>
                          <a:spcPts val="0"/>
                        </a:spcBef>
                        <a:spcAft>
                          <a:spcPts val="0"/>
                        </a:spcAft>
                        <a:buNone/>
                      </a:pPr>
                      <a:r>
                        <a:rPr lang="en-US" sz="1300"/>
                        <a:t>to me</a:t>
                      </a:r>
                      <a:endParaRPr sz="13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300"/>
                        <a:t>A little important</a:t>
                      </a:r>
                      <a:endParaRPr sz="1300"/>
                    </a:p>
                    <a:p>
                      <a:pPr marL="0" lvl="0" indent="0" algn="ctr" rtl="0">
                        <a:lnSpc>
                          <a:spcPct val="115000"/>
                        </a:lnSpc>
                        <a:spcBef>
                          <a:spcPts val="0"/>
                        </a:spcBef>
                        <a:spcAft>
                          <a:spcPts val="0"/>
                        </a:spcAft>
                        <a:buNone/>
                      </a:pPr>
                      <a:r>
                        <a:rPr lang="en-US" sz="1300"/>
                        <a:t>to me</a:t>
                      </a:r>
                      <a:endParaRPr sz="13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300"/>
                        <a:t>Not important to me at all</a:t>
                      </a:r>
                      <a:endParaRPr sz="13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12475">
                <a:tc>
                  <a:txBody>
                    <a:bodyPr/>
                    <a:lstStyle/>
                    <a:p>
                      <a:pPr marL="0" lvl="0" indent="0" algn="l" rtl="0">
                        <a:lnSpc>
                          <a:spcPct val="115000"/>
                        </a:lnSpc>
                        <a:spcBef>
                          <a:spcPts val="0"/>
                        </a:spcBef>
                        <a:spcAft>
                          <a:spcPts val="0"/>
                        </a:spcAft>
                        <a:buNone/>
                      </a:pPr>
                      <a:r>
                        <a:rPr lang="en-US" sz="1600"/>
                        <a:t>Shared gender identity</a:t>
                      </a:r>
                      <a:endParaRPr sz="1600"/>
                    </a:p>
                  </a:txBody>
                  <a:tcPr marL="63500" marR="63500" marT="63500" marB="63500">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dirty="0"/>
                        <a:t>27.8%</a:t>
                      </a:r>
                      <a:endParaRPr sz="1500" dirty="0"/>
                    </a:p>
                  </a:txBody>
                  <a:tcPr marL="63500" marR="63500" marT="63500" marB="635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a:t>27.3% </a:t>
                      </a:r>
                      <a:endParaRPr sz="1500"/>
                    </a:p>
                  </a:txBody>
                  <a:tcPr marL="63500" marR="63500" marT="63500" marB="635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a:t>17.5%</a:t>
                      </a:r>
                      <a:endParaRPr sz="1500"/>
                    </a:p>
                  </a:txBody>
                  <a:tcPr marL="63500" marR="63500" marT="63500" marB="635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a:t>27.8%</a:t>
                      </a:r>
                      <a:endParaRPr sz="1500"/>
                    </a:p>
                  </a:txBody>
                  <a:tcPr marL="63500" marR="63500" marT="63500" marB="63500">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73625">
                <a:tc>
                  <a:txBody>
                    <a:bodyPr/>
                    <a:lstStyle/>
                    <a:p>
                      <a:pPr marL="0" lvl="0" indent="0" algn="l" rtl="0">
                        <a:lnSpc>
                          <a:spcPct val="115000"/>
                        </a:lnSpc>
                        <a:spcBef>
                          <a:spcPts val="0"/>
                        </a:spcBef>
                        <a:spcAft>
                          <a:spcPts val="0"/>
                        </a:spcAft>
                        <a:buNone/>
                      </a:pPr>
                      <a:r>
                        <a:rPr lang="en-US" sz="1600"/>
                        <a:t>Shared racial/ethnic identity</a:t>
                      </a:r>
                      <a:endParaRPr sz="1600"/>
                    </a:p>
                  </a:txBody>
                  <a:tcPr marL="63500" marR="63500" marT="63500" marB="63500">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a:t>3.8%</a:t>
                      </a:r>
                      <a:endParaRPr sz="1500"/>
                    </a:p>
                  </a:txBody>
                  <a:tcPr marL="63500" marR="63500" marT="63500" marB="635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a:t>9.6% </a:t>
                      </a:r>
                      <a:endParaRPr sz="1500"/>
                    </a:p>
                  </a:txBody>
                  <a:tcPr marL="63500" marR="63500" marT="63500" marB="635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a:t>20.7%</a:t>
                      </a:r>
                      <a:endParaRPr sz="1500"/>
                    </a:p>
                  </a:txBody>
                  <a:tcPr marL="63500" marR="63500" marT="63500" marB="635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a:t>65.9%</a:t>
                      </a:r>
                      <a:endParaRPr sz="1500"/>
                    </a:p>
                  </a:txBody>
                  <a:tcPr marL="63500" marR="63500" marT="63500" marB="63500">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3625">
                <a:tc>
                  <a:txBody>
                    <a:bodyPr/>
                    <a:lstStyle/>
                    <a:p>
                      <a:pPr marL="0" lvl="0" indent="0" algn="l" rtl="0">
                        <a:lnSpc>
                          <a:spcPct val="115000"/>
                        </a:lnSpc>
                        <a:spcBef>
                          <a:spcPts val="0"/>
                        </a:spcBef>
                        <a:spcAft>
                          <a:spcPts val="0"/>
                        </a:spcAft>
                        <a:buNone/>
                      </a:pPr>
                      <a:r>
                        <a:rPr lang="en-US" sz="1600"/>
                        <a:t>Shared sexual orientation</a:t>
                      </a:r>
                      <a:endParaRPr sz="1600"/>
                    </a:p>
                  </a:txBody>
                  <a:tcPr marL="63500" marR="63500" marT="63500" marB="63500">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a:t>21.1%</a:t>
                      </a:r>
                      <a:endParaRPr sz="1500"/>
                    </a:p>
                  </a:txBody>
                  <a:tcPr marL="63500" marR="63500" marT="63500" marB="635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a:t>22.2%</a:t>
                      </a:r>
                      <a:endParaRPr sz="1500"/>
                    </a:p>
                  </a:txBody>
                  <a:tcPr marL="63500" marR="63500" marT="63500" marB="635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a:t>21.3%</a:t>
                      </a:r>
                      <a:endParaRPr sz="1500"/>
                    </a:p>
                  </a:txBody>
                  <a:tcPr marL="63500" marR="63500" marT="63500" marB="635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a:t>44.4%</a:t>
                      </a:r>
                      <a:endParaRPr sz="1500"/>
                    </a:p>
                  </a:txBody>
                  <a:tcPr marL="63500" marR="63500" marT="63500" marB="63500">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8375">
                <a:tc>
                  <a:txBody>
                    <a:bodyPr/>
                    <a:lstStyle/>
                    <a:p>
                      <a:pPr marL="0" lvl="0" indent="0" algn="l" rtl="0">
                        <a:lnSpc>
                          <a:spcPct val="115000"/>
                        </a:lnSpc>
                        <a:spcBef>
                          <a:spcPts val="0"/>
                        </a:spcBef>
                        <a:spcAft>
                          <a:spcPts val="0"/>
                        </a:spcAft>
                        <a:buNone/>
                      </a:pPr>
                      <a:r>
                        <a:rPr lang="en-US" sz="1600"/>
                        <a:t>Shared religious/faith identity</a:t>
                      </a:r>
                      <a:endParaRPr sz="1600"/>
                    </a:p>
                  </a:txBody>
                  <a:tcPr marL="63500" marR="63500" marT="63500" marB="63500">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a:t>2.9%</a:t>
                      </a:r>
                      <a:endParaRPr sz="1500"/>
                    </a:p>
                  </a:txBody>
                  <a:tcPr marL="63500" marR="63500" marT="63500" marB="635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a:t>14.6%</a:t>
                      </a:r>
                      <a:endParaRPr sz="1500"/>
                    </a:p>
                  </a:txBody>
                  <a:tcPr marL="63500" marR="63500" marT="63500" marB="635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a:t>25.2%</a:t>
                      </a:r>
                      <a:endParaRPr sz="1500"/>
                    </a:p>
                  </a:txBody>
                  <a:tcPr marL="63500" marR="63500" marT="63500" marB="635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500" dirty="0"/>
                        <a:t>57.3%</a:t>
                      </a:r>
                      <a:endParaRPr sz="1500" dirty="0"/>
                    </a:p>
                  </a:txBody>
                  <a:tcPr marL="63500" marR="63500" marT="63500" marB="63500">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7" name="Google Shape;67;p11"/>
          <p:cNvSpPr/>
          <p:nvPr/>
        </p:nvSpPr>
        <p:spPr>
          <a:xfrm>
            <a:off x="3802500" y="1406150"/>
            <a:ext cx="1045800" cy="517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T Sans Narrow"/>
              <a:ea typeface="PT Sans Narrow"/>
              <a:cs typeface="PT Sans Narrow"/>
              <a:sym typeface="PT Sans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2"/>
          <p:cNvSpPr txBox="1"/>
          <p:nvPr/>
        </p:nvSpPr>
        <p:spPr>
          <a:xfrm>
            <a:off x="0" y="3052725"/>
            <a:ext cx="9144000" cy="1405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2"/>
          <p:cNvSpPr txBox="1">
            <a:spLocks noGrp="1"/>
          </p:cNvSpPr>
          <p:nvPr>
            <p:ph type="ctrTitle"/>
          </p:nvPr>
        </p:nvSpPr>
        <p:spPr>
          <a:xfrm>
            <a:off x="0" y="0"/>
            <a:ext cx="9005400" cy="63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latin typeface="Calibri"/>
                <a:ea typeface="Calibri"/>
                <a:cs typeface="Calibri"/>
                <a:sym typeface="Calibri"/>
              </a:rPr>
              <a:t>Perception of WC Office Layout</a:t>
            </a:r>
            <a:endParaRPr sz="3000" dirty="0">
              <a:latin typeface="Calibri"/>
              <a:ea typeface="Calibri"/>
              <a:cs typeface="Calibri"/>
              <a:sym typeface="Calibri"/>
            </a:endParaRPr>
          </a:p>
        </p:txBody>
      </p:sp>
      <p:graphicFrame>
        <p:nvGraphicFramePr>
          <p:cNvPr id="74" name="Google Shape;74;p12"/>
          <p:cNvGraphicFramePr/>
          <p:nvPr>
            <p:extLst>
              <p:ext uri="{D42A27DB-BD31-4B8C-83A1-F6EECF244321}">
                <p14:modId xmlns:p14="http://schemas.microsoft.com/office/powerpoint/2010/main" val="2986718200"/>
              </p:ext>
            </p:extLst>
          </p:nvPr>
        </p:nvGraphicFramePr>
        <p:xfrm>
          <a:off x="2164466" y="710625"/>
          <a:ext cx="4338059" cy="2228975"/>
        </p:xfrm>
        <a:graphic>
          <a:graphicData uri="http://schemas.openxmlformats.org/drawingml/2006/table">
            <a:tbl>
              <a:tblPr>
                <a:noFill/>
                <a:tableStyleId>{7BE982D1-D236-4EE3-BC56-4DC48B40DE5A}</a:tableStyleId>
              </a:tblPr>
              <a:tblGrid>
                <a:gridCol w="3083884">
                  <a:extLst>
                    <a:ext uri="{9D8B030D-6E8A-4147-A177-3AD203B41FA5}">
                      <a16:colId xmlns:a16="http://schemas.microsoft.com/office/drawing/2014/main" val="20000"/>
                    </a:ext>
                  </a:extLst>
                </a:gridCol>
                <a:gridCol w="1254175">
                  <a:extLst>
                    <a:ext uri="{9D8B030D-6E8A-4147-A177-3AD203B41FA5}">
                      <a16:colId xmlns:a16="http://schemas.microsoft.com/office/drawing/2014/main" val="20001"/>
                    </a:ext>
                  </a:extLst>
                </a:gridCol>
              </a:tblGrid>
              <a:tr h="430275">
                <a:tc>
                  <a:txBody>
                    <a:bodyPr/>
                    <a:lstStyle/>
                    <a:p>
                      <a:pPr marL="88900" marR="88900" lvl="0" indent="0" algn="l" rtl="0">
                        <a:lnSpc>
                          <a:spcPct val="115000"/>
                        </a:lnSpc>
                        <a:spcBef>
                          <a:spcPts val="0"/>
                        </a:spcBef>
                        <a:spcAft>
                          <a:spcPts val="0"/>
                        </a:spcAft>
                        <a:buNone/>
                      </a:pPr>
                      <a:r>
                        <a:rPr lang="en-US">
                          <a:latin typeface="PT Sans Narrow"/>
                          <a:ea typeface="PT Sans Narrow"/>
                          <a:cs typeface="PT Sans Narrow"/>
                          <a:sym typeface="PT Sans Narrow"/>
                        </a:rPr>
                        <a:t> </a:t>
                      </a:r>
                      <a:endParaRPr>
                        <a:latin typeface="PT Sans Narrow"/>
                        <a:ea typeface="PT Sans Narrow"/>
                        <a:cs typeface="PT Sans Narrow"/>
                        <a:sym typeface="PT Sans Narr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US" dirty="0">
                          <a:latin typeface="Arial" panose="020B0604020202020204" pitchFamily="34" charset="0"/>
                          <a:ea typeface="PT Sans Narrow"/>
                          <a:cs typeface="Arial" panose="020B0604020202020204" pitchFamily="34" charset="0"/>
                          <a:sym typeface="PT Sans Narrow"/>
                        </a:rPr>
                        <a:t>Percent</a:t>
                      </a:r>
                      <a:endParaRPr dirty="0">
                        <a:latin typeface="Arial" panose="020B0604020202020204" pitchFamily="34" charset="0"/>
                        <a:ea typeface="PT Sans Narrow"/>
                        <a:cs typeface="Arial" panose="020B0604020202020204" pitchFamily="34" charset="0"/>
                        <a:sym typeface="PT Sans Narr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49675">
                <a:tc>
                  <a:txBody>
                    <a:bodyPr/>
                    <a:lstStyle/>
                    <a:p>
                      <a:pPr marL="88900" marR="88900" lvl="0" indent="0" algn="l" rtl="0">
                        <a:lnSpc>
                          <a:spcPct val="115000"/>
                        </a:lnSpc>
                        <a:spcBef>
                          <a:spcPts val="0"/>
                        </a:spcBef>
                        <a:spcAft>
                          <a:spcPts val="0"/>
                        </a:spcAft>
                        <a:buNone/>
                      </a:pPr>
                      <a:r>
                        <a:rPr lang="en-US" sz="1600" dirty="0">
                          <a:latin typeface="Arial" panose="020B0604020202020204" pitchFamily="34" charset="0"/>
                          <a:ea typeface="PT Sans Narrow"/>
                          <a:cs typeface="Arial" panose="020B0604020202020204" pitchFamily="34" charset="0"/>
                          <a:sym typeface="PT Sans Narrow"/>
                        </a:rPr>
                        <a:t>Very welcoming</a:t>
                      </a:r>
                      <a:endParaRPr sz="1600" dirty="0">
                        <a:latin typeface="Arial" panose="020B0604020202020204" pitchFamily="34" charset="0"/>
                        <a:ea typeface="PT Sans Narrow"/>
                        <a:cs typeface="Arial" panose="020B0604020202020204" pitchFamily="34" charset="0"/>
                        <a:sym typeface="PT Sans Narr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US" sz="1600" dirty="0">
                          <a:latin typeface="Arial" panose="020B0604020202020204" pitchFamily="34" charset="0"/>
                          <a:ea typeface="PT Sans Narrow"/>
                          <a:cs typeface="Arial" panose="020B0604020202020204" pitchFamily="34" charset="0"/>
                          <a:sym typeface="PT Sans Narrow"/>
                        </a:rPr>
                        <a:t>0.0%</a:t>
                      </a:r>
                      <a:endParaRPr sz="1600" dirty="0">
                        <a:latin typeface="Arial" panose="020B0604020202020204" pitchFamily="34" charset="0"/>
                        <a:ea typeface="PT Sans Narrow"/>
                        <a:cs typeface="Arial" panose="020B0604020202020204" pitchFamily="34" charset="0"/>
                        <a:sym typeface="PT Sans Narr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9675">
                <a:tc>
                  <a:txBody>
                    <a:bodyPr/>
                    <a:lstStyle/>
                    <a:p>
                      <a:pPr marL="88900" marR="88900" lvl="0" indent="0" algn="l" rtl="0">
                        <a:lnSpc>
                          <a:spcPct val="115000"/>
                        </a:lnSpc>
                        <a:spcBef>
                          <a:spcPts val="0"/>
                        </a:spcBef>
                        <a:spcAft>
                          <a:spcPts val="0"/>
                        </a:spcAft>
                        <a:buNone/>
                      </a:pPr>
                      <a:r>
                        <a:rPr lang="en-US" sz="1600" dirty="0">
                          <a:latin typeface="Arial" panose="020B0604020202020204" pitchFamily="34" charset="0"/>
                          <a:ea typeface="PT Sans Narrow"/>
                          <a:cs typeface="Arial" panose="020B0604020202020204" pitchFamily="34" charset="0"/>
                          <a:sym typeface="PT Sans Narrow"/>
                        </a:rPr>
                        <a:t>Somewhat welcoming</a:t>
                      </a:r>
                      <a:endParaRPr sz="1600" dirty="0">
                        <a:latin typeface="Arial" panose="020B0604020202020204" pitchFamily="34" charset="0"/>
                        <a:ea typeface="PT Sans Narrow"/>
                        <a:cs typeface="Arial" panose="020B0604020202020204" pitchFamily="34" charset="0"/>
                        <a:sym typeface="PT Sans Narr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US" sz="1600" dirty="0">
                          <a:latin typeface="Arial" panose="020B0604020202020204" pitchFamily="34" charset="0"/>
                          <a:ea typeface="PT Sans Narrow"/>
                          <a:cs typeface="Arial" panose="020B0604020202020204" pitchFamily="34" charset="0"/>
                          <a:sym typeface="PT Sans Narrow"/>
                        </a:rPr>
                        <a:t>75.9%</a:t>
                      </a:r>
                      <a:endParaRPr sz="1600" dirty="0">
                        <a:latin typeface="Arial" panose="020B0604020202020204" pitchFamily="34" charset="0"/>
                        <a:ea typeface="PT Sans Narrow"/>
                        <a:cs typeface="Arial" panose="020B0604020202020204" pitchFamily="34" charset="0"/>
                        <a:sym typeface="PT Sans Narr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9675">
                <a:tc>
                  <a:txBody>
                    <a:bodyPr/>
                    <a:lstStyle/>
                    <a:p>
                      <a:pPr marL="88900" marR="88900" lvl="0" indent="0" algn="l" rtl="0">
                        <a:lnSpc>
                          <a:spcPct val="115000"/>
                        </a:lnSpc>
                        <a:spcBef>
                          <a:spcPts val="0"/>
                        </a:spcBef>
                        <a:spcAft>
                          <a:spcPts val="0"/>
                        </a:spcAft>
                        <a:buNone/>
                      </a:pPr>
                      <a:r>
                        <a:rPr lang="en-US" sz="1600" dirty="0">
                          <a:latin typeface="Arial" panose="020B0604020202020204" pitchFamily="34" charset="0"/>
                          <a:ea typeface="PT Sans Narrow"/>
                          <a:cs typeface="Arial" panose="020B0604020202020204" pitchFamily="34" charset="0"/>
                          <a:sym typeface="PT Sans Narrow"/>
                        </a:rPr>
                        <a:t>A little welcoming</a:t>
                      </a:r>
                      <a:endParaRPr sz="1600" dirty="0">
                        <a:latin typeface="Arial" panose="020B0604020202020204" pitchFamily="34" charset="0"/>
                        <a:ea typeface="PT Sans Narrow"/>
                        <a:cs typeface="Arial" panose="020B0604020202020204" pitchFamily="34" charset="0"/>
                        <a:sym typeface="PT Sans Narr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US" sz="1600" dirty="0">
                          <a:latin typeface="Arial" panose="020B0604020202020204" pitchFamily="34" charset="0"/>
                          <a:ea typeface="PT Sans Narrow"/>
                          <a:cs typeface="Arial" panose="020B0604020202020204" pitchFamily="34" charset="0"/>
                          <a:sym typeface="PT Sans Narrow"/>
                        </a:rPr>
                        <a:t>22.2%</a:t>
                      </a:r>
                      <a:endParaRPr sz="1600" dirty="0">
                        <a:latin typeface="Arial" panose="020B0604020202020204" pitchFamily="34" charset="0"/>
                        <a:ea typeface="PT Sans Narrow"/>
                        <a:cs typeface="Arial" panose="020B0604020202020204" pitchFamily="34" charset="0"/>
                        <a:sym typeface="PT Sans Narr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49675">
                <a:tc>
                  <a:txBody>
                    <a:bodyPr/>
                    <a:lstStyle/>
                    <a:p>
                      <a:pPr marL="88900" marR="88900" lvl="0" indent="0" algn="l" rtl="0">
                        <a:lnSpc>
                          <a:spcPct val="115000"/>
                        </a:lnSpc>
                        <a:spcBef>
                          <a:spcPts val="0"/>
                        </a:spcBef>
                        <a:spcAft>
                          <a:spcPts val="0"/>
                        </a:spcAft>
                        <a:buNone/>
                      </a:pPr>
                      <a:r>
                        <a:rPr lang="en-US" sz="1600" dirty="0">
                          <a:latin typeface="Arial" panose="020B0604020202020204" pitchFamily="34" charset="0"/>
                          <a:ea typeface="PT Sans Narrow"/>
                          <a:cs typeface="Arial" panose="020B0604020202020204" pitchFamily="34" charset="0"/>
                          <a:sym typeface="PT Sans Narrow"/>
                        </a:rPr>
                        <a:t>Not at all welcoming</a:t>
                      </a:r>
                      <a:endParaRPr sz="1600" dirty="0">
                        <a:latin typeface="Arial" panose="020B0604020202020204" pitchFamily="34" charset="0"/>
                        <a:ea typeface="PT Sans Narrow"/>
                        <a:cs typeface="Arial" panose="020B0604020202020204" pitchFamily="34" charset="0"/>
                        <a:sym typeface="PT Sans Narr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US" sz="1600" dirty="0">
                          <a:latin typeface="Arial" panose="020B0604020202020204" pitchFamily="34" charset="0"/>
                          <a:ea typeface="PT Sans Narrow"/>
                          <a:cs typeface="Arial" panose="020B0604020202020204" pitchFamily="34" charset="0"/>
                          <a:sym typeface="PT Sans Narrow"/>
                        </a:rPr>
                        <a:t>1.9%</a:t>
                      </a:r>
                      <a:endParaRPr sz="1600" dirty="0">
                        <a:latin typeface="Arial" panose="020B0604020202020204" pitchFamily="34" charset="0"/>
                        <a:ea typeface="PT Sans Narrow"/>
                        <a:cs typeface="Arial" panose="020B0604020202020204" pitchFamily="34" charset="0"/>
                        <a:sym typeface="PT Sans Narr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5" name="Google Shape;75;p12"/>
          <p:cNvSpPr txBox="1"/>
          <p:nvPr/>
        </p:nvSpPr>
        <p:spPr>
          <a:xfrm>
            <a:off x="1041723" y="3012425"/>
            <a:ext cx="7604567" cy="13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chemeClr val="dk1"/>
                </a:solidFill>
                <a:highlight>
                  <a:srgbClr val="FFFFFF"/>
                </a:highlight>
                <a:latin typeface="Calibri"/>
                <a:ea typeface="Calibri"/>
                <a:cs typeface="Calibri"/>
                <a:sym typeface="Calibri"/>
              </a:rPr>
              <a:t>“It almost seems as if there is a fear of students stealing these items because they are behind a desk even though they are free for us to use.” </a:t>
            </a:r>
            <a:endParaRPr dirty="0">
              <a:highlight>
                <a:srgbClr val="FFFFFF"/>
              </a:highlight>
              <a:latin typeface="Calibri"/>
              <a:ea typeface="Calibri"/>
              <a:cs typeface="Calibri"/>
              <a:sym typeface="Calibri"/>
            </a:endParaRPr>
          </a:p>
        </p:txBody>
      </p:sp>
      <p:sp>
        <p:nvSpPr>
          <p:cNvPr id="76" name="Google Shape;76;p12"/>
          <p:cNvSpPr/>
          <p:nvPr/>
        </p:nvSpPr>
        <p:spPr>
          <a:xfrm>
            <a:off x="5484100" y="1141125"/>
            <a:ext cx="765000" cy="464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T Sans Narrow"/>
              <a:ea typeface="PT Sans Narrow"/>
              <a:cs typeface="PT Sans Narrow"/>
              <a:sym typeface="PT Sans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p:nvPr/>
        </p:nvSpPr>
        <p:spPr>
          <a:xfrm>
            <a:off x="0" y="2933699"/>
            <a:ext cx="9144000" cy="1812325"/>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3"/>
          <p:cNvSpPr txBox="1">
            <a:spLocks noGrp="1"/>
          </p:cNvSpPr>
          <p:nvPr>
            <p:ph type="ctrTitle"/>
          </p:nvPr>
        </p:nvSpPr>
        <p:spPr>
          <a:xfrm>
            <a:off x="0" y="198574"/>
            <a:ext cx="9144000" cy="7965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000" dirty="0">
                <a:latin typeface="Calibri"/>
                <a:ea typeface="Calibri"/>
                <a:cs typeface="Calibri"/>
                <a:sym typeface="Calibri"/>
              </a:rPr>
              <a:t>Which students tend to experience barriers? </a:t>
            </a:r>
            <a:endParaRPr sz="3000" dirty="0">
              <a:latin typeface="Calibri"/>
              <a:ea typeface="Calibri"/>
              <a:cs typeface="Calibri"/>
              <a:sym typeface="Calibri"/>
            </a:endParaRPr>
          </a:p>
          <a:p>
            <a:pPr marL="0" lvl="0" indent="0" algn="l" rtl="0">
              <a:spcBef>
                <a:spcPts val="0"/>
              </a:spcBef>
              <a:spcAft>
                <a:spcPts val="0"/>
              </a:spcAft>
              <a:buNone/>
            </a:pPr>
            <a:endParaRPr dirty="0"/>
          </a:p>
        </p:txBody>
      </p:sp>
      <p:sp>
        <p:nvSpPr>
          <p:cNvPr id="83" name="Google Shape;83;p13"/>
          <p:cNvSpPr txBox="1"/>
          <p:nvPr/>
        </p:nvSpPr>
        <p:spPr>
          <a:xfrm>
            <a:off x="282388" y="766482"/>
            <a:ext cx="8431306" cy="2312384"/>
          </a:xfrm>
          <a:prstGeom prst="rect">
            <a:avLst/>
          </a:prstGeom>
          <a:noFill/>
          <a:ln>
            <a:noFill/>
          </a:ln>
        </p:spPr>
        <p:txBody>
          <a:bodyPr spcFirstLastPara="1" wrap="square" lIns="91425" tIns="91425" rIns="91425" bIns="91425" anchor="t" anchorCtr="0">
            <a:noAutofit/>
          </a:bodyPr>
          <a:lstStyle/>
          <a:p>
            <a:pPr marL="0" lvl="0" indent="342900" algn="l" rtl="0">
              <a:lnSpc>
                <a:spcPct val="115000"/>
              </a:lnSpc>
              <a:spcBef>
                <a:spcPts val="0"/>
              </a:spcBef>
              <a:spcAft>
                <a:spcPts val="0"/>
              </a:spcAft>
              <a:buClr>
                <a:schemeClr val="dk1"/>
              </a:buClr>
              <a:buSzPts val="1100"/>
              <a:buFont typeface="Arial"/>
              <a:buNone/>
            </a:pPr>
            <a:r>
              <a:rPr lang="en-US" sz="2300" dirty="0">
                <a:solidFill>
                  <a:schemeClr val="dk1"/>
                </a:solidFill>
                <a:latin typeface="Calibri"/>
                <a:ea typeface="Calibri"/>
                <a:cs typeface="Calibri"/>
                <a:sym typeface="Calibri"/>
              </a:rPr>
              <a:t>“</a:t>
            </a:r>
            <a:r>
              <a:rPr lang="en-US" sz="2300" dirty="0">
                <a:solidFill>
                  <a:schemeClr val="dk1"/>
                </a:solidFill>
                <a:highlight>
                  <a:srgbClr val="FFFFFF"/>
                </a:highlight>
                <a:latin typeface="Calibri"/>
                <a:ea typeface="Calibri"/>
                <a:cs typeface="Calibri"/>
                <a:sym typeface="Calibri"/>
              </a:rPr>
              <a:t>Individuals who identify as racial, ethnic, or sexual minorities—or some combination of the three—often experience racialized and/or heteronormative oppression that can displace them from the resources and attention needed for health and wellness” (Collins and Rocco 2014)</a:t>
            </a:r>
            <a:endParaRPr sz="2300" dirty="0">
              <a:latin typeface="Calibri"/>
              <a:ea typeface="Calibri"/>
              <a:cs typeface="Calibri"/>
              <a:sym typeface="Calibri"/>
            </a:endParaRPr>
          </a:p>
        </p:txBody>
      </p:sp>
      <p:sp>
        <p:nvSpPr>
          <p:cNvPr id="84" name="Google Shape;84;p13"/>
          <p:cNvSpPr txBox="1"/>
          <p:nvPr/>
        </p:nvSpPr>
        <p:spPr>
          <a:xfrm>
            <a:off x="1759325" y="3078866"/>
            <a:ext cx="6655470" cy="1667159"/>
          </a:xfrm>
          <a:prstGeom prst="rect">
            <a:avLst/>
          </a:prstGeom>
          <a:solidFill>
            <a:schemeClr val="lt1"/>
          </a:solidFill>
          <a:ln>
            <a:noFill/>
          </a:ln>
        </p:spPr>
        <p:txBody>
          <a:bodyPr spcFirstLastPara="1" wrap="square" lIns="91425" tIns="91425" rIns="91425" bIns="91425" anchor="t" anchorCtr="0">
            <a:noAutofit/>
          </a:bodyPr>
          <a:lstStyle/>
          <a:p>
            <a:pPr marL="457200" lvl="0" indent="-381000" algn="l" rtl="0">
              <a:spcBef>
                <a:spcPts val="32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Gender (5 categories -&gt; binary)</a:t>
            </a:r>
            <a:endParaRPr sz="2400" dirty="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Race/Ethnicity (9 categories -&gt; binary)</a:t>
            </a:r>
            <a:endParaRPr sz="2400" dirty="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PT Sans Narrow"/>
              <a:buChar char="●"/>
            </a:pPr>
            <a:r>
              <a:rPr lang="en-US" sz="2400" dirty="0">
                <a:solidFill>
                  <a:schemeClr val="dk1"/>
                </a:solidFill>
                <a:latin typeface="Calibri"/>
                <a:ea typeface="Calibri"/>
                <a:cs typeface="Calibri"/>
                <a:sym typeface="Calibri"/>
              </a:rPr>
              <a:t>Sexual Orientation (9 categories -&gt; binary</a:t>
            </a:r>
            <a:r>
              <a:rPr lang="en-US" sz="2400" dirty="0">
                <a:solidFill>
                  <a:schemeClr val="dk1"/>
                </a:solidFill>
                <a:latin typeface="PT Sans Narrow"/>
                <a:ea typeface="PT Sans Narrow"/>
                <a:cs typeface="PT Sans Narrow"/>
                <a:sym typeface="PT Sans Narrow"/>
              </a:rPr>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0" y="-242047"/>
            <a:ext cx="9144000" cy="123746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000" dirty="0">
                <a:latin typeface="Calibri"/>
                <a:ea typeface="Calibri"/>
                <a:cs typeface="Calibri"/>
                <a:sym typeface="Calibri"/>
              </a:rPr>
              <a:t>Which students tend to experience barriers? (cont.)</a:t>
            </a:r>
            <a:endParaRPr dirty="0">
              <a:latin typeface="Calibri"/>
              <a:ea typeface="Calibri"/>
              <a:cs typeface="Calibri"/>
              <a:sym typeface="Calibri"/>
            </a:endParaRPr>
          </a:p>
        </p:txBody>
      </p:sp>
      <p:sp>
        <p:nvSpPr>
          <p:cNvPr id="90" name="Google Shape;90;p14"/>
          <p:cNvSpPr txBox="1">
            <a:spLocks noGrp="1"/>
          </p:cNvSpPr>
          <p:nvPr>
            <p:ph type="subTitle" idx="1"/>
          </p:nvPr>
        </p:nvSpPr>
        <p:spPr>
          <a:xfrm>
            <a:off x="0" y="590309"/>
            <a:ext cx="9144000" cy="4553191"/>
          </a:xfrm>
          <a:prstGeom prst="rect">
            <a:avLst/>
          </a:prstGeom>
          <a:solidFill>
            <a:schemeClr val="lt1"/>
          </a:solidFill>
        </p:spPr>
        <p:txBody>
          <a:bodyPr spcFirstLastPara="1" wrap="square" lIns="91425" tIns="91425" rIns="91425" bIns="91425" anchor="t" anchorCtr="0">
            <a:noAutofit/>
          </a:bodyPr>
          <a:lstStyle/>
          <a:p>
            <a:pPr marL="457200" lvl="0" indent="-355600">
              <a:lnSpc>
                <a:spcPct val="115000"/>
              </a:lnSpc>
              <a:buClr>
                <a:schemeClr val="dk1"/>
              </a:buClr>
              <a:buSzPts val="2000"/>
              <a:buFont typeface="PT Sans Narrow"/>
              <a:buChar char="●"/>
            </a:pPr>
            <a:r>
              <a:rPr lang="en-US" sz="2300" dirty="0">
                <a:solidFill>
                  <a:schemeClr val="dk1"/>
                </a:solidFill>
                <a:latin typeface="Calibri" panose="020F0502020204030204" pitchFamily="34" charset="0"/>
                <a:ea typeface="PT Sans Narrow"/>
                <a:cs typeface="Calibri" panose="020F0502020204030204" pitchFamily="34" charset="0"/>
                <a:sym typeface="PT Sans Narrow"/>
              </a:rPr>
              <a:t>Experiences with Peer Educators (listening, answering questions, friendliness) </a:t>
            </a:r>
            <a:r>
              <a:rPr lang="en-US" sz="2300" dirty="0">
                <a:solidFill>
                  <a:schemeClr val="dk1"/>
                </a:solidFill>
                <a:latin typeface="Calibri" panose="020F0502020204030204" pitchFamily="34" charset="0"/>
                <a:ea typeface="PT Sans Narrow"/>
                <a:cs typeface="Calibri" panose="020F0502020204030204" pitchFamily="34" charset="0"/>
                <a:sym typeface="Wingdings" panose="05000000000000000000" pitchFamily="2" charset="2"/>
              </a:rPr>
              <a:t> </a:t>
            </a:r>
            <a:r>
              <a:rPr lang="en-US" sz="2300" dirty="0">
                <a:solidFill>
                  <a:schemeClr val="dk1"/>
                </a:solidFill>
                <a:latin typeface="Calibri" panose="020F0502020204030204" pitchFamily="34" charset="0"/>
                <a:ea typeface="PT Sans Narrow"/>
                <a:cs typeface="Calibri" panose="020F0502020204030204" pitchFamily="34" charset="0"/>
                <a:sym typeface="PT Sans Narrow"/>
              </a:rPr>
              <a:t>No significant results </a:t>
            </a:r>
          </a:p>
          <a:p>
            <a:pPr marL="101600" lvl="0">
              <a:lnSpc>
                <a:spcPct val="115000"/>
              </a:lnSpc>
              <a:buClr>
                <a:schemeClr val="dk1"/>
              </a:buClr>
              <a:buSzPts val="2000"/>
            </a:pPr>
            <a:endParaRPr lang="en-US" sz="1050" dirty="0">
              <a:solidFill>
                <a:schemeClr val="dk1"/>
              </a:solidFill>
              <a:latin typeface="Calibri" panose="020F0502020204030204" pitchFamily="34" charset="0"/>
              <a:ea typeface="PT Sans Narrow"/>
              <a:cs typeface="Calibri" panose="020F0502020204030204" pitchFamily="34" charset="0"/>
              <a:sym typeface="PT Sans Narrow"/>
            </a:endParaRPr>
          </a:p>
          <a:p>
            <a:pPr marL="457200" lvl="0" indent="-355600">
              <a:lnSpc>
                <a:spcPct val="115000"/>
              </a:lnSpc>
              <a:spcBef>
                <a:spcPts val="0"/>
              </a:spcBef>
              <a:buClr>
                <a:schemeClr val="dk1"/>
              </a:buClr>
              <a:buSzPts val="2000"/>
              <a:buFont typeface="PT Sans Narrow"/>
              <a:buChar char="●"/>
            </a:pPr>
            <a:r>
              <a:rPr lang="en-US" sz="2300" dirty="0">
                <a:solidFill>
                  <a:schemeClr val="dk1"/>
                </a:solidFill>
                <a:latin typeface="Calibri" panose="020F0502020204030204" pitchFamily="34" charset="0"/>
                <a:ea typeface="PT Sans Narrow"/>
                <a:cs typeface="Calibri" panose="020F0502020204030204" pitchFamily="34" charset="0"/>
                <a:sym typeface="PT Sans Narrow"/>
              </a:rPr>
              <a:t>Event topic not of interest  </a:t>
            </a:r>
            <a:r>
              <a:rPr lang="en-US" sz="2300" dirty="0">
                <a:solidFill>
                  <a:schemeClr val="dk1"/>
                </a:solidFill>
                <a:latin typeface="Calibri" panose="020F0502020204030204" pitchFamily="34" charset="0"/>
                <a:ea typeface="PT Sans Narrow"/>
                <a:cs typeface="Calibri" panose="020F0502020204030204" pitchFamily="34" charset="0"/>
                <a:sym typeface="Wingdings" panose="05000000000000000000" pitchFamily="2" charset="2"/>
              </a:rPr>
              <a:t> </a:t>
            </a:r>
            <a:r>
              <a:rPr lang="en-US" sz="2300" dirty="0">
                <a:solidFill>
                  <a:schemeClr val="dk1"/>
                </a:solidFill>
                <a:latin typeface="Calibri" panose="020F0502020204030204" pitchFamily="34" charset="0"/>
                <a:ea typeface="PT Sans Narrow"/>
                <a:cs typeface="Calibri" panose="020F0502020204030204" pitchFamily="34" charset="0"/>
                <a:sym typeface="PT Sans Narrow"/>
              </a:rPr>
              <a:t>No significant results</a:t>
            </a:r>
          </a:p>
          <a:p>
            <a:pPr marL="101600" lvl="0">
              <a:lnSpc>
                <a:spcPct val="115000"/>
              </a:lnSpc>
              <a:spcBef>
                <a:spcPts val="0"/>
              </a:spcBef>
              <a:buClr>
                <a:schemeClr val="dk1"/>
              </a:buClr>
              <a:buSzPts val="2000"/>
            </a:pPr>
            <a:endParaRPr lang="en-US" sz="1050" dirty="0">
              <a:solidFill>
                <a:schemeClr val="dk1"/>
              </a:solidFill>
              <a:latin typeface="Calibri" panose="020F0502020204030204" pitchFamily="34" charset="0"/>
              <a:ea typeface="PT Sans Narrow"/>
              <a:cs typeface="Calibri" panose="020F0502020204030204" pitchFamily="34" charset="0"/>
              <a:sym typeface="PT Sans Narrow"/>
            </a:endParaRPr>
          </a:p>
          <a:p>
            <a:pPr marL="457200" lvl="0" indent="-355600">
              <a:lnSpc>
                <a:spcPct val="115000"/>
              </a:lnSpc>
              <a:spcBef>
                <a:spcPts val="0"/>
              </a:spcBef>
              <a:buClr>
                <a:schemeClr val="dk1"/>
              </a:buClr>
              <a:buSzPts val="2000"/>
              <a:buFont typeface="PT Sans Narrow"/>
              <a:buChar char="●"/>
            </a:pPr>
            <a:r>
              <a:rPr lang="en-US" sz="2300" dirty="0">
                <a:solidFill>
                  <a:schemeClr val="dk1"/>
                </a:solidFill>
                <a:latin typeface="Calibri" panose="020F0502020204030204" pitchFamily="34" charset="0"/>
                <a:ea typeface="PT Sans Narrow"/>
                <a:cs typeface="Calibri" panose="020F0502020204030204" pitchFamily="34" charset="0"/>
                <a:sym typeface="PT Sans Narrow"/>
              </a:rPr>
              <a:t>Shared student-PE identity when asking a health-related question</a:t>
            </a:r>
          </a:p>
          <a:p>
            <a:pPr marL="914400" lvl="0" indent="-355600">
              <a:lnSpc>
                <a:spcPct val="115000"/>
              </a:lnSpc>
              <a:spcBef>
                <a:spcPts val="0"/>
              </a:spcBef>
              <a:buClr>
                <a:schemeClr val="dk1"/>
              </a:buClr>
              <a:buSzPts val="2000"/>
              <a:buFont typeface="PT Sans Narrow"/>
              <a:buChar char="-"/>
            </a:pPr>
            <a:r>
              <a:rPr lang="en-US" sz="2300" dirty="0">
                <a:solidFill>
                  <a:schemeClr val="dk1"/>
                </a:solidFill>
                <a:latin typeface="Calibri" panose="020F0502020204030204" pitchFamily="34" charset="0"/>
                <a:ea typeface="PT Sans Narrow"/>
                <a:cs typeface="Calibri" panose="020F0502020204030204" pitchFamily="34" charset="0"/>
                <a:sym typeface="PT Sans Narrow"/>
              </a:rPr>
              <a:t>Significant relationship between sexual orientation and importance of shared student-PE sexual orientation</a:t>
            </a:r>
          </a:p>
          <a:p>
            <a:pPr marL="558800" lvl="0">
              <a:lnSpc>
                <a:spcPct val="115000"/>
              </a:lnSpc>
              <a:spcBef>
                <a:spcPts val="0"/>
              </a:spcBef>
              <a:buClr>
                <a:schemeClr val="dk1"/>
              </a:buClr>
              <a:buSzPts val="2000"/>
            </a:pPr>
            <a:endParaRPr lang="en-US" sz="1050" dirty="0">
              <a:solidFill>
                <a:schemeClr val="dk1"/>
              </a:solidFill>
              <a:latin typeface="Calibri" panose="020F0502020204030204" pitchFamily="34" charset="0"/>
              <a:ea typeface="PT Sans Narrow"/>
              <a:cs typeface="Calibri" panose="020F0502020204030204" pitchFamily="34" charset="0"/>
              <a:sym typeface="PT Sans Narrow"/>
            </a:endParaRPr>
          </a:p>
          <a:p>
            <a:pPr marL="457200" lvl="0" indent="-355600">
              <a:lnSpc>
                <a:spcPct val="115000"/>
              </a:lnSpc>
              <a:spcBef>
                <a:spcPts val="0"/>
              </a:spcBef>
              <a:buClr>
                <a:schemeClr val="dk1"/>
              </a:buClr>
              <a:buSzPts val="2000"/>
              <a:buFont typeface="PT Sans Narrow"/>
              <a:buChar char="●"/>
            </a:pPr>
            <a:r>
              <a:rPr lang="en-US" sz="2300" dirty="0">
                <a:solidFill>
                  <a:schemeClr val="dk1"/>
                </a:solidFill>
                <a:latin typeface="Calibri" panose="020F0502020204030204" pitchFamily="34" charset="0"/>
                <a:ea typeface="PT Sans Narrow"/>
                <a:cs typeface="Calibri" panose="020F0502020204030204" pitchFamily="34" charset="0"/>
                <a:sym typeface="PT Sans Narrow"/>
              </a:rPr>
              <a:t>Perception that St. Olaf doesn’t care about student health (Index)</a:t>
            </a:r>
          </a:p>
          <a:p>
            <a:pPr marL="914400" lvl="0" indent="-355600">
              <a:lnSpc>
                <a:spcPct val="115000"/>
              </a:lnSpc>
              <a:spcBef>
                <a:spcPts val="0"/>
              </a:spcBef>
              <a:buClr>
                <a:schemeClr val="dk1"/>
              </a:buClr>
              <a:buSzPts val="2000"/>
              <a:buFont typeface="PT Sans Narrow"/>
              <a:buChar char="-"/>
            </a:pPr>
            <a:r>
              <a:rPr lang="en-US" sz="2300" dirty="0">
                <a:solidFill>
                  <a:schemeClr val="dk1"/>
                </a:solidFill>
                <a:latin typeface="Calibri" panose="020F0502020204030204" pitchFamily="34" charset="0"/>
                <a:ea typeface="PT Sans Narrow"/>
                <a:cs typeface="Calibri" panose="020F0502020204030204" pitchFamily="34" charset="0"/>
                <a:sym typeface="PT Sans Narrow"/>
              </a:rPr>
              <a:t>Students of color had a lower average index score than </a:t>
            </a:r>
          </a:p>
          <a:p>
            <a:pPr marL="558800" lvl="0">
              <a:lnSpc>
                <a:spcPct val="115000"/>
              </a:lnSpc>
              <a:spcBef>
                <a:spcPts val="0"/>
              </a:spcBef>
              <a:buClr>
                <a:schemeClr val="dk1"/>
              </a:buClr>
              <a:buSzPts val="2000"/>
            </a:pPr>
            <a:r>
              <a:rPr lang="en-US" sz="2300" dirty="0">
                <a:solidFill>
                  <a:schemeClr val="dk1"/>
                </a:solidFill>
                <a:latin typeface="Calibri" panose="020F0502020204030204" pitchFamily="34" charset="0"/>
                <a:ea typeface="PT Sans Narrow"/>
                <a:cs typeface="Calibri" panose="020F0502020204030204" pitchFamily="34" charset="0"/>
                <a:sym typeface="PT Sans Narrow"/>
              </a:rPr>
              <a:t>     white students</a:t>
            </a:r>
          </a:p>
          <a:p>
            <a:pPr marL="457200" lvl="0"/>
            <a:endParaRPr lang="en-US" sz="2400" dirty="0">
              <a:solidFill>
                <a:schemeClr val="dk1"/>
              </a:solidFill>
              <a:ea typeface="PT Sans Narrow"/>
              <a:cs typeface="PT Sans Narrow"/>
              <a:sym typeface="PT Sans Narrow"/>
            </a:endParaRPr>
          </a:p>
          <a:p>
            <a:pPr marL="1371600" lvl="0" indent="0" algn="l" rtl="0">
              <a:spcBef>
                <a:spcPts val="320"/>
              </a:spcBef>
              <a:spcAft>
                <a:spcPts val="0"/>
              </a:spcAft>
              <a:buNone/>
            </a:pPr>
            <a:endParaRPr sz="2400" dirty="0">
              <a:solidFill>
                <a:schemeClr val="dk1"/>
              </a:solidFill>
              <a:latin typeface="PT Sans Narrow"/>
              <a:ea typeface="PT Sans Narrow"/>
              <a:cs typeface="PT Sans Narrow"/>
              <a:sym typeface="PT Sans Narrow"/>
            </a:endParaRPr>
          </a:p>
          <a:p>
            <a:pPr marL="0" lvl="0" indent="0" algn="l" rtl="0">
              <a:spcBef>
                <a:spcPts val="32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0" y="81700"/>
            <a:ext cx="9144000" cy="90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latin typeface="Calibri"/>
                <a:ea typeface="Calibri"/>
                <a:cs typeface="Calibri"/>
                <a:sym typeface="Calibri"/>
              </a:rPr>
              <a:t>What impact do these barriers have on WC usage? </a:t>
            </a:r>
            <a:endParaRPr sz="2800" dirty="0">
              <a:latin typeface="Calibri"/>
              <a:ea typeface="Calibri"/>
              <a:cs typeface="Calibri"/>
              <a:sym typeface="Calibri"/>
            </a:endParaRPr>
          </a:p>
        </p:txBody>
      </p:sp>
      <p:sp>
        <p:nvSpPr>
          <p:cNvPr id="96" name="Google Shape;96;p15"/>
          <p:cNvSpPr txBox="1"/>
          <p:nvPr/>
        </p:nvSpPr>
        <p:spPr>
          <a:xfrm>
            <a:off x="0" y="887506"/>
            <a:ext cx="9144000" cy="4174294"/>
          </a:xfrm>
          <a:prstGeom prst="rect">
            <a:avLst/>
          </a:prstGeom>
          <a:solidFill>
            <a:schemeClr val="lt1"/>
          </a:solidFill>
          <a:ln>
            <a:noFill/>
          </a:ln>
        </p:spPr>
        <p:txBody>
          <a:bodyPr spcFirstLastPara="1" wrap="square" lIns="91425" tIns="91425" rIns="91425" bIns="91425" anchor="t" anchorCtr="0">
            <a:noAutofit/>
          </a:bodyPr>
          <a:lstStyle/>
          <a:p>
            <a:pPr lvl="0">
              <a:lnSpc>
                <a:spcPct val="115000"/>
              </a:lnSpc>
            </a:pPr>
            <a:r>
              <a:rPr lang="en-US" sz="2200" dirty="0">
                <a:latin typeface="Calibri" panose="020F0502020204030204" pitchFamily="34" charset="0"/>
                <a:ea typeface="PT Sans Narrow"/>
                <a:cs typeface="Calibri" panose="020F0502020204030204" pitchFamily="34" charset="0"/>
                <a:sym typeface="PT Sans Narrow"/>
              </a:rPr>
              <a:t>We ran tests analyzing the  frequency of WC use for Fall 2018 and:</a:t>
            </a:r>
          </a:p>
          <a:p>
            <a:pPr marL="914400" lvl="1" indent="-355600">
              <a:lnSpc>
                <a:spcPct val="115000"/>
              </a:lnSpc>
              <a:buSzPts val="2000"/>
              <a:buFont typeface="PT Sans Narrow"/>
              <a:buChar char="○"/>
            </a:pPr>
            <a:r>
              <a:rPr lang="en-US" sz="2200" dirty="0">
                <a:latin typeface="Calibri" panose="020F0502020204030204" pitchFamily="34" charset="0"/>
                <a:ea typeface="PT Sans Narrow"/>
                <a:cs typeface="Calibri" panose="020F0502020204030204" pitchFamily="34" charset="0"/>
                <a:sym typeface="PT Sans Narrow"/>
              </a:rPr>
              <a:t>Index of Peer Educator interactions (listening, answering questions, friendliness) </a:t>
            </a:r>
            <a:r>
              <a:rPr lang="en-US" sz="2200" dirty="0">
                <a:latin typeface="Calibri" panose="020F0502020204030204" pitchFamily="34" charset="0"/>
                <a:ea typeface="PT Sans Narrow"/>
                <a:cs typeface="Calibri" panose="020F0502020204030204" pitchFamily="34" charset="0"/>
                <a:sym typeface="Wingdings" panose="05000000000000000000" pitchFamily="2" charset="2"/>
              </a:rPr>
              <a:t> </a:t>
            </a:r>
            <a:r>
              <a:rPr lang="en-US" sz="2200" dirty="0">
                <a:latin typeface="Calibri" panose="020F0502020204030204" pitchFamily="34" charset="0"/>
                <a:ea typeface="PT Sans Narrow"/>
                <a:cs typeface="Calibri" panose="020F0502020204030204" pitchFamily="34" charset="0"/>
                <a:sym typeface="PT Sans Narrow"/>
              </a:rPr>
              <a:t>No significant results</a:t>
            </a:r>
          </a:p>
          <a:p>
            <a:pPr marL="558800" lvl="1">
              <a:lnSpc>
                <a:spcPct val="115000"/>
              </a:lnSpc>
              <a:buSzPts val="2000"/>
            </a:pPr>
            <a:r>
              <a:rPr lang="en-US" sz="1700" dirty="0">
                <a:solidFill>
                  <a:schemeClr val="bg1"/>
                </a:solidFill>
                <a:latin typeface="Calibri" panose="020F0502020204030204" pitchFamily="34" charset="0"/>
                <a:ea typeface="PT Sans Narrow"/>
                <a:cs typeface="Calibri" panose="020F0502020204030204" pitchFamily="34" charset="0"/>
                <a:sym typeface="PT Sans Narrow"/>
              </a:rPr>
              <a:t>----------------</a:t>
            </a:r>
          </a:p>
          <a:p>
            <a:pPr marL="914400" lvl="1" indent="-355600">
              <a:lnSpc>
                <a:spcPct val="115000"/>
              </a:lnSpc>
              <a:buSzPts val="2000"/>
              <a:buFont typeface="PT Sans Narrow"/>
              <a:buChar char="○"/>
            </a:pPr>
            <a:r>
              <a:rPr lang="en-US" sz="2200" dirty="0">
                <a:latin typeface="Calibri" panose="020F0502020204030204" pitchFamily="34" charset="0"/>
                <a:ea typeface="PT Sans Narrow"/>
                <a:cs typeface="Calibri" panose="020F0502020204030204" pitchFamily="34" charset="0"/>
                <a:sym typeface="PT Sans Narrow"/>
              </a:rPr>
              <a:t>Index of the perception that St. Olaf cares about student health and wellbeing </a:t>
            </a:r>
            <a:r>
              <a:rPr lang="en-US" sz="2200" dirty="0">
                <a:latin typeface="Calibri" panose="020F0502020204030204" pitchFamily="34" charset="0"/>
                <a:ea typeface="PT Sans Narrow"/>
                <a:cs typeface="Calibri" panose="020F0502020204030204" pitchFamily="34" charset="0"/>
                <a:sym typeface="Wingdings" panose="05000000000000000000" pitchFamily="2" charset="2"/>
              </a:rPr>
              <a:t> </a:t>
            </a:r>
            <a:r>
              <a:rPr lang="en-US" sz="2200" dirty="0">
                <a:latin typeface="Calibri" panose="020F0502020204030204" pitchFamily="34" charset="0"/>
                <a:ea typeface="PT Sans Narrow"/>
                <a:cs typeface="Calibri" panose="020F0502020204030204" pitchFamily="34" charset="0"/>
                <a:sym typeface="PT Sans Narrow"/>
              </a:rPr>
              <a:t>No significant results</a:t>
            </a:r>
            <a:r>
              <a:rPr lang="en-US" sz="2400" dirty="0">
                <a:solidFill>
                  <a:schemeClr val="bg1"/>
                </a:solidFill>
                <a:latin typeface="Calibri" panose="020F0502020204030204" pitchFamily="34" charset="0"/>
                <a:ea typeface="PT Sans Narrow"/>
                <a:cs typeface="Calibri" panose="020F0502020204030204" pitchFamily="34" charset="0"/>
                <a:sym typeface="PT Sans Narrow"/>
              </a:rPr>
              <a:t>------------</a:t>
            </a:r>
          </a:p>
          <a:p>
            <a:pPr marL="558800" lvl="1">
              <a:lnSpc>
                <a:spcPct val="115000"/>
              </a:lnSpc>
              <a:buSzPts val="2000"/>
            </a:pPr>
            <a:r>
              <a:rPr lang="en-US" sz="1700" dirty="0">
                <a:solidFill>
                  <a:schemeClr val="bg1"/>
                </a:solidFill>
                <a:latin typeface="Calibri" panose="020F0502020204030204" pitchFamily="34" charset="0"/>
                <a:ea typeface="PT Sans Narrow"/>
                <a:cs typeface="Calibri" panose="020F0502020204030204" pitchFamily="34" charset="0"/>
                <a:sym typeface="PT Sans Narrow"/>
              </a:rPr>
              <a:t>----------------</a:t>
            </a:r>
            <a:endParaRPr lang="en-US" sz="1700" dirty="0">
              <a:latin typeface="Calibri" panose="020F0502020204030204" pitchFamily="34" charset="0"/>
              <a:ea typeface="PT Sans Narrow"/>
              <a:cs typeface="Calibri" panose="020F0502020204030204" pitchFamily="34" charset="0"/>
              <a:sym typeface="PT Sans Narrow"/>
            </a:endParaRPr>
          </a:p>
          <a:p>
            <a:pPr marL="914400" lvl="1" indent="-355600">
              <a:lnSpc>
                <a:spcPct val="115000"/>
              </a:lnSpc>
              <a:buClr>
                <a:schemeClr val="dk1"/>
              </a:buClr>
              <a:buSzPts val="2000"/>
              <a:buFont typeface="PT Sans Narrow"/>
              <a:buChar char="○"/>
            </a:pPr>
            <a:r>
              <a:rPr lang="en-US" sz="2200" dirty="0">
                <a:solidFill>
                  <a:schemeClr val="dk1"/>
                </a:solidFill>
                <a:latin typeface="Calibri" panose="020F0502020204030204" pitchFamily="34" charset="0"/>
                <a:ea typeface="PT Sans Narrow"/>
                <a:cs typeface="Calibri" panose="020F0502020204030204" pitchFamily="34" charset="0"/>
                <a:sym typeface="PT Sans Narrow"/>
              </a:rPr>
              <a:t>Identity of respondents (gender, race/ethnicity, sexual orientation)</a:t>
            </a:r>
          </a:p>
          <a:p>
            <a:pPr marL="1371600" lvl="0" indent="-355600">
              <a:lnSpc>
                <a:spcPct val="115000"/>
              </a:lnSpc>
              <a:buClr>
                <a:schemeClr val="dk1"/>
              </a:buClr>
              <a:buSzPts val="2000"/>
              <a:buFont typeface="Calibri"/>
              <a:buChar char="-"/>
            </a:pPr>
            <a:r>
              <a:rPr lang="en-US" sz="2200" dirty="0">
                <a:solidFill>
                  <a:schemeClr val="dk1"/>
                </a:solidFill>
                <a:latin typeface="Calibri"/>
                <a:ea typeface="Calibri"/>
                <a:cs typeface="Calibri"/>
                <a:sym typeface="Calibri"/>
              </a:rPr>
              <a:t>Significant relationship between race/ethnicity and WC F18 use (visit)</a:t>
            </a:r>
          </a:p>
          <a:p>
            <a:pPr marL="1371600" lvl="0" indent="-355600">
              <a:lnSpc>
                <a:spcPct val="115000"/>
              </a:lnSpc>
              <a:buClr>
                <a:schemeClr val="dk1"/>
              </a:buClr>
              <a:buSzPts val="2000"/>
              <a:buFont typeface="Calibri"/>
              <a:buChar char="-"/>
            </a:pPr>
            <a:r>
              <a:rPr lang="en-US" sz="2200" dirty="0">
                <a:solidFill>
                  <a:schemeClr val="dk1"/>
                </a:solidFill>
                <a:latin typeface="Calibri"/>
                <a:ea typeface="Calibri"/>
                <a:cs typeface="Calibri"/>
                <a:sym typeface="Calibri"/>
              </a:rPr>
              <a:t>Significant relationship between gender and WC F18 use (total) </a:t>
            </a:r>
            <a:endParaRPr lang="en-US" sz="2200" dirty="0">
              <a:latin typeface="Calibri"/>
              <a:ea typeface="Calibri"/>
              <a:cs typeface="Calibri"/>
              <a:sym typeface="Calibri"/>
            </a:endParaRPr>
          </a:p>
          <a:p>
            <a:pPr marL="914400" lvl="2" indent="-355600">
              <a:lnSpc>
                <a:spcPct val="115000"/>
              </a:lnSpc>
              <a:buClr>
                <a:schemeClr val="dk1"/>
              </a:buClr>
              <a:buSzPts val="2000"/>
              <a:buFont typeface="PT Sans Narrow"/>
              <a:buChar char="○"/>
            </a:pPr>
            <a:endParaRPr lang="en-US" sz="2100" dirty="0">
              <a:solidFill>
                <a:schemeClr val="dk1"/>
              </a:solidFill>
              <a:latin typeface="Calibri" panose="020F0502020204030204" pitchFamily="34" charset="0"/>
              <a:ea typeface="PT Sans Narrow"/>
              <a:cs typeface="Calibri" panose="020F0502020204030204" pitchFamily="34" charset="0"/>
              <a:sym typeface="PT Sans Narrow"/>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928</Words>
  <Application>Microsoft Office PowerPoint</Application>
  <PresentationFormat>On-screen Show (16:9)</PresentationFormat>
  <Paragraphs>131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Cambria</vt:lpstr>
      <vt:lpstr>Calibri</vt:lpstr>
      <vt:lpstr>PT Sans Narrow</vt:lpstr>
      <vt:lpstr>Office Theme</vt:lpstr>
      <vt:lpstr>PowerPoint Presentation</vt:lpstr>
      <vt:lpstr>Institutional Barriers</vt:lpstr>
      <vt:lpstr>Research Questions </vt:lpstr>
      <vt:lpstr>Possible Barriers with WC</vt:lpstr>
      <vt:lpstr>Shared Identity with PE</vt:lpstr>
      <vt:lpstr>Perception of WC Office Layout</vt:lpstr>
      <vt:lpstr>Which students tend to experience barriers?  </vt:lpstr>
      <vt:lpstr>Which students tend to experience barriers? (cont.)</vt:lpstr>
      <vt:lpstr>What impact do these barriers have on WC usage? </vt:lpstr>
      <vt:lpstr>What impact do these barriers have on WC use? (cont.)</vt:lpstr>
      <vt:lpstr>Strengths and Limitations of Study </vt:lpstr>
      <vt:lpstr>Recommendations for the Wellness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Sheppard</dc:creator>
  <cp:lastModifiedBy>Ryan Sheppard</cp:lastModifiedBy>
  <cp:revision>16</cp:revision>
  <cp:lastPrinted>2018-12-11T20:53:23Z</cp:lastPrinted>
  <dcterms:modified xsi:type="dcterms:W3CDTF">2021-06-04T12:50:44Z</dcterms:modified>
</cp:coreProperties>
</file>