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4" r:id="rId2"/>
  </p:sldMasterIdLst>
  <p:notesMasterIdLst>
    <p:notesMasterId r:id="rId57"/>
  </p:notesMasterIdLst>
  <p:sldIdLst>
    <p:sldId id="256" r:id="rId3"/>
    <p:sldId id="268" r:id="rId4"/>
    <p:sldId id="269" r:id="rId5"/>
    <p:sldId id="270" r:id="rId6"/>
    <p:sldId id="271" r:id="rId7"/>
    <p:sldId id="272" r:id="rId8"/>
    <p:sldId id="267" r:id="rId9"/>
    <p:sldId id="257" r:id="rId10"/>
    <p:sldId id="258" r:id="rId11"/>
    <p:sldId id="259" r:id="rId12"/>
    <p:sldId id="260" r:id="rId13"/>
    <p:sldId id="261" r:id="rId14"/>
    <p:sldId id="262" r:id="rId15"/>
    <p:sldId id="263" r:id="rId16"/>
    <p:sldId id="264" r:id="rId17"/>
    <p:sldId id="265" r:id="rId18"/>
    <p:sldId id="266" r:id="rId19"/>
    <p:sldId id="307"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10" r:id="rId55"/>
    <p:sldId id="311" r:id="rId5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8" roundtripDataSignature="AMtx7mjJKsKidkWAHB7VDUsgapGjg6RL0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B60C42A-BF45-4F05-9D12-0254B347B7AB}">
  <a:tblStyle styleId="{CB60C42A-BF45-4F05-9D12-0254B347B7A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30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customschemas.google.com/relationships/presentationmetadata" Target="metadata"/><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 name="Google Shape;3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https://www.istockphoto.com/photo/time-is-money-concept-gm1137169649-303138932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 name="Google Shape;5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 name="Google Shape;6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 name="Google Shape;7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a:t>Need to add table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sz="140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47284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065e798eca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065e798eca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0381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 name="Google Shape;3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89773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 name="Google Shape;3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152457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Here we have the research questions that we focused on for this study where we primarily asked students if they have co-worker relationships, what are a few things that affect these relationships and how can St. Olaf improve these experiences</a:t>
            </a:r>
            <a:endParaRPr/>
          </a:p>
        </p:txBody>
      </p:sp>
    </p:spTree>
    <p:extLst>
      <p:ext uri="{BB962C8B-B14F-4D97-AF65-F5344CB8AC3E}">
        <p14:creationId xmlns:p14="http://schemas.microsoft.com/office/powerpoint/2010/main" val="1159342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 name="Google Shape;4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Only doing the percentages, moving the explanation to Devon.</a:t>
            </a:r>
            <a:endParaRPr/>
          </a:p>
          <a:p>
            <a:pPr marL="0" lvl="0" indent="0" algn="l" rtl="0">
              <a:lnSpc>
                <a:spcPct val="100000"/>
              </a:lnSpc>
              <a:spcBef>
                <a:spcPts val="0"/>
              </a:spcBef>
              <a:spcAft>
                <a:spcPts val="0"/>
              </a:spcAft>
              <a:buSzPts val="1100"/>
              <a:buNone/>
            </a:pPr>
            <a:r>
              <a:rPr lang="en-US"/>
              <a:t>We asked students to state the number of co-workers they have in their St. Olaf focus job and this table shows us that almost half of the student body have 6 or more coworkers. </a:t>
            </a:r>
            <a:endParaRPr/>
          </a:p>
        </p:txBody>
      </p:sp>
    </p:spTree>
    <p:extLst>
      <p:ext uri="{BB962C8B-B14F-4D97-AF65-F5344CB8AC3E}">
        <p14:creationId xmlns:p14="http://schemas.microsoft.com/office/powerpoint/2010/main" val="3218864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1065e798eca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 name="Google Shape;55;g1065e798eca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This graph shows us the frequency of students working together where more than half of the students report to frequently or very frequently.</a:t>
            </a:r>
            <a:endParaRPr/>
          </a:p>
        </p:txBody>
      </p:sp>
    </p:spTree>
    <p:extLst>
      <p:ext uri="{BB962C8B-B14F-4D97-AF65-F5344CB8AC3E}">
        <p14:creationId xmlns:p14="http://schemas.microsoft.com/office/powerpoint/2010/main" val="7201155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065e798eca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065e798eca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This table also shows that students tended to agree that it is important to them to have friendly relationships with their co-workers (87.9%, or 57.6 + 30.3), but they are not quite as likely to agree that they want to an establish friendship with their co-workers </a:t>
            </a: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dirty="0">
                <a:solidFill>
                  <a:schemeClr val="dk1"/>
                </a:solidFill>
              </a:rPr>
              <a:t>Students also tended to disagree (strongly or somewhat) that they feel uncomfortable with their co-workers (74.6%, or 69.5 + 5.1) and that there is friction or anger among them (81.1%, or 3.0 + 78.1). This can reflect some of the dynamics of student employees in their work environment between their co-workers. Students’ co-worker relationships tend to be positive overall.</a:t>
            </a:r>
            <a:endParaRPr lang="en-US" dirty="0"/>
          </a:p>
          <a:p>
            <a:pPr marL="0" lvl="0" indent="0" algn="l" rtl="0">
              <a:lnSpc>
                <a:spcPct val="115000"/>
              </a:lnSpc>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2606128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03f2009b6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03f2009b6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A plurality of respondents appears to be quite happy in their co-worker relationships, yet the figure also shows that many students are not having this positive experience. More than 40% of students having a maximum score of 24 yet, More than one-third (38.7%) have scores of 20 or below, with more than one in ten (11.3%) having scores of 14 or less. The range of the scores indicates disparate experiences in the co-worker relationships students are having on their focus jobs. </a:t>
            </a:r>
            <a:endParaRPr/>
          </a:p>
        </p:txBody>
      </p:sp>
    </p:spTree>
    <p:extLst>
      <p:ext uri="{BB962C8B-B14F-4D97-AF65-F5344CB8AC3E}">
        <p14:creationId xmlns:p14="http://schemas.microsoft.com/office/powerpoint/2010/main" val="490082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065e798ec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1065e798eca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Compares mean scores, and the only one that was statically different was first generation and continuing generation. However, the difference is too small and weak and it can be deemed as unimportant. </a:t>
            </a:r>
            <a:endParaRPr/>
          </a:p>
        </p:txBody>
      </p:sp>
    </p:spTree>
    <p:extLst>
      <p:ext uri="{BB962C8B-B14F-4D97-AF65-F5344CB8AC3E}">
        <p14:creationId xmlns:p14="http://schemas.microsoft.com/office/powerpoint/2010/main" val="1410966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The top three stressors are: academics, friendships and relationships, and extracurriculars. </a:t>
            </a:r>
            <a:endParaRPr/>
          </a:p>
          <a:p>
            <a:pPr marL="0" lvl="0" indent="0" algn="l" rtl="0">
              <a:lnSpc>
                <a:spcPct val="100000"/>
              </a:lnSpc>
              <a:spcBef>
                <a:spcPts val="0"/>
              </a:spcBef>
              <a:spcAft>
                <a:spcPts val="0"/>
              </a:spcAft>
              <a:buSzPts val="1100"/>
              <a:buNone/>
            </a:pPr>
            <a:r>
              <a:rPr lang="en-US"/>
              <a:t>Inspired by literature which outlines a “good” friendship as communicative, making</a:t>
            </a:r>
            <a:endParaRPr/>
          </a:p>
        </p:txBody>
      </p:sp>
    </p:spTree>
    <p:extLst>
      <p:ext uri="{BB962C8B-B14F-4D97-AF65-F5344CB8AC3E}">
        <p14:creationId xmlns:p14="http://schemas.microsoft.com/office/powerpoint/2010/main" val="41274613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065e798eca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065e798eca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08089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06f525aa65_2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g106f525aa65_2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400">
              <a:solidFill>
                <a:schemeClr val="dk1"/>
              </a:solidFill>
            </a:endParaRPr>
          </a:p>
        </p:txBody>
      </p:sp>
    </p:spTree>
    <p:extLst>
      <p:ext uri="{BB962C8B-B14F-4D97-AF65-F5344CB8AC3E}">
        <p14:creationId xmlns:p14="http://schemas.microsoft.com/office/powerpoint/2010/main" val="2401607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 name="Google Shape;3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268379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03f2009b6d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03f2009b6d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93163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03f2009b6d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03f2009b6d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99486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03f2009b6d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03f2009b6d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53223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065e798eca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065e798eca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49842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065e798eca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065e798eca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97172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065e798eca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065e798eca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231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 name="Google Shape;3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01214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 name="Google Shape;3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90830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 name="Google Shape;3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65434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 name="Google Shape;3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https://www.istockphoto.com/photo/time-is-money-concept-gm1137169649-303138932 </a:t>
            </a:r>
            <a:endParaRPr/>
          </a:p>
        </p:txBody>
      </p:sp>
    </p:spTree>
    <p:extLst>
      <p:ext uri="{BB962C8B-B14F-4D97-AF65-F5344CB8AC3E}">
        <p14:creationId xmlns:p14="http://schemas.microsoft.com/office/powerpoint/2010/main" val="395035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 name="Google Shape;3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 name="Google Shape;4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16"/>
          <p:cNvSpPr txBox="1">
            <a:spLocks noGrp="1"/>
          </p:cNvSpPr>
          <p:nvPr>
            <p:ph type="ctrTitle"/>
          </p:nvPr>
        </p:nvSpPr>
        <p:spPr>
          <a:xfrm>
            <a:off x="685800" y="1989759"/>
            <a:ext cx="7772400" cy="3396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lt1"/>
              </a:buClr>
              <a:buSzPts val="3600"/>
              <a:buFont typeface="Arial"/>
              <a:buNone/>
              <a:defRPr sz="360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6"/>
          <p:cNvSpPr txBox="1">
            <a:spLocks noGrp="1"/>
          </p:cNvSpPr>
          <p:nvPr>
            <p:ph type="subTitle" idx="1"/>
          </p:nvPr>
        </p:nvSpPr>
        <p:spPr>
          <a:xfrm>
            <a:off x="1371600" y="2461426"/>
            <a:ext cx="6400800" cy="477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480"/>
              </a:spcBef>
              <a:spcAft>
                <a:spcPts val="0"/>
              </a:spcAft>
              <a:buClr>
                <a:srgbClr val="FFFFFF"/>
              </a:buClr>
              <a:buSzPts val="2400"/>
              <a:buNone/>
              <a:defRPr sz="2400" i="1">
                <a:solidFill>
                  <a:srgbClr val="FFFFFF"/>
                </a:solidFill>
                <a:latin typeface="Arial"/>
                <a:ea typeface="Arial"/>
                <a:cs typeface="Arial"/>
                <a:sym typeface="Aria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4" name="Google Shape;14;p16"/>
          <p:cNvSpPr txBox="1"/>
          <p:nvPr/>
        </p:nvSpPr>
        <p:spPr>
          <a:xfrm>
            <a:off x="1371600" y="3045627"/>
            <a:ext cx="6400800" cy="477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17"/>
          <p:cNvSpPr txBox="1">
            <a:spLocks noGrp="1"/>
          </p:cNvSpPr>
          <p:nvPr>
            <p:ph type="body" idx="1"/>
          </p:nvPr>
        </p:nvSpPr>
        <p:spPr>
          <a:xfrm>
            <a:off x="457200" y="2053591"/>
            <a:ext cx="4038600" cy="2762100"/>
          </a:xfrm>
          <a:prstGeom prst="rect">
            <a:avLst/>
          </a:prstGeom>
          <a:noFill/>
          <a:ln>
            <a:noFill/>
          </a:ln>
        </p:spPr>
        <p:txBody>
          <a:bodyPr spcFirstLastPara="1" wrap="square" lIns="91425" tIns="45700" rIns="91425" bIns="45700" anchor="t" anchorCtr="0">
            <a:noAutofit/>
          </a:bodyPr>
          <a:lstStyle>
            <a:lvl1pPr marL="457200" lvl="0" indent="-330200" algn="l">
              <a:lnSpc>
                <a:spcPct val="100000"/>
              </a:lnSpc>
              <a:spcBef>
                <a:spcPts val="320"/>
              </a:spcBef>
              <a:spcAft>
                <a:spcPts val="0"/>
              </a:spcAft>
              <a:buClr>
                <a:schemeClr val="dk1"/>
              </a:buClr>
              <a:buSzPts val="1600"/>
              <a:buChar char="•"/>
              <a:defRPr sz="1600">
                <a:latin typeface="Arial"/>
                <a:ea typeface="Arial"/>
                <a:cs typeface="Arial"/>
                <a:sym typeface="Arial"/>
              </a:defRPr>
            </a:lvl1pPr>
            <a:lvl2pPr marL="914400" lvl="1" indent="-304800" algn="l">
              <a:lnSpc>
                <a:spcPct val="100000"/>
              </a:lnSpc>
              <a:spcBef>
                <a:spcPts val="240"/>
              </a:spcBef>
              <a:spcAft>
                <a:spcPts val="0"/>
              </a:spcAft>
              <a:buClr>
                <a:schemeClr val="dk1"/>
              </a:buClr>
              <a:buSzPts val="1200"/>
              <a:buFont typeface="Arial"/>
              <a:buChar char="•"/>
              <a:defRPr sz="1200">
                <a:latin typeface="Arial"/>
                <a:ea typeface="Arial"/>
                <a:cs typeface="Arial"/>
                <a:sym typeface="Arial"/>
              </a:defRPr>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7" name="Google Shape;17;p17"/>
          <p:cNvSpPr txBox="1">
            <a:spLocks noGrp="1"/>
          </p:cNvSpPr>
          <p:nvPr>
            <p:ph type="ctrTitle"/>
          </p:nvPr>
        </p:nvSpPr>
        <p:spPr>
          <a:xfrm>
            <a:off x="381000" y="1484685"/>
            <a:ext cx="1986300" cy="339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2400"/>
              <a:buFont typeface="Arial"/>
              <a:buNone/>
              <a:defRPr sz="2400" b="1">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19"/>
          <p:cNvSpPr txBox="1">
            <a:spLocks noGrp="1"/>
          </p:cNvSpPr>
          <p:nvPr>
            <p:ph type="ctrTitle"/>
          </p:nvPr>
        </p:nvSpPr>
        <p:spPr>
          <a:xfrm>
            <a:off x="381000" y="631245"/>
            <a:ext cx="1986300" cy="339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2400"/>
              <a:buFont typeface="Arial"/>
              <a:buNone/>
              <a:defRPr sz="2400" b="1">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9"/>
          <p:cNvSpPr txBox="1">
            <a:spLocks noGrp="1"/>
          </p:cNvSpPr>
          <p:nvPr>
            <p:ph type="subTitle" idx="1"/>
          </p:nvPr>
        </p:nvSpPr>
        <p:spPr>
          <a:xfrm>
            <a:off x="381000" y="1039026"/>
            <a:ext cx="6090900" cy="1917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320"/>
              </a:spcBef>
              <a:spcAft>
                <a:spcPts val="0"/>
              </a:spcAft>
              <a:buClr>
                <a:srgbClr val="000000"/>
              </a:buClr>
              <a:buSzPts val="1600"/>
              <a:buNone/>
              <a:defRPr sz="1600" i="0">
                <a:solidFill>
                  <a:srgbClr val="000000"/>
                </a:solidFill>
                <a:latin typeface="Arial"/>
                <a:ea typeface="Arial"/>
                <a:cs typeface="Arial"/>
                <a:sym typeface="Aria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20"/>
          <p:cNvSpPr txBox="1">
            <a:spLocks noGrp="1"/>
          </p:cNvSpPr>
          <p:nvPr>
            <p:ph type="ctrTitle"/>
          </p:nvPr>
        </p:nvSpPr>
        <p:spPr>
          <a:xfrm>
            <a:off x="4800600" y="631245"/>
            <a:ext cx="1986300" cy="339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2400"/>
              <a:buFont typeface="Arial"/>
              <a:buNone/>
              <a:defRPr sz="240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0"/>
          <p:cNvSpPr txBox="1">
            <a:spLocks noGrp="1"/>
          </p:cNvSpPr>
          <p:nvPr>
            <p:ph type="subTitle" idx="1"/>
          </p:nvPr>
        </p:nvSpPr>
        <p:spPr>
          <a:xfrm>
            <a:off x="4800600" y="1039026"/>
            <a:ext cx="2748300" cy="3400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280"/>
              </a:spcBef>
              <a:spcAft>
                <a:spcPts val="0"/>
              </a:spcAft>
              <a:buClr>
                <a:srgbClr val="FFFFFF"/>
              </a:buClr>
              <a:buSzPts val="1400"/>
              <a:buNone/>
              <a:defRPr sz="1400" i="0">
                <a:solidFill>
                  <a:srgbClr val="FFFFFF"/>
                </a:solidFill>
                <a:latin typeface="Arial"/>
                <a:ea typeface="Arial"/>
                <a:cs typeface="Arial"/>
                <a:sym typeface="Aria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24" name="Google Shape;24;p20" descr="Commencement-087.jpg"/>
          <p:cNvPicPr preferRelativeResize="0"/>
          <p:nvPr/>
        </p:nvPicPr>
        <p:blipFill rotWithShape="1">
          <a:blip r:embed="rId3">
            <a:alphaModFix/>
          </a:blip>
          <a:srcRect l="22254" r="18487"/>
          <a:stretch/>
        </p:blipFill>
        <p:spPr>
          <a:xfrm>
            <a:off x="0" y="0"/>
            <a:ext cx="4572003" cy="514350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21"/>
          <p:cNvSpPr txBox="1">
            <a:spLocks noGrp="1"/>
          </p:cNvSpPr>
          <p:nvPr>
            <p:ph type="ctrTitle"/>
          </p:nvPr>
        </p:nvSpPr>
        <p:spPr>
          <a:xfrm>
            <a:off x="350520" y="631245"/>
            <a:ext cx="1986300" cy="339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2400"/>
              <a:buFont typeface="Arial"/>
              <a:buNone/>
              <a:defRPr sz="240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1"/>
          <p:cNvSpPr txBox="1">
            <a:spLocks noGrp="1"/>
          </p:cNvSpPr>
          <p:nvPr>
            <p:ph type="subTitle" idx="1"/>
          </p:nvPr>
        </p:nvSpPr>
        <p:spPr>
          <a:xfrm>
            <a:off x="350520" y="1039026"/>
            <a:ext cx="2748300" cy="3400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280"/>
              </a:spcBef>
              <a:spcAft>
                <a:spcPts val="0"/>
              </a:spcAft>
              <a:buClr>
                <a:srgbClr val="FFFFFF"/>
              </a:buClr>
              <a:buSzPts val="1400"/>
              <a:buNone/>
              <a:defRPr sz="1400" i="0">
                <a:solidFill>
                  <a:srgbClr val="FFFFFF"/>
                </a:solidFill>
                <a:latin typeface="Arial"/>
                <a:ea typeface="Arial"/>
                <a:cs typeface="Arial"/>
                <a:sym typeface="Aria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28" name="Google Shape;28;p21" descr="Commencement-087.jpg"/>
          <p:cNvPicPr preferRelativeResize="0"/>
          <p:nvPr/>
        </p:nvPicPr>
        <p:blipFill rotWithShape="1">
          <a:blip r:embed="rId3">
            <a:alphaModFix/>
          </a:blip>
          <a:srcRect l="22254" r="18487"/>
          <a:stretch/>
        </p:blipFill>
        <p:spPr>
          <a:xfrm>
            <a:off x="4572000" y="0"/>
            <a:ext cx="4572003" cy="514350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311700" y="1152475"/>
            <a:ext cx="8520600" cy="3416400"/>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24" name="Google Shape;24;p18"/>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4040355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Shape 11"/>
          <p:cNvSpPr>
            <a:spLocks noGrp="1"/>
          </p:cNvSpPr>
          <p:nvPr>
            <p:ph type="title"/>
          </p:nvPr>
        </p:nvSpPr>
        <p:spPr>
          <a:xfrm>
            <a:off x="685800" y="1989758"/>
            <a:ext cx="7772400" cy="339601"/>
          </a:xfrm>
          <a:prstGeom prst="rect">
            <a:avLst/>
          </a:prstGeom>
        </p:spPr>
        <p:txBody>
          <a:bodyPr/>
          <a:lstStyle>
            <a:lvl1pPr>
              <a:defRPr sz="3600" b="1">
                <a:solidFill>
                  <a:srgbClr val="FFFFFF"/>
                </a:solidFill>
                <a:latin typeface="+mj-lt"/>
                <a:ea typeface="+mj-ea"/>
                <a:cs typeface="+mj-cs"/>
                <a:sym typeface="Arial"/>
              </a:defRPr>
            </a:lvl1pPr>
          </a:lstStyle>
          <a:p>
            <a:r>
              <a:t>Click to add title</a:t>
            </a:r>
          </a:p>
        </p:txBody>
      </p:sp>
      <p:sp>
        <p:nvSpPr>
          <p:cNvPr id="12" name="Shape 12"/>
          <p:cNvSpPr>
            <a:spLocks noGrp="1"/>
          </p:cNvSpPr>
          <p:nvPr>
            <p:ph type="body" sz="quarter" idx="1"/>
          </p:nvPr>
        </p:nvSpPr>
        <p:spPr>
          <a:xfrm>
            <a:off x="1371600" y="2461425"/>
            <a:ext cx="6400800" cy="477601"/>
          </a:xfrm>
          <a:prstGeom prst="rect">
            <a:avLst/>
          </a:prstGeom>
        </p:spPr>
        <p:txBody>
          <a:bodyPr/>
          <a:lstStyle>
            <a:lvl1pPr marL="431800" indent="-406400" algn="ctr">
              <a:spcBef>
                <a:spcPts val="400"/>
              </a:spcBef>
              <a:buClrTx/>
              <a:buSzTx/>
              <a:buFontTx/>
              <a:buNone/>
              <a:defRPr sz="2400" i="1">
                <a:solidFill>
                  <a:srgbClr val="FFFFFF"/>
                </a:solidFill>
                <a:latin typeface="+mj-lt"/>
                <a:ea typeface="+mj-ea"/>
                <a:cs typeface="+mj-cs"/>
                <a:sym typeface="Arial"/>
              </a:defRPr>
            </a:lvl1pPr>
          </a:lstStyle>
          <a:p>
            <a:r>
              <a:t>Click to add subtitle</a:t>
            </a:r>
          </a:p>
        </p:txBody>
      </p:sp>
      <p:sp>
        <p:nvSpPr>
          <p:cNvPr id="13" name="Shape 13"/>
          <p:cNvSpPr>
            <a:spLocks noGrp="1"/>
          </p:cNvSpPr>
          <p:nvPr>
            <p:ph type="sldNum" sz="quarter" idx="2"/>
          </p:nvPr>
        </p:nvSpPr>
        <p:spPr>
          <a:xfrm>
            <a:off x="4419600" y="4627562"/>
            <a:ext cx="2133600" cy="2794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96262133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Shape 20"/>
          <p:cNvSpPr>
            <a:spLocks noGrp="1"/>
          </p:cNvSpPr>
          <p:nvPr>
            <p:ph type="body" sz="half" idx="1"/>
          </p:nvPr>
        </p:nvSpPr>
        <p:spPr>
          <a:xfrm>
            <a:off x="457200" y="2053590"/>
            <a:ext cx="4038600" cy="2762101"/>
          </a:xfrm>
          <a:prstGeom prst="rect">
            <a:avLst/>
          </a:prstGeom>
        </p:spPr>
        <p:txBody>
          <a:bodyPr/>
          <a:lstStyle>
            <a:lvl1pPr indent="-330200">
              <a:spcBef>
                <a:spcPts val="300"/>
              </a:spcBef>
              <a:buSzPts val="1600"/>
              <a:defRPr sz="1600">
                <a:latin typeface="+mj-lt"/>
                <a:ea typeface="+mj-ea"/>
                <a:cs typeface="+mj-cs"/>
                <a:sym typeface="Arial"/>
              </a:defRPr>
            </a:lvl1pPr>
          </a:lstStyle>
          <a:p>
            <a:r>
              <a:t>Click to add text</a:t>
            </a:r>
          </a:p>
        </p:txBody>
      </p:sp>
      <p:sp>
        <p:nvSpPr>
          <p:cNvPr id="21" name="Shape 21"/>
          <p:cNvSpPr>
            <a:spLocks noGrp="1"/>
          </p:cNvSpPr>
          <p:nvPr>
            <p:ph type="title"/>
          </p:nvPr>
        </p:nvSpPr>
        <p:spPr>
          <a:xfrm>
            <a:off x="381000" y="1484684"/>
            <a:ext cx="1986301" cy="339601"/>
          </a:xfrm>
          <a:prstGeom prst="rect">
            <a:avLst/>
          </a:prstGeom>
        </p:spPr>
        <p:txBody>
          <a:bodyPr/>
          <a:lstStyle>
            <a:lvl1pPr algn="l">
              <a:defRPr sz="2400" b="1">
                <a:latin typeface="+mj-lt"/>
                <a:ea typeface="+mj-ea"/>
                <a:cs typeface="+mj-cs"/>
                <a:sym typeface="Arial"/>
              </a:defRPr>
            </a:lvl1pPr>
          </a:lstStyle>
          <a:p>
            <a:r>
              <a:t>Click to add title</a:t>
            </a:r>
          </a:p>
        </p:txBody>
      </p:sp>
      <p:sp>
        <p:nvSpPr>
          <p:cNvPr id="22" name="Shape 22"/>
          <p:cNvSpPr>
            <a:spLocks noGrp="1"/>
          </p:cNvSpPr>
          <p:nvPr>
            <p:ph type="sldNum" sz="quarter" idx="2"/>
          </p:nvPr>
        </p:nvSpPr>
        <p:spPr>
          <a:xfrm>
            <a:off x="4419600" y="4627562"/>
            <a:ext cx="2133600" cy="279401"/>
          </a:xfrm>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551708794"/>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5"/>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311699" y="445025"/>
            <a:ext cx="8520602" cy="572701"/>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nchor="ctr">
            <a:normAutofit/>
          </a:bodyPr>
          <a:lstStyle/>
          <a:p>
            <a:r>
              <a:t>Click to add title</a:t>
            </a:r>
          </a:p>
        </p:txBody>
      </p:sp>
      <p:sp>
        <p:nvSpPr>
          <p:cNvPr id="3" name="Shape 3"/>
          <p:cNvSpPr>
            <a:spLocks noGrp="1"/>
          </p:cNvSpPr>
          <p:nvPr>
            <p:ph type="body" idx="1"/>
          </p:nvPr>
        </p:nvSpPr>
        <p:spPr>
          <a:xfrm>
            <a:off x="311699" y="1152475"/>
            <a:ext cx="8520602" cy="3416400"/>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normAutofit/>
          </a:bodyPr>
          <a:lstStyle/>
          <a:p>
            <a:r>
              <a:t>Click to add text</a:t>
            </a:r>
          </a:p>
        </p:txBody>
      </p:sp>
      <p:sp>
        <p:nvSpPr>
          <p:cNvPr id="4" name="Shape 4"/>
          <p:cNvSpPr>
            <a:spLocks noGrp="1"/>
          </p:cNvSpPr>
          <p:nvPr>
            <p:ph type="sldNum" sz="quarter" idx="2"/>
          </p:nvPr>
        </p:nvSpPr>
        <p:spPr>
          <a:xfrm>
            <a:off x="8757216" y="4725416"/>
            <a:ext cx="263943" cy="269201"/>
          </a:xfrm>
          <a:prstGeom prst="rect">
            <a:avLst/>
          </a:prstGeom>
          <a:ln w="12700">
            <a:miter lim="400000"/>
          </a:ln>
        </p:spPr>
        <p:txBody>
          <a:bodyPr wrap="none" lIns="45699" tIns="45699" rIns="45699" bIns="45699" anchor="ctr">
            <a:spAutoFit/>
          </a:bodyPr>
          <a:lstStyle>
            <a:lvl1pPr algn="r">
              <a:defRPr sz="1200">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295517018"/>
      </p:ext>
    </p:extLst>
  </p:cSld>
  <p:clrMap bg1="lt1" tx1="dk1" bg2="lt2" tx2="dk2" accent1="accent1" accent2="accent2" accent3="accent3" accent4="accent4" accent5="accent5" accent6="accent6" hlink="hlink" folHlink="folHlink"/>
  <p:sldLayoutIdLst>
    <p:sldLayoutId id="2147483655" r:id="rId1"/>
    <p:sldLayoutId id="2147483656" r:id="rId2"/>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9pPr>
    </p:titleStyle>
    <p:bodyStyle>
      <a:lvl1pPr marL="457200" marR="0" indent="-431800" algn="l" defTabSz="914400" rtl="0" latinLnBrk="0">
        <a:lnSpc>
          <a:spcPct val="100000"/>
        </a:lnSpc>
        <a:spcBef>
          <a:spcPts val="600"/>
        </a:spcBef>
        <a:spcAft>
          <a:spcPts val="0"/>
        </a:spcAft>
        <a:buClr>
          <a:srgbClr val="000000"/>
        </a:buClr>
        <a:buSzPts val="3200"/>
        <a:buFont typeface="Arial"/>
        <a:buChar char="•"/>
        <a:tabLst/>
        <a:defRPr sz="3200" b="0" i="0" u="none" strike="noStrike" cap="none" spc="0" baseline="0">
          <a:ln>
            <a:noFill/>
          </a:ln>
          <a:solidFill>
            <a:srgbClr val="000000"/>
          </a:solidFill>
          <a:uFillTx/>
          <a:latin typeface="Calibri"/>
          <a:ea typeface="Calibri"/>
          <a:cs typeface="Calibri"/>
          <a:sym typeface="Calibri"/>
        </a:defRPr>
      </a:lvl1pPr>
      <a:lvl2pPr marL="972457" marR="0" indent="-464457" algn="l" defTabSz="914400" rtl="0" latinLnBrk="0">
        <a:lnSpc>
          <a:spcPct val="100000"/>
        </a:lnSpc>
        <a:spcBef>
          <a:spcPts val="600"/>
        </a:spcBef>
        <a:spcAft>
          <a:spcPts val="0"/>
        </a:spcAft>
        <a:buClr>
          <a:srgbClr val="000000"/>
        </a:buClr>
        <a:buSzPts val="3200"/>
        <a:buFont typeface="Arial"/>
        <a:buChar char="–"/>
        <a:tabLst/>
        <a:defRPr sz="3200" b="0" i="0" u="none" strike="noStrike" cap="none" spc="0" baseline="0">
          <a:ln>
            <a:noFill/>
          </a:ln>
          <a:solidFill>
            <a:srgbClr val="000000"/>
          </a:solidFill>
          <a:uFillTx/>
          <a:latin typeface="Calibri"/>
          <a:ea typeface="Calibri"/>
          <a:cs typeface="Calibri"/>
          <a:sym typeface="Calibri"/>
        </a:defRPr>
      </a:lvl2pPr>
      <a:lvl3pPr marL="1498600" marR="0" indent="-508000" algn="l" defTabSz="914400" rtl="0" latinLnBrk="0">
        <a:lnSpc>
          <a:spcPct val="100000"/>
        </a:lnSpc>
        <a:spcBef>
          <a:spcPts val="600"/>
        </a:spcBef>
        <a:spcAft>
          <a:spcPts val="0"/>
        </a:spcAft>
        <a:buClr>
          <a:srgbClr val="000000"/>
        </a:buClr>
        <a:buSzPts val="3200"/>
        <a:buFont typeface="Arial"/>
        <a:buChar char="•"/>
        <a:tabLst/>
        <a:defRPr sz="3200" b="0" i="0" u="none" strike="noStrike" cap="none" spc="0" baseline="0">
          <a:ln>
            <a:noFill/>
          </a:ln>
          <a:solidFill>
            <a:srgbClr val="000000"/>
          </a:solidFill>
          <a:uFillTx/>
          <a:latin typeface="Calibri"/>
          <a:ea typeface="Calibri"/>
          <a:cs typeface="Calibri"/>
          <a:sym typeface="Calibri"/>
        </a:defRPr>
      </a:lvl3pPr>
      <a:lvl4pPr marL="2042160" marR="0" indent="-568960" algn="l" defTabSz="914400" rtl="0" latinLnBrk="0">
        <a:lnSpc>
          <a:spcPct val="100000"/>
        </a:lnSpc>
        <a:spcBef>
          <a:spcPts val="600"/>
        </a:spcBef>
        <a:spcAft>
          <a:spcPts val="0"/>
        </a:spcAft>
        <a:buClr>
          <a:srgbClr val="000000"/>
        </a:buClr>
        <a:buSzPts val="3200"/>
        <a:buFont typeface="Arial"/>
        <a:buChar char="–"/>
        <a:tabLst/>
        <a:defRPr sz="3200" b="0" i="0" u="none" strike="noStrike" cap="none" spc="0" baseline="0">
          <a:ln>
            <a:noFill/>
          </a:ln>
          <a:solidFill>
            <a:srgbClr val="000000"/>
          </a:solidFill>
          <a:uFillTx/>
          <a:latin typeface="Calibri"/>
          <a:ea typeface="Calibri"/>
          <a:cs typeface="Calibri"/>
          <a:sym typeface="Calibri"/>
        </a:defRPr>
      </a:lvl4pPr>
      <a:lvl5pPr marL="2499360" marR="0" indent="-568960" algn="l" defTabSz="914400" rtl="0" latinLnBrk="0">
        <a:lnSpc>
          <a:spcPct val="100000"/>
        </a:lnSpc>
        <a:spcBef>
          <a:spcPts val="600"/>
        </a:spcBef>
        <a:spcAft>
          <a:spcPts val="0"/>
        </a:spcAft>
        <a:buClr>
          <a:srgbClr val="000000"/>
        </a:buClr>
        <a:buSzPts val="3200"/>
        <a:buFont typeface="Arial"/>
        <a:buChar char="»"/>
        <a:tabLst/>
        <a:defRPr sz="3200" b="0" i="0" u="none" strike="noStrike" cap="none" spc="0" baseline="0">
          <a:ln>
            <a:noFill/>
          </a:ln>
          <a:solidFill>
            <a:srgbClr val="000000"/>
          </a:solidFill>
          <a:uFillTx/>
          <a:latin typeface="Calibri"/>
          <a:ea typeface="Calibri"/>
          <a:cs typeface="Calibri"/>
          <a:sym typeface="Calibri"/>
        </a:defRPr>
      </a:lvl5pPr>
      <a:lvl6pPr marL="2956560" marR="0" indent="-568960" algn="l" defTabSz="914400" rtl="0" latinLnBrk="0">
        <a:lnSpc>
          <a:spcPct val="100000"/>
        </a:lnSpc>
        <a:spcBef>
          <a:spcPts val="600"/>
        </a:spcBef>
        <a:spcAft>
          <a:spcPts val="0"/>
        </a:spcAft>
        <a:buClr>
          <a:srgbClr val="000000"/>
        </a:buClr>
        <a:buSzPts val="3200"/>
        <a:buFont typeface="Arial"/>
        <a:buChar char="•"/>
        <a:tabLst/>
        <a:defRPr sz="3200" b="0" i="0" u="none" strike="noStrike" cap="none" spc="0" baseline="0">
          <a:ln>
            <a:noFill/>
          </a:ln>
          <a:solidFill>
            <a:srgbClr val="000000"/>
          </a:solidFill>
          <a:uFillTx/>
          <a:latin typeface="Calibri"/>
          <a:ea typeface="Calibri"/>
          <a:cs typeface="Calibri"/>
          <a:sym typeface="Calibri"/>
        </a:defRPr>
      </a:lvl6pPr>
      <a:lvl7pPr marL="3413759" marR="0" indent="-568959" algn="l" defTabSz="914400" rtl="0" latinLnBrk="0">
        <a:lnSpc>
          <a:spcPct val="100000"/>
        </a:lnSpc>
        <a:spcBef>
          <a:spcPts val="600"/>
        </a:spcBef>
        <a:spcAft>
          <a:spcPts val="0"/>
        </a:spcAft>
        <a:buClr>
          <a:srgbClr val="000000"/>
        </a:buClr>
        <a:buSzPts val="3200"/>
        <a:buFont typeface="Arial"/>
        <a:buChar char="•"/>
        <a:tabLst/>
        <a:defRPr sz="3200" b="0" i="0" u="none" strike="noStrike" cap="none" spc="0" baseline="0">
          <a:ln>
            <a:noFill/>
          </a:ln>
          <a:solidFill>
            <a:srgbClr val="000000"/>
          </a:solidFill>
          <a:uFillTx/>
          <a:latin typeface="Calibri"/>
          <a:ea typeface="Calibri"/>
          <a:cs typeface="Calibri"/>
          <a:sym typeface="Calibri"/>
        </a:defRPr>
      </a:lvl7pPr>
      <a:lvl8pPr marL="3870959" marR="0" indent="-568959" algn="l" defTabSz="914400" rtl="0" latinLnBrk="0">
        <a:lnSpc>
          <a:spcPct val="100000"/>
        </a:lnSpc>
        <a:spcBef>
          <a:spcPts val="600"/>
        </a:spcBef>
        <a:spcAft>
          <a:spcPts val="0"/>
        </a:spcAft>
        <a:buClr>
          <a:srgbClr val="000000"/>
        </a:buClr>
        <a:buSzPts val="3200"/>
        <a:buFont typeface="Arial"/>
        <a:buChar char="•"/>
        <a:tabLst/>
        <a:defRPr sz="3200" b="0" i="0" u="none" strike="noStrike" cap="none" spc="0" baseline="0">
          <a:ln>
            <a:noFill/>
          </a:ln>
          <a:solidFill>
            <a:srgbClr val="000000"/>
          </a:solidFill>
          <a:uFillTx/>
          <a:latin typeface="Calibri"/>
          <a:ea typeface="Calibri"/>
          <a:cs typeface="Calibri"/>
          <a:sym typeface="Calibri"/>
        </a:defRPr>
      </a:lvl8pPr>
      <a:lvl9pPr marL="4328159" marR="0" indent="-568959" algn="l" defTabSz="914400" rtl="0" latinLnBrk="0">
        <a:lnSpc>
          <a:spcPct val="100000"/>
        </a:lnSpc>
        <a:spcBef>
          <a:spcPts val="600"/>
        </a:spcBef>
        <a:spcAft>
          <a:spcPts val="0"/>
        </a:spcAft>
        <a:buClr>
          <a:srgbClr val="000000"/>
        </a:buClr>
        <a:buSzPts val="3200"/>
        <a:buFont typeface="Arial"/>
        <a:buChar char="•"/>
        <a:tabLst/>
        <a:defRPr sz="3200" b="0" i="0" u="none" strike="noStrike" cap="none" spc="0" baseline="0">
          <a:ln>
            <a:noFill/>
          </a:ln>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p1"/>
          <p:cNvSpPr txBox="1">
            <a:spLocks noGrp="1"/>
          </p:cNvSpPr>
          <p:nvPr>
            <p:ph type="subTitle" idx="1"/>
          </p:nvPr>
        </p:nvSpPr>
        <p:spPr>
          <a:xfrm>
            <a:off x="397500" y="3513044"/>
            <a:ext cx="8349000" cy="892075"/>
          </a:xfrm>
          <a:prstGeom prst="rect">
            <a:avLst/>
          </a:prstGeom>
          <a:noFill/>
          <a:ln>
            <a:noFill/>
          </a:ln>
        </p:spPr>
        <p:txBody>
          <a:bodyPr spcFirstLastPara="1" wrap="square" lIns="91425" tIns="45700" rIns="91425" bIns="45700" anchor="t" anchorCtr="0">
            <a:noAutofit/>
          </a:bodyPr>
          <a:lstStyle/>
          <a:p>
            <a:pPr marL="457200" lvl="0" indent="-431800" algn="ctr" rtl="0">
              <a:lnSpc>
                <a:spcPct val="100000"/>
              </a:lnSpc>
              <a:spcBef>
                <a:spcPts val="480"/>
              </a:spcBef>
              <a:spcAft>
                <a:spcPts val="0"/>
              </a:spcAft>
              <a:buClr>
                <a:srgbClr val="FFFFFF"/>
              </a:buClr>
              <a:buSzPts val="2400"/>
              <a:buNone/>
            </a:pPr>
            <a:r>
              <a:rPr lang="en-US" sz="2200" dirty="0">
                <a:solidFill>
                  <a:schemeClr val="dk1"/>
                </a:solidFill>
              </a:rPr>
              <a:t>Researchers in SOAN371 and Ryan Sheppard</a:t>
            </a:r>
          </a:p>
          <a:p>
            <a:pPr marL="457200" lvl="0" indent="-431800" algn="ctr" rtl="0">
              <a:lnSpc>
                <a:spcPct val="100000"/>
              </a:lnSpc>
              <a:spcBef>
                <a:spcPts val="480"/>
              </a:spcBef>
              <a:spcAft>
                <a:spcPts val="0"/>
              </a:spcAft>
              <a:buClr>
                <a:srgbClr val="FFFFFF"/>
              </a:buClr>
              <a:buSzPts val="2400"/>
              <a:buNone/>
            </a:pPr>
            <a:r>
              <a:rPr lang="en-US" sz="2200" dirty="0">
                <a:solidFill>
                  <a:schemeClr val="dk1"/>
                </a:solidFill>
              </a:rPr>
              <a:t>Fall 2021</a:t>
            </a:r>
            <a:endParaRPr sz="2200" dirty="0">
              <a:solidFill>
                <a:schemeClr val="dk1"/>
              </a:solidFill>
            </a:endParaRPr>
          </a:p>
        </p:txBody>
      </p:sp>
      <p:sp>
        <p:nvSpPr>
          <p:cNvPr id="34" name="Google Shape;34;p1"/>
          <p:cNvSpPr txBox="1"/>
          <p:nvPr/>
        </p:nvSpPr>
        <p:spPr>
          <a:xfrm>
            <a:off x="815417" y="1555920"/>
            <a:ext cx="8013538" cy="12310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000" b="1" dirty="0"/>
              <a:t>Student Workers at St. Olaf College:</a:t>
            </a:r>
          </a:p>
          <a:p>
            <a:pPr marL="0" marR="0" lvl="0" indent="0" algn="ctr" rtl="0">
              <a:lnSpc>
                <a:spcPct val="100000"/>
              </a:lnSpc>
              <a:spcBef>
                <a:spcPts val="0"/>
              </a:spcBef>
              <a:spcAft>
                <a:spcPts val="0"/>
              </a:spcAft>
              <a:buNone/>
            </a:pPr>
            <a:r>
              <a:rPr lang="en-US" b="1" dirty="0"/>
              <a:t>  </a:t>
            </a:r>
          </a:p>
          <a:p>
            <a:pPr marL="0" marR="0" lvl="0" indent="0" algn="ctr" rtl="0">
              <a:lnSpc>
                <a:spcPct val="100000"/>
              </a:lnSpc>
              <a:spcBef>
                <a:spcPts val="0"/>
              </a:spcBef>
              <a:spcAft>
                <a:spcPts val="0"/>
              </a:spcAft>
              <a:buNone/>
            </a:pPr>
            <a:r>
              <a:rPr lang="en-US" sz="3000" b="1" dirty="0"/>
              <a:t>Student Experiences &amp; Perspectives</a:t>
            </a:r>
            <a:r>
              <a:rPr lang="en-US" sz="3000" b="1" i="0" u="none" strike="noStrike" cap="none" dirty="0">
                <a:solidFill>
                  <a:srgbClr val="000000"/>
                </a:solidFill>
                <a:latin typeface="Arial"/>
                <a:ea typeface="Arial"/>
                <a:cs typeface="Arial"/>
                <a:sym typeface="Arial"/>
              </a:rPr>
              <a:t> </a:t>
            </a:r>
            <a:endParaRPr sz="3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4"/>
          <p:cNvSpPr txBox="1">
            <a:spLocks noGrp="1"/>
          </p:cNvSpPr>
          <p:nvPr>
            <p:ph type="ctrTitle"/>
          </p:nvPr>
        </p:nvSpPr>
        <p:spPr>
          <a:xfrm>
            <a:off x="922080" y="1248748"/>
            <a:ext cx="6528620" cy="339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Arial"/>
              <a:buNone/>
            </a:pPr>
            <a:r>
              <a:rPr lang="en-US">
                <a:latin typeface="Calibri"/>
                <a:ea typeface="Calibri"/>
                <a:cs typeface="Calibri"/>
                <a:sym typeface="Calibri"/>
              </a:rPr>
              <a:t>Award clarity and demographics</a:t>
            </a:r>
            <a:endParaRPr/>
          </a:p>
        </p:txBody>
      </p:sp>
      <p:graphicFrame>
        <p:nvGraphicFramePr>
          <p:cNvPr id="58" name="Google Shape;58;p4"/>
          <p:cNvGraphicFramePr/>
          <p:nvPr>
            <p:extLst>
              <p:ext uri="{D42A27DB-BD31-4B8C-83A1-F6EECF244321}">
                <p14:modId xmlns:p14="http://schemas.microsoft.com/office/powerpoint/2010/main" val="1566326019"/>
              </p:ext>
            </p:extLst>
          </p:nvPr>
        </p:nvGraphicFramePr>
        <p:xfrm>
          <a:off x="1019014" y="1986345"/>
          <a:ext cx="6502103" cy="2123807"/>
        </p:xfrm>
        <a:graphic>
          <a:graphicData uri="http://schemas.openxmlformats.org/drawingml/2006/table">
            <a:tbl>
              <a:tblPr>
                <a:noFill/>
                <a:tableStyleId>{CB60C42A-BF45-4F05-9D12-0254B347B7AB}</a:tableStyleId>
              </a:tblPr>
              <a:tblGrid>
                <a:gridCol w="2704784">
                  <a:extLst>
                    <a:ext uri="{9D8B030D-6E8A-4147-A177-3AD203B41FA5}">
                      <a16:colId xmlns:a16="http://schemas.microsoft.com/office/drawing/2014/main" val="20000"/>
                    </a:ext>
                  </a:extLst>
                </a:gridCol>
                <a:gridCol w="1098817">
                  <a:extLst>
                    <a:ext uri="{9D8B030D-6E8A-4147-A177-3AD203B41FA5}">
                      <a16:colId xmlns:a16="http://schemas.microsoft.com/office/drawing/2014/main" val="20001"/>
                    </a:ext>
                  </a:extLst>
                </a:gridCol>
                <a:gridCol w="1083448">
                  <a:extLst>
                    <a:ext uri="{9D8B030D-6E8A-4147-A177-3AD203B41FA5}">
                      <a16:colId xmlns:a16="http://schemas.microsoft.com/office/drawing/2014/main" val="20002"/>
                    </a:ext>
                  </a:extLst>
                </a:gridCol>
                <a:gridCol w="892755">
                  <a:extLst>
                    <a:ext uri="{9D8B030D-6E8A-4147-A177-3AD203B41FA5}">
                      <a16:colId xmlns:a16="http://schemas.microsoft.com/office/drawing/2014/main" val="20003"/>
                    </a:ext>
                  </a:extLst>
                </a:gridCol>
                <a:gridCol w="722299">
                  <a:extLst>
                    <a:ext uri="{9D8B030D-6E8A-4147-A177-3AD203B41FA5}">
                      <a16:colId xmlns:a16="http://schemas.microsoft.com/office/drawing/2014/main" val="20004"/>
                    </a:ext>
                  </a:extLst>
                </a:gridCol>
              </a:tblGrid>
              <a:tr h="571778">
                <a:tc>
                  <a:txBody>
                    <a:bodyPr/>
                    <a:lstStyle/>
                    <a:p>
                      <a:pPr marL="0" marR="0" lvl="0" indent="0" algn="l"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Demographic and group</a:t>
                      </a:r>
                      <a:endParaRPr sz="1200" b="1" u="none" strike="noStrike" cap="none" dirty="0">
                        <a:latin typeface="Calibri"/>
                        <a:ea typeface="Calibri"/>
                        <a:cs typeface="Calibri"/>
                        <a:sym typeface="Calibri"/>
                      </a:endParaRPr>
                    </a:p>
                  </a:txBody>
                  <a:tcPr marL="66675" marR="666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Group 1 Mean</a:t>
                      </a:r>
                      <a:endParaRPr sz="1200" b="1" u="none" strike="noStrike" cap="none" dirty="0">
                        <a:latin typeface="Calibri"/>
                        <a:ea typeface="Calibri"/>
                        <a:cs typeface="Calibri"/>
                        <a:sym typeface="Calibri"/>
                      </a:endParaRPr>
                    </a:p>
                    <a:p>
                      <a:pPr marL="0" marR="0" lvl="0" indent="0" algn="ctr"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Index Score</a:t>
                      </a:r>
                      <a:endParaRPr sz="1200" b="1" u="none" strike="noStrike" cap="none" dirty="0">
                        <a:latin typeface="Calibri"/>
                        <a:ea typeface="Calibri"/>
                        <a:cs typeface="Calibri"/>
                        <a:sym typeface="Calibri"/>
                      </a:endParaRPr>
                    </a:p>
                  </a:txBody>
                  <a:tcPr marL="66675" marR="666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1" i="0" u="none" strike="noStrike" cap="none">
                          <a:solidFill>
                            <a:srgbClr val="000000"/>
                          </a:solidFill>
                          <a:latin typeface="Calibri"/>
                          <a:ea typeface="Calibri"/>
                          <a:cs typeface="Calibri"/>
                          <a:sym typeface="Calibri"/>
                        </a:rPr>
                        <a:t>Group 2 Mean</a:t>
                      </a:r>
                      <a:endParaRPr sz="1200" b="1" u="none" strike="noStrike" cap="none">
                        <a:latin typeface="Calibri"/>
                        <a:ea typeface="Calibri"/>
                        <a:cs typeface="Calibri"/>
                        <a:sym typeface="Calibri"/>
                      </a:endParaRPr>
                    </a:p>
                    <a:p>
                      <a:pPr marL="0" marR="0" lvl="0" indent="0" algn="ctr" rtl="0">
                        <a:lnSpc>
                          <a:spcPct val="100000"/>
                        </a:lnSpc>
                        <a:spcBef>
                          <a:spcPts val="0"/>
                        </a:spcBef>
                        <a:spcAft>
                          <a:spcPts val="0"/>
                        </a:spcAft>
                        <a:buNone/>
                      </a:pPr>
                      <a:r>
                        <a:rPr lang="en-US" sz="1200" b="1" i="0" u="none" strike="noStrike" cap="none">
                          <a:solidFill>
                            <a:srgbClr val="000000"/>
                          </a:solidFill>
                          <a:latin typeface="Calibri"/>
                          <a:ea typeface="Calibri"/>
                          <a:cs typeface="Calibri"/>
                          <a:sym typeface="Calibri"/>
                        </a:rPr>
                        <a:t>Index Score</a:t>
                      </a:r>
                      <a:endParaRPr sz="1200" b="1" u="none" strike="noStrike" cap="none">
                        <a:latin typeface="Calibri"/>
                        <a:ea typeface="Calibri"/>
                        <a:cs typeface="Calibri"/>
                        <a:sym typeface="Calibri"/>
                      </a:endParaRPr>
                    </a:p>
                  </a:txBody>
                  <a:tcPr marL="66675" marR="666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1" i="0" u="none" strike="noStrike" cap="none">
                          <a:solidFill>
                            <a:srgbClr val="000000"/>
                          </a:solidFill>
                          <a:latin typeface="Calibri"/>
                          <a:ea typeface="Calibri"/>
                          <a:cs typeface="Calibri"/>
                          <a:sym typeface="Calibri"/>
                        </a:rPr>
                        <a:t>M-W test score</a:t>
                      </a:r>
                      <a:endParaRPr sz="1200" b="1" u="none" strike="noStrike" cap="none">
                        <a:latin typeface="Calibri"/>
                        <a:ea typeface="Calibri"/>
                        <a:cs typeface="Calibri"/>
                        <a:sym typeface="Calibri"/>
                      </a:endParaRPr>
                    </a:p>
                  </a:txBody>
                  <a:tcPr marL="66675" marR="666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p-value</a:t>
                      </a:r>
                      <a:endParaRPr sz="1200" b="1" u="none" strike="noStrike" cap="none" dirty="0">
                        <a:latin typeface="Calibri"/>
                        <a:ea typeface="Calibri"/>
                        <a:cs typeface="Calibri"/>
                        <a:sym typeface="Calibri"/>
                      </a:endParaRPr>
                    </a:p>
                  </a:txBody>
                  <a:tcPr marL="66675" marR="666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61429">
                <a:tc>
                  <a:txBody>
                    <a:bodyPr/>
                    <a:lstStyle/>
                    <a:p>
                      <a:pPr marL="0" marR="0" lvl="0" indent="0" algn="l" rtl="0">
                        <a:lnSpc>
                          <a:spcPct val="100000"/>
                        </a:lnSpc>
                        <a:spcBef>
                          <a:spcPts val="0"/>
                        </a:spcBef>
                        <a:spcAft>
                          <a:spcPts val="0"/>
                        </a:spcAft>
                        <a:buNone/>
                      </a:pPr>
                      <a:r>
                        <a:rPr lang="en-US" sz="1200" b="0" i="0" u="none" strike="noStrike" cap="none" dirty="0">
                          <a:solidFill>
                            <a:srgbClr val="000000"/>
                          </a:solidFill>
                          <a:latin typeface="Calibri"/>
                          <a:ea typeface="Calibri"/>
                          <a:cs typeface="Calibri"/>
                          <a:sym typeface="Calibri"/>
                        </a:rPr>
                        <a:t>Generation: </a:t>
                      </a:r>
                      <a:endParaRPr sz="1200" u="none" strike="noStrike" cap="none" dirty="0">
                        <a:latin typeface="Calibri"/>
                        <a:ea typeface="Calibri"/>
                        <a:cs typeface="Calibri"/>
                        <a:sym typeface="Calibri"/>
                      </a:endParaRPr>
                    </a:p>
                    <a:p>
                      <a:pPr marL="0" marR="0" lvl="0" indent="0" algn="l" rtl="0">
                        <a:lnSpc>
                          <a:spcPct val="100000"/>
                        </a:lnSpc>
                        <a:spcBef>
                          <a:spcPts val="0"/>
                        </a:spcBef>
                        <a:spcAft>
                          <a:spcPts val="0"/>
                        </a:spcAft>
                        <a:buNone/>
                      </a:pPr>
                      <a:r>
                        <a:rPr lang="en-US" sz="1200" b="0" i="0" u="none" strike="noStrike" cap="none" dirty="0">
                          <a:solidFill>
                            <a:srgbClr val="000000"/>
                          </a:solidFill>
                          <a:latin typeface="Calibri"/>
                          <a:ea typeface="Calibri"/>
                          <a:cs typeface="Calibri"/>
                          <a:sym typeface="Calibri"/>
                        </a:rPr>
                        <a:t>1=First generation; 2=Continuing Gen.</a:t>
                      </a:r>
                      <a:endParaRPr sz="1200" u="none" strike="noStrike" cap="none" dirty="0">
                        <a:latin typeface="Calibri"/>
                        <a:ea typeface="Calibri"/>
                        <a:cs typeface="Calibri"/>
                        <a:sym typeface="Calibri"/>
                      </a:endParaRPr>
                    </a:p>
                  </a:txBody>
                  <a:tcPr marL="66675" marR="666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Clr>
                          <a:schemeClr val="dk1"/>
                        </a:buClr>
                        <a:buFont typeface="Arial"/>
                        <a:buNone/>
                      </a:pPr>
                      <a:r>
                        <a:rPr lang="en-US" sz="1200" dirty="0">
                          <a:solidFill>
                            <a:schemeClr val="dk1"/>
                          </a:solidFill>
                          <a:latin typeface="Calibri"/>
                          <a:ea typeface="Calibri"/>
                          <a:cs typeface="Calibri"/>
                          <a:sym typeface="Calibri"/>
                        </a:rPr>
                        <a:t>12.52</a:t>
                      </a:r>
                      <a:endParaRPr sz="1200" u="none" strike="noStrike" cap="none" dirty="0">
                        <a:latin typeface="Calibri"/>
                        <a:ea typeface="Calibri"/>
                        <a:cs typeface="Calibri"/>
                        <a:sym typeface="Calibri"/>
                      </a:endParaRPr>
                    </a:p>
                  </a:txBody>
                  <a:tcPr marL="66675" marR="666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dirty="0">
                          <a:solidFill>
                            <a:schemeClr val="dk1"/>
                          </a:solidFill>
                          <a:latin typeface="Calibri"/>
                          <a:ea typeface="Calibri"/>
                          <a:cs typeface="Calibri"/>
                          <a:sym typeface="Calibri"/>
                        </a:rPr>
                        <a:t>14.02</a:t>
                      </a:r>
                      <a:endParaRPr sz="1200" u="none" strike="noStrike" cap="none" dirty="0">
                        <a:latin typeface="Calibri"/>
                        <a:ea typeface="Calibri"/>
                        <a:cs typeface="Calibri"/>
                        <a:sym typeface="Calibri"/>
                      </a:endParaRPr>
                    </a:p>
                  </a:txBody>
                  <a:tcPr marL="66675" marR="666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0" i="0" u="none" strike="noStrike" cap="none" dirty="0">
                          <a:solidFill>
                            <a:srgbClr val="000000"/>
                          </a:solidFill>
                          <a:latin typeface="Calibri"/>
                          <a:ea typeface="Calibri"/>
                          <a:cs typeface="Calibri"/>
                          <a:sym typeface="Calibri"/>
                        </a:rPr>
                        <a:t>13928.500</a:t>
                      </a:r>
                      <a:endParaRPr sz="1200" u="none" strike="noStrike" cap="none" dirty="0">
                        <a:latin typeface="Calibri"/>
                        <a:ea typeface="Calibri"/>
                        <a:cs typeface="Calibri"/>
                        <a:sym typeface="Calibri"/>
                      </a:endParaRPr>
                    </a:p>
                  </a:txBody>
                  <a:tcPr marL="66675" marR="666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0" i="0" u="none" strike="noStrike" cap="none" dirty="0">
                          <a:solidFill>
                            <a:srgbClr val="000000"/>
                          </a:solidFill>
                          <a:latin typeface="Calibri"/>
                          <a:ea typeface="Calibri"/>
                          <a:cs typeface="Calibri"/>
                          <a:sym typeface="Calibri"/>
                        </a:rPr>
                        <a:t>p &lt; .05</a:t>
                      </a:r>
                      <a:endParaRPr sz="1200" u="none" strike="noStrike" cap="none" dirty="0">
                        <a:latin typeface="Calibri"/>
                        <a:ea typeface="Calibri"/>
                        <a:cs typeface="Calibri"/>
                        <a:sym typeface="Calibri"/>
                      </a:endParaRPr>
                    </a:p>
                  </a:txBody>
                  <a:tcPr marL="66675" marR="666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95300">
                <a:tc>
                  <a:txBody>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Race and Ethnicity:</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1=BIPOC; 2=White</a:t>
                      </a:r>
                      <a:endParaRPr sz="1200" u="none" strike="noStrike" cap="none">
                        <a:latin typeface="Calibri"/>
                        <a:ea typeface="Calibri"/>
                        <a:cs typeface="Calibri"/>
                        <a:sym typeface="Calibri"/>
                      </a:endParaRPr>
                    </a:p>
                  </a:txBody>
                  <a:tcPr marL="66675" marR="666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Clr>
                          <a:schemeClr val="dk1"/>
                        </a:buClr>
                        <a:buFont typeface="Arial"/>
                        <a:buNone/>
                      </a:pPr>
                      <a:r>
                        <a:rPr lang="en-US" sz="1200">
                          <a:solidFill>
                            <a:schemeClr val="dk1"/>
                          </a:solidFill>
                          <a:latin typeface="Calibri"/>
                          <a:ea typeface="Calibri"/>
                          <a:cs typeface="Calibri"/>
                          <a:sym typeface="Calibri"/>
                        </a:rPr>
                        <a:t>12.39</a:t>
                      </a:r>
                      <a:endParaRPr sz="1200" u="none" strike="noStrike" cap="none">
                        <a:latin typeface="Calibri"/>
                        <a:ea typeface="Calibri"/>
                        <a:cs typeface="Calibri"/>
                        <a:sym typeface="Calibri"/>
                      </a:endParaRPr>
                    </a:p>
                  </a:txBody>
                  <a:tcPr marL="66675" marR="666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a:solidFill>
                            <a:schemeClr val="dk1"/>
                          </a:solidFill>
                          <a:latin typeface="Calibri"/>
                          <a:ea typeface="Calibri"/>
                          <a:cs typeface="Calibri"/>
                          <a:sym typeface="Calibri"/>
                        </a:rPr>
                        <a:t>13.88</a:t>
                      </a:r>
                      <a:endParaRPr sz="1200" u="none" strike="noStrike" cap="none">
                        <a:latin typeface="Calibri"/>
                        <a:ea typeface="Calibri"/>
                        <a:cs typeface="Calibri"/>
                        <a:sym typeface="Calibri"/>
                      </a:endParaRPr>
                    </a:p>
                  </a:txBody>
                  <a:tcPr marL="66675" marR="666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14625.000</a:t>
                      </a:r>
                      <a:endParaRPr sz="1200" u="none" strike="noStrike" cap="none">
                        <a:latin typeface="Calibri"/>
                        <a:ea typeface="Calibri"/>
                        <a:cs typeface="Calibri"/>
                        <a:sym typeface="Calibri"/>
                      </a:endParaRPr>
                    </a:p>
                  </a:txBody>
                  <a:tcPr marL="66675" marR="666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p &lt; .05</a:t>
                      </a:r>
                      <a:endParaRPr sz="1200" u="none" strike="noStrike" cap="none">
                        <a:latin typeface="Calibri"/>
                        <a:ea typeface="Calibri"/>
                        <a:cs typeface="Calibri"/>
                        <a:sym typeface="Calibri"/>
                      </a:endParaRPr>
                    </a:p>
                  </a:txBody>
                  <a:tcPr marL="66675" marR="666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95300">
                <a:tc>
                  <a:txBody>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International/Domestic Status:</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1=International; 2=Domestic</a:t>
                      </a:r>
                      <a:endParaRPr sz="1200" u="none" strike="noStrike" cap="none">
                        <a:latin typeface="Calibri"/>
                        <a:ea typeface="Calibri"/>
                        <a:cs typeface="Calibri"/>
                        <a:sym typeface="Calibri"/>
                      </a:endParaRPr>
                    </a:p>
                  </a:txBody>
                  <a:tcPr marL="66675" marR="666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Clr>
                          <a:schemeClr val="dk1"/>
                        </a:buClr>
                        <a:buFont typeface="Arial"/>
                        <a:buNone/>
                      </a:pPr>
                      <a:r>
                        <a:rPr lang="en-US" sz="1200" dirty="0">
                          <a:solidFill>
                            <a:schemeClr val="dk1"/>
                          </a:solidFill>
                          <a:latin typeface="Calibri"/>
                          <a:ea typeface="Calibri"/>
                          <a:cs typeface="Calibri"/>
                          <a:sym typeface="Calibri"/>
                        </a:rPr>
                        <a:t>12.80</a:t>
                      </a:r>
                      <a:endParaRPr sz="1200" u="none" strike="noStrike" cap="none" dirty="0">
                        <a:latin typeface="Calibri"/>
                        <a:ea typeface="Calibri"/>
                        <a:cs typeface="Calibri"/>
                        <a:sym typeface="Calibri"/>
                      </a:endParaRPr>
                    </a:p>
                  </a:txBody>
                  <a:tcPr marL="66675" marR="666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dirty="0">
                          <a:solidFill>
                            <a:schemeClr val="dk1"/>
                          </a:solidFill>
                          <a:latin typeface="Calibri"/>
                          <a:ea typeface="Calibri"/>
                          <a:cs typeface="Calibri"/>
                          <a:sym typeface="Calibri"/>
                        </a:rPr>
                        <a:t>13.17</a:t>
                      </a:r>
                      <a:endParaRPr sz="1200"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endParaRPr sz="1200" dirty="0">
                        <a:latin typeface="Calibri"/>
                        <a:ea typeface="Calibri"/>
                        <a:cs typeface="Calibri"/>
                        <a:sym typeface="Calibri"/>
                      </a:endParaRPr>
                    </a:p>
                  </a:txBody>
                  <a:tcPr marL="66675" marR="666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10272.000</a:t>
                      </a:r>
                      <a:endParaRPr sz="1200" u="none" strike="noStrike" cap="none">
                        <a:latin typeface="Calibri"/>
                        <a:ea typeface="Calibri"/>
                        <a:cs typeface="Calibri"/>
                        <a:sym typeface="Calibri"/>
                      </a:endParaRPr>
                    </a:p>
                  </a:txBody>
                  <a:tcPr marL="66675" marR="666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0" i="0" u="none" strike="noStrike" cap="none" dirty="0">
                          <a:solidFill>
                            <a:srgbClr val="000000"/>
                          </a:solidFill>
                          <a:latin typeface="Calibri"/>
                          <a:ea typeface="Calibri"/>
                          <a:cs typeface="Calibri"/>
                          <a:sym typeface="Calibri"/>
                        </a:rPr>
                        <a:t>p &gt; .05</a:t>
                      </a:r>
                      <a:endParaRPr sz="1200" u="none" strike="noStrike" cap="none" dirty="0">
                        <a:latin typeface="Calibri"/>
                        <a:ea typeface="Calibri"/>
                        <a:cs typeface="Calibri"/>
                        <a:sym typeface="Calibri"/>
                      </a:endParaRPr>
                    </a:p>
                  </a:txBody>
                  <a:tcPr marL="66675" marR="666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59" name="Google Shape;59;p4"/>
          <p:cNvSpPr/>
          <p:nvPr/>
        </p:nvSpPr>
        <p:spPr>
          <a:xfrm>
            <a:off x="507143" y="4914900"/>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 name="Google Shape;60;p4"/>
          <p:cNvSpPr/>
          <p:nvPr/>
        </p:nvSpPr>
        <p:spPr>
          <a:xfrm>
            <a:off x="3766640" y="2554832"/>
            <a:ext cx="1987800" cy="293315"/>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1" name="Google Shape;61;p4"/>
          <p:cNvSpPr/>
          <p:nvPr/>
        </p:nvSpPr>
        <p:spPr>
          <a:xfrm>
            <a:off x="3766640" y="3104966"/>
            <a:ext cx="1987800" cy="293315"/>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5"/>
          <p:cNvSpPr/>
          <p:nvPr/>
        </p:nvSpPr>
        <p:spPr>
          <a:xfrm>
            <a:off x="1185677" y="1499692"/>
            <a:ext cx="6675090" cy="243139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ct val="100000"/>
              <a:buFont typeface="+mj-lt"/>
              <a:buAutoNum type="arabicPeriod"/>
            </a:pPr>
            <a:r>
              <a:rPr lang="en-US" sz="1600" b="0" i="0" u="none" strike="noStrike" cap="none" dirty="0">
                <a:solidFill>
                  <a:srgbClr val="000000"/>
                </a:solidFill>
                <a:latin typeface="Calibri" panose="020F0502020204030204" pitchFamily="34" charset="0"/>
                <a:ea typeface="Calibri"/>
                <a:cs typeface="Calibri" panose="020F0502020204030204" pitchFamily="34" charset="0"/>
                <a:sym typeface="Calibri"/>
              </a:rPr>
              <a:t>When sending a financial aid award letter, add a </a:t>
            </a:r>
            <a:r>
              <a:rPr lang="en-US" sz="1600" b="0" i="0" u="sng" strike="noStrike" cap="none" dirty="0">
                <a:solidFill>
                  <a:srgbClr val="000000"/>
                </a:solidFill>
                <a:latin typeface="Calibri" panose="020F0502020204030204" pitchFamily="34" charset="0"/>
                <a:ea typeface="Calibri"/>
                <a:cs typeface="Calibri" panose="020F0502020204030204" pitchFamily="34" charset="0"/>
                <a:sym typeface="Calibri"/>
              </a:rPr>
              <a:t>separate document</a:t>
            </a:r>
            <a:r>
              <a:rPr lang="en-US" sz="1600" b="0" i="0" u="none" strike="noStrike" cap="none" dirty="0">
                <a:solidFill>
                  <a:srgbClr val="000000"/>
                </a:solidFill>
                <a:latin typeface="Calibri" panose="020F0502020204030204" pitchFamily="34" charset="0"/>
                <a:ea typeface="Calibri"/>
                <a:cs typeface="Calibri" panose="020F0502020204030204" pitchFamily="34" charset="0"/>
                <a:sym typeface="Calibri"/>
              </a:rPr>
              <a:t> that defines the terms used and address Frequently Asked Questions</a:t>
            </a:r>
            <a:endParaRPr lang="en-US" sz="1600" dirty="0">
              <a:latin typeface="Calibri" panose="020F0502020204030204" pitchFamily="34" charset="0"/>
              <a:ea typeface="Calibri"/>
              <a:cs typeface="Calibri" panose="020F0502020204030204" pitchFamily="34" charset="0"/>
            </a:endParaRPr>
          </a:p>
          <a:p>
            <a:pPr marL="457200" marR="0" lvl="0" indent="-457200" algn="l" rtl="0">
              <a:lnSpc>
                <a:spcPct val="100000"/>
              </a:lnSpc>
              <a:spcBef>
                <a:spcPts val="0"/>
              </a:spcBef>
              <a:spcAft>
                <a:spcPts val="0"/>
              </a:spcAft>
              <a:buClr>
                <a:srgbClr val="000000"/>
              </a:buClr>
              <a:buSzPts val="2000"/>
              <a:buFont typeface="Arial"/>
              <a:buAutoNum type="arabicPeriod"/>
            </a:pPr>
            <a:endParaRPr lang="en-US" sz="16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457200" marR="0" lvl="0" indent="-457200" algn="l" rtl="0">
              <a:lnSpc>
                <a:spcPct val="100000"/>
              </a:lnSpc>
              <a:spcBef>
                <a:spcPts val="0"/>
              </a:spcBef>
              <a:spcAft>
                <a:spcPts val="0"/>
              </a:spcAft>
              <a:buClr>
                <a:srgbClr val="000000"/>
              </a:buClr>
              <a:buSzPts val="2000"/>
              <a:buFont typeface="Arial"/>
              <a:buAutoNum type="arabicPeriod"/>
            </a:pPr>
            <a:endParaRPr lang="en-US" sz="8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342900" marR="0" lvl="0" indent="-342900" algn="l" rtl="0">
              <a:lnSpc>
                <a:spcPct val="100000"/>
              </a:lnSpc>
              <a:spcBef>
                <a:spcPts val="0"/>
              </a:spcBef>
              <a:spcAft>
                <a:spcPts val="0"/>
              </a:spcAft>
              <a:buClr>
                <a:srgbClr val="000000"/>
              </a:buClr>
              <a:buSzPct val="100000"/>
              <a:buFont typeface="+mj-lt"/>
              <a:buAutoNum type="arabicPeriod"/>
            </a:pPr>
            <a:r>
              <a:rPr lang="en-US" sz="1600" dirty="0">
                <a:latin typeface="Calibri" panose="020F0502020204030204" pitchFamily="34" charset="0"/>
                <a:ea typeface="Calibri"/>
                <a:cs typeface="Calibri" panose="020F0502020204030204" pitchFamily="34" charset="0"/>
                <a:sym typeface="Calibri"/>
              </a:rPr>
              <a:t>Provide </a:t>
            </a:r>
            <a:r>
              <a:rPr lang="en-US" sz="1600" u="sng" dirty="0">
                <a:latin typeface="Calibri" panose="020F0502020204030204" pitchFamily="34" charset="0"/>
                <a:ea typeface="Calibri"/>
                <a:cs typeface="Calibri" panose="020F0502020204030204" pitchFamily="34" charset="0"/>
                <a:sym typeface="Calibri"/>
              </a:rPr>
              <a:t>r</a:t>
            </a:r>
            <a:r>
              <a:rPr lang="en-US" sz="1600" b="0" i="0" u="sng" strike="noStrike" cap="none" dirty="0">
                <a:solidFill>
                  <a:srgbClr val="000000"/>
                </a:solidFill>
                <a:latin typeface="Calibri" panose="020F0502020204030204" pitchFamily="34" charset="0"/>
                <a:ea typeface="Calibri"/>
                <a:cs typeface="Calibri" panose="020F0502020204030204" pitchFamily="34" charset="0"/>
                <a:sym typeface="Calibri"/>
              </a:rPr>
              <a:t>esources</a:t>
            </a:r>
            <a:r>
              <a:rPr lang="en-US" sz="1600" b="0" i="0" u="none" strike="noStrike" cap="none" dirty="0">
                <a:solidFill>
                  <a:srgbClr val="000000"/>
                </a:solidFill>
                <a:latin typeface="Calibri" panose="020F0502020204030204" pitchFamily="34" charset="0"/>
                <a:ea typeface="Calibri"/>
                <a:cs typeface="Calibri" panose="020F0502020204030204" pitchFamily="34" charset="0"/>
                <a:sym typeface="Calibri"/>
              </a:rPr>
              <a:t> specifically for first gen students and BIPOC students: </a:t>
            </a:r>
            <a:endParaRPr sz="1600" dirty="0">
              <a:latin typeface="Calibri" panose="020F0502020204030204" pitchFamily="34" charset="0"/>
              <a:cs typeface="Calibri" panose="020F0502020204030204" pitchFamily="34" charset="0"/>
            </a:endParaRPr>
          </a:p>
          <a:p>
            <a:pPr marL="860425" marR="0" lvl="0" indent="-342900" algn="l" rtl="0">
              <a:lnSpc>
                <a:spcPct val="100000"/>
              </a:lnSpc>
              <a:spcBef>
                <a:spcPts val="0"/>
              </a:spcBef>
              <a:spcAft>
                <a:spcPts val="0"/>
              </a:spcAft>
              <a:buClr>
                <a:srgbClr val="000000"/>
              </a:buClr>
              <a:buSzPts val="2000"/>
              <a:buFont typeface="Arial"/>
              <a:buChar char="•"/>
            </a:pPr>
            <a:r>
              <a:rPr lang="en-US" sz="1600" b="0" i="0" u="none" strike="noStrike" cap="none" dirty="0">
                <a:solidFill>
                  <a:srgbClr val="000000"/>
                </a:solidFill>
                <a:latin typeface="Calibri" panose="020F0502020204030204" pitchFamily="34" charset="0"/>
                <a:ea typeface="Calibri"/>
                <a:cs typeface="Calibri" panose="020F0502020204030204" pitchFamily="34" charset="0"/>
                <a:sym typeface="Calibri"/>
              </a:rPr>
              <a:t>Informational </a:t>
            </a:r>
            <a:r>
              <a:rPr lang="en-US" sz="1600" b="0" i="0" u="sng" strike="noStrike" cap="none" dirty="0">
                <a:solidFill>
                  <a:srgbClr val="000000"/>
                </a:solidFill>
                <a:latin typeface="Calibri" panose="020F0502020204030204" pitchFamily="34" charset="0"/>
                <a:ea typeface="Calibri"/>
                <a:cs typeface="Calibri" panose="020F0502020204030204" pitchFamily="34" charset="0"/>
                <a:sym typeface="Calibri"/>
              </a:rPr>
              <a:t>sessions for work award planning</a:t>
            </a:r>
            <a:endParaRPr sz="1600" u="sng" dirty="0">
              <a:latin typeface="Calibri" panose="020F0502020204030204" pitchFamily="34" charset="0"/>
              <a:cs typeface="Calibri" panose="020F0502020204030204" pitchFamily="34" charset="0"/>
            </a:endParaRPr>
          </a:p>
          <a:p>
            <a:pPr marL="860425" marR="0" lvl="0" indent="-342900" algn="l" rtl="0">
              <a:lnSpc>
                <a:spcPct val="100000"/>
              </a:lnSpc>
              <a:spcBef>
                <a:spcPts val="0"/>
              </a:spcBef>
              <a:spcAft>
                <a:spcPts val="0"/>
              </a:spcAft>
              <a:buClr>
                <a:srgbClr val="000000"/>
              </a:buClr>
              <a:buSzPts val="2000"/>
              <a:buFont typeface="Arial"/>
              <a:buChar char="•"/>
            </a:pPr>
            <a:r>
              <a:rPr lang="en-US" sz="1600" b="0" i="0" u="none" strike="noStrike" cap="none" dirty="0">
                <a:solidFill>
                  <a:srgbClr val="000000"/>
                </a:solidFill>
                <a:latin typeface="Calibri" panose="020F0502020204030204" pitchFamily="34" charset="0"/>
                <a:ea typeface="Calibri"/>
                <a:cs typeface="Calibri" panose="020F0502020204030204" pitchFamily="34" charset="0"/>
                <a:sym typeface="Calibri"/>
              </a:rPr>
              <a:t>Separate informational documents sent in the </a:t>
            </a:r>
            <a:r>
              <a:rPr lang="en-US" sz="1600" b="0" i="0" u="sng" strike="noStrike" cap="none" dirty="0">
                <a:solidFill>
                  <a:srgbClr val="000000"/>
                </a:solidFill>
                <a:latin typeface="Calibri" panose="020F0502020204030204" pitchFamily="34" charset="0"/>
                <a:ea typeface="Calibri"/>
                <a:cs typeface="Calibri" panose="020F0502020204030204" pitchFamily="34" charset="0"/>
                <a:sym typeface="Calibri"/>
              </a:rPr>
              <a:t>language</a:t>
            </a:r>
            <a:r>
              <a:rPr lang="en-US" sz="1600" b="0" i="0" u="none" strike="noStrike" cap="none" dirty="0">
                <a:solidFill>
                  <a:srgbClr val="000000"/>
                </a:solidFill>
                <a:latin typeface="Calibri" panose="020F0502020204030204" pitchFamily="34" charset="0"/>
                <a:ea typeface="Calibri"/>
                <a:cs typeface="Calibri" panose="020F0502020204030204" pitchFamily="34" charset="0"/>
                <a:sym typeface="Calibri"/>
              </a:rPr>
              <a:t> most used at  home </a:t>
            </a:r>
            <a:endParaRPr sz="1600" dirty="0">
              <a:latin typeface="Calibri" panose="020F0502020204030204" pitchFamily="34" charset="0"/>
              <a:cs typeface="Calibri" panose="020F0502020204030204" pitchFamily="34" charset="0"/>
            </a:endParaRPr>
          </a:p>
          <a:p>
            <a:pPr marL="860425" marR="0" lvl="0" indent="-342900" algn="l" rtl="0">
              <a:lnSpc>
                <a:spcPct val="100000"/>
              </a:lnSpc>
              <a:spcBef>
                <a:spcPts val="0"/>
              </a:spcBef>
              <a:spcAft>
                <a:spcPts val="0"/>
              </a:spcAft>
              <a:buClr>
                <a:srgbClr val="000000"/>
              </a:buClr>
              <a:buSzPts val="2000"/>
              <a:buFont typeface="Arial"/>
              <a:buChar char="•"/>
            </a:pPr>
            <a:r>
              <a:rPr lang="en-US" sz="1600" b="0" i="0" u="none" strike="noStrike" cap="none" dirty="0">
                <a:solidFill>
                  <a:srgbClr val="000000"/>
                </a:solidFill>
                <a:latin typeface="Calibri" panose="020F0502020204030204" pitchFamily="34" charset="0"/>
                <a:ea typeface="Calibri"/>
                <a:cs typeface="Calibri" panose="020F0502020204030204" pitchFamily="34" charset="0"/>
                <a:sym typeface="Calibri"/>
              </a:rPr>
              <a:t>Additional help from </a:t>
            </a:r>
            <a:r>
              <a:rPr lang="en-US" sz="1600" b="0" i="0" u="sng" strike="noStrike" cap="none" dirty="0">
                <a:solidFill>
                  <a:srgbClr val="000000"/>
                </a:solidFill>
                <a:latin typeface="Calibri" panose="020F0502020204030204" pitchFamily="34" charset="0"/>
                <a:ea typeface="Calibri"/>
                <a:cs typeface="Calibri" panose="020F0502020204030204" pitchFamily="34" charset="0"/>
                <a:sym typeface="Calibri"/>
              </a:rPr>
              <a:t>people properly trained to navigate and plan with different races and cultures</a:t>
            </a:r>
            <a:endParaRPr sz="1600" u="sng" dirty="0">
              <a:latin typeface="Calibri" panose="020F0502020204030204" pitchFamily="34" charset="0"/>
              <a:cs typeface="Calibri" panose="020F0502020204030204" pitchFamily="34" charset="0"/>
            </a:endParaRPr>
          </a:p>
        </p:txBody>
      </p:sp>
      <p:sp>
        <p:nvSpPr>
          <p:cNvPr id="67" name="Google Shape;67;p5"/>
          <p:cNvSpPr txBox="1"/>
          <p:nvPr/>
        </p:nvSpPr>
        <p:spPr>
          <a:xfrm>
            <a:off x="-322730" y="618220"/>
            <a:ext cx="9144001" cy="479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600"/>
              <a:buFont typeface="Arial"/>
              <a:buNone/>
            </a:pPr>
            <a:r>
              <a:rPr lang="en-US" sz="2800" b="1" i="0" u="none" strike="noStrike" cap="none" dirty="0">
                <a:solidFill>
                  <a:schemeClr val="dk1"/>
                </a:solidFill>
                <a:latin typeface="Calibri"/>
                <a:ea typeface="Calibri"/>
                <a:cs typeface="Calibri"/>
                <a:sym typeface="Calibri"/>
              </a:rPr>
              <a:t>Recommendations</a:t>
            </a:r>
            <a:endParaRPr sz="2800" b="1" i="0" u="none" strike="noStrike" cap="none" dirty="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22"/>
          <p:cNvSpPr txBox="1">
            <a:spLocks noGrp="1"/>
          </p:cNvSpPr>
          <p:nvPr>
            <p:ph type="ctrTitle"/>
          </p:nvPr>
        </p:nvSpPr>
        <p:spPr>
          <a:xfrm>
            <a:off x="335617" y="303087"/>
            <a:ext cx="2820537" cy="339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Arial"/>
              <a:buNone/>
            </a:pPr>
            <a:r>
              <a:rPr lang="en-US" sz="3200">
                <a:solidFill>
                  <a:srgbClr val="E2A026"/>
                </a:solidFill>
                <a:latin typeface="Calibri"/>
                <a:ea typeface="Calibri"/>
                <a:cs typeface="Calibri"/>
                <a:sym typeface="Calibri"/>
              </a:rPr>
              <a:t>Work hours</a:t>
            </a:r>
            <a:endParaRPr/>
          </a:p>
        </p:txBody>
      </p:sp>
      <p:graphicFrame>
        <p:nvGraphicFramePr>
          <p:cNvPr id="73" name="Google Shape;73;p22"/>
          <p:cNvGraphicFramePr/>
          <p:nvPr>
            <p:extLst>
              <p:ext uri="{D42A27DB-BD31-4B8C-83A1-F6EECF244321}">
                <p14:modId xmlns:p14="http://schemas.microsoft.com/office/powerpoint/2010/main" val="1767239371"/>
              </p:ext>
            </p:extLst>
          </p:nvPr>
        </p:nvGraphicFramePr>
        <p:xfrm>
          <a:off x="1338631" y="1292520"/>
          <a:ext cx="5720400" cy="647700"/>
        </p:xfrm>
        <a:graphic>
          <a:graphicData uri="http://schemas.openxmlformats.org/drawingml/2006/table">
            <a:tbl>
              <a:tblPr>
                <a:noFill/>
                <a:tableStyleId>{CB60C42A-BF45-4F05-9D12-0254B347B7AB}</a:tableStyleId>
              </a:tblPr>
              <a:tblGrid>
                <a:gridCol w="953400">
                  <a:extLst>
                    <a:ext uri="{9D8B030D-6E8A-4147-A177-3AD203B41FA5}">
                      <a16:colId xmlns:a16="http://schemas.microsoft.com/office/drawing/2014/main" val="20000"/>
                    </a:ext>
                  </a:extLst>
                </a:gridCol>
                <a:gridCol w="953400">
                  <a:extLst>
                    <a:ext uri="{9D8B030D-6E8A-4147-A177-3AD203B41FA5}">
                      <a16:colId xmlns:a16="http://schemas.microsoft.com/office/drawing/2014/main" val="20001"/>
                    </a:ext>
                  </a:extLst>
                </a:gridCol>
                <a:gridCol w="953400">
                  <a:extLst>
                    <a:ext uri="{9D8B030D-6E8A-4147-A177-3AD203B41FA5}">
                      <a16:colId xmlns:a16="http://schemas.microsoft.com/office/drawing/2014/main" val="20002"/>
                    </a:ext>
                  </a:extLst>
                </a:gridCol>
                <a:gridCol w="953400">
                  <a:extLst>
                    <a:ext uri="{9D8B030D-6E8A-4147-A177-3AD203B41FA5}">
                      <a16:colId xmlns:a16="http://schemas.microsoft.com/office/drawing/2014/main" val="20003"/>
                    </a:ext>
                  </a:extLst>
                </a:gridCol>
                <a:gridCol w="953400">
                  <a:extLst>
                    <a:ext uri="{9D8B030D-6E8A-4147-A177-3AD203B41FA5}">
                      <a16:colId xmlns:a16="http://schemas.microsoft.com/office/drawing/2014/main" val="20004"/>
                    </a:ext>
                  </a:extLst>
                </a:gridCol>
                <a:gridCol w="953400">
                  <a:extLst>
                    <a:ext uri="{9D8B030D-6E8A-4147-A177-3AD203B41FA5}">
                      <a16:colId xmlns:a16="http://schemas.microsoft.com/office/drawing/2014/main" val="20005"/>
                    </a:ext>
                  </a:extLst>
                </a:gridCol>
              </a:tblGrid>
              <a:tr h="181775">
                <a:tc>
                  <a:txBody>
                    <a:bodyPr/>
                    <a:lstStyle/>
                    <a:p>
                      <a:pPr marL="0" marR="0" lvl="0" indent="0" algn="l" rtl="0">
                        <a:lnSpc>
                          <a:spcPct val="100000"/>
                        </a:lnSpc>
                        <a:spcBef>
                          <a:spcPts val="0"/>
                        </a:spcBef>
                        <a:spcAft>
                          <a:spcPts val="0"/>
                        </a:spcAft>
                        <a:buNone/>
                      </a:pPr>
                      <a:r>
                        <a:rPr lang="en-US" sz="1400" u="none" strike="noStrike" cap="none">
                          <a:latin typeface="Calibri" panose="020F0502020204030204" pitchFamily="34" charset="0"/>
                          <a:cs typeface="Calibri" panose="020F0502020204030204" pitchFamily="34" charset="0"/>
                        </a:rPr>
                        <a:t> </a:t>
                      </a:r>
                      <a:endParaRPr>
                        <a:latin typeface="Calibri" panose="020F0502020204030204" pitchFamily="34" charset="0"/>
                        <a:cs typeface="Calibri" panose="020F0502020204030204" pitchFamily="34" charset="0"/>
                      </a:endParaRPr>
                    </a:p>
                  </a:txBody>
                  <a:tcPr marL="66675" marR="66675" marT="66675" marB="6667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0" i="0" u="none" strike="noStrike" cap="none" dirty="0">
                          <a:solidFill>
                            <a:srgbClr val="000000"/>
                          </a:solidFill>
                          <a:latin typeface="Calibri" panose="020F0502020204030204" pitchFamily="34" charset="0"/>
                          <a:ea typeface="Times New Roman"/>
                          <a:cs typeface="Calibri" panose="020F0502020204030204" pitchFamily="34" charset="0"/>
                          <a:sym typeface="Times New Roman"/>
                        </a:rPr>
                        <a:t>1-5 hours</a:t>
                      </a:r>
                      <a:endParaRPr sz="1400" u="none" strike="noStrike" cap="none" dirty="0">
                        <a:latin typeface="Calibri" panose="020F0502020204030204" pitchFamily="34" charset="0"/>
                        <a:cs typeface="Calibri" panose="020F0502020204030204" pitchFamily="34" charset="0"/>
                      </a:endParaRPr>
                    </a:p>
                  </a:txBody>
                  <a:tcPr marL="66675" marR="66675" marT="66675" marB="6667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0" i="0" u="none" strike="noStrike" cap="none">
                          <a:solidFill>
                            <a:srgbClr val="000000"/>
                          </a:solidFill>
                          <a:latin typeface="Calibri" panose="020F0502020204030204" pitchFamily="34" charset="0"/>
                          <a:ea typeface="Times New Roman"/>
                          <a:cs typeface="Calibri" panose="020F0502020204030204" pitchFamily="34" charset="0"/>
                          <a:sym typeface="Times New Roman"/>
                        </a:rPr>
                        <a:t>6-10 hours</a:t>
                      </a:r>
                      <a:endParaRPr sz="1400" u="none" strike="noStrike" cap="none">
                        <a:latin typeface="Calibri" panose="020F0502020204030204" pitchFamily="34" charset="0"/>
                        <a:cs typeface="Calibri" panose="020F0502020204030204" pitchFamily="34" charset="0"/>
                      </a:endParaRPr>
                    </a:p>
                  </a:txBody>
                  <a:tcPr marL="66675" marR="66675" marT="66675" marB="6667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0" i="0" u="none" strike="noStrike" cap="none">
                          <a:solidFill>
                            <a:srgbClr val="000000"/>
                          </a:solidFill>
                          <a:latin typeface="Calibri" panose="020F0502020204030204" pitchFamily="34" charset="0"/>
                          <a:ea typeface="Times New Roman"/>
                          <a:cs typeface="Calibri" panose="020F0502020204030204" pitchFamily="34" charset="0"/>
                          <a:sym typeface="Times New Roman"/>
                        </a:rPr>
                        <a:t>11-15 hours</a:t>
                      </a:r>
                      <a:endParaRPr sz="1400" u="none" strike="noStrike" cap="none">
                        <a:latin typeface="Calibri" panose="020F0502020204030204" pitchFamily="34" charset="0"/>
                        <a:cs typeface="Calibri" panose="020F0502020204030204" pitchFamily="34" charset="0"/>
                      </a:endParaRPr>
                    </a:p>
                  </a:txBody>
                  <a:tcPr marL="66675" marR="66675" marT="66675" marB="6667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0" i="0" u="none" strike="noStrike" cap="none">
                          <a:solidFill>
                            <a:srgbClr val="000000"/>
                          </a:solidFill>
                          <a:latin typeface="Calibri" panose="020F0502020204030204" pitchFamily="34" charset="0"/>
                          <a:ea typeface="Times New Roman"/>
                          <a:cs typeface="Calibri" panose="020F0502020204030204" pitchFamily="34" charset="0"/>
                          <a:sym typeface="Times New Roman"/>
                        </a:rPr>
                        <a:t>16-20 hours</a:t>
                      </a:r>
                      <a:endParaRPr sz="1400" u="none" strike="noStrike" cap="none">
                        <a:latin typeface="Calibri" panose="020F0502020204030204" pitchFamily="34" charset="0"/>
                        <a:cs typeface="Calibri" panose="020F0502020204030204" pitchFamily="34" charset="0"/>
                      </a:endParaRPr>
                    </a:p>
                  </a:txBody>
                  <a:tcPr marL="66675" marR="66675" marT="66675" marB="6667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0" i="0" u="none" strike="noStrike" cap="none">
                          <a:solidFill>
                            <a:srgbClr val="000000"/>
                          </a:solidFill>
                          <a:latin typeface="Calibri" panose="020F0502020204030204" pitchFamily="34" charset="0"/>
                          <a:ea typeface="Times New Roman"/>
                          <a:cs typeface="Calibri" panose="020F0502020204030204" pitchFamily="34" charset="0"/>
                          <a:sym typeface="Times New Roman"/>
                        </a:rPr>
                        <a:t>21+hours</a:t>
                      </a:r>
                      <a:endParaRPr sz="1400" u="none" strike="noStrike" cap="none">
                        <a:latin typeface="Calibri" panose="020F0502020204030204" pitchFamily="34" charset="0"/>
                        <a:cs typeface="Calibri" panose="020F0502020204030204" pitchFamily="34" charset="0"/>
                      </a:endParaRPr>
                    </a:p>
                  </a:txBody>
                  <a:tcPr marL="66675" marR="66675" marT="66675" marB="6667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panose="020F0502020204030204" pitchFamily="34" charset="0"/>
                          <a:ea typeface="Times New Roman"/>
                          <a:cs typeface="Calibri" panose="020F0502020204030204" pitchFamily="34" charset="0"/>
                          <a:sym typeface="Times New Roman"/>
                        </a:rPr>
                        <a:t>St. Olaf Jobs</a:t>
                      </a:r>
                      <a:endParaRPr sz="1400" u="none" strike="noStrike" cap="none">
                        <a:latin typeface="Calibri" panose="020F0502020204030204" pitchFamily="34" charset="0"/>
                        <a:cs typeface="Calibri" panose="020F0502020204030204" pitchFamily="34" charset="0"/>
                      </a:endParaRPr>
                    </a:p>
                  </a:txBody>
                  <a:tcPr marL="66675" marR="66675" marT="66675" marB="6667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0" i="0" u="none" strike="noStrike" cap="none">
                          <a:solidFill>
                            <a:srgbClr val="000000"/>
                          </a:solidFill>
                          <a:latin typeface="Calibri" panose="020F0502020204030204" pitchFamily="34" charset="0"/>
                          <a:ea typeface="Times New Roman"/>
                          <a:cs typeface="Calibri" panose="020F0502020204030204" pitchFamily="34" charset="0"/>
                          <a:sym typeface="Times New Roman"/>
                        </a:rPr>
                        <a:t>29%</a:t>
                      </a:r>
                      <a:endParaRPr sz="1400" u="none" strike="noStrike" cap="none">
                        <a:latin typeface="Calibri" panose="020F0502020204030204" pitchFamily="34" charset="0"/>
                        <a:cs typeface="Calibri" panose="020F0502020204030204" pitchFamily="34" charset="0"/>
                      </a:endParaRPr>
                    </a:p>
                  </a:txBody>
                  <a:tcPr marL="66675" marR="66675" marT="66675" marB="6667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0" i="0" u="none" strike="noStrike" cap="none" dirty="0">
                          <a:solidFill>
                            <a:srgbClr val="000000"/>
                          </a:solidFill>
                          <a:latin typeface="Calibri" panose="020F0502020204030204" pitchFamily="34" charset="0"/>
                          <a:ea typeface="Times New Roman"/>
                          <a:cs typeface="Calibri" panose="020F0502020204030204" pitchFamily="34" charset="0"/>
                          <a:sym typeface="Times New Roman"/>
                        </a:rPr>
                        <a:t>47.3%</a:t>
                      </a:r>
                      <a:endParaRPr sz="1400" u="none" strike="noStrike" cap="none" dirty="0">
                        <a:latin typeface="Calibri" panose="020F0502020204030204" pitchFamily="34" charset="0"/>
                        <a:cs typeface="Calibri" panose="020F0502020204030204" pitchFamily="34" charset="0"/>
                      </a:endParaRPr>
                    </a:p>
                  </a:txBody>
                  <a:tcPr marL="66675" marR="66675" marT="66675" marB="6667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0" i="0" u="none" strike="noStrike" cap="none">
                          <a:solidFill>
                            <a:srgbClr val="000000"/>
                          </a:solidFill>
                          <a:latin typeface="Calibri" panose="020F0502020204030204" pitchFamily="34" charset="0"/>
                          <a:ea typeface="Times New Roman"/>
                          <a:cs typeface="Calibri" panose="020F0502020204030204" pitchFamily="34" charset="0"/>
                          <a:sym typeface="Times New Roman"/>
                        </a:rPr>
                        <a:t>17.3%</a:t>
                      </a:r>
                      <a:endParaRPr sz="1400" u="none" strike="noStrike" cap="none">
                        <a:latin typeface="Calibri" panose="020F0502020204030204" pitchFamily="34" charset="0"/>
                        <a:cs typeface="Calibri" panose="020F0502020204030204" pitchFamily="34" charset="0"/>
                      </a:endParaRPr>
                    </a:p>
                  </a:txBody>
                  <a:tcPr marL="66675" marR="66675" marT="66675" marB="6667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0" i="0" u="none" strike="noStrike" cap="none">
                          <a:solidFill>
                            <a:srgbClr val="000000"/>
                          </a:solidFill>
                          <a:latin typeface="Calibri" panose="020F0502020204030204" pitchFamily="34" charset="0"/>
                          <a:ea typeface="Times New Roman"/>
                          <a:cs typeface="Calibri" panose="020F0502020204030204" pitchFamily="34" charset="0"/>
                          <a:sym typeface="Times New Roman"/>
                        </a:rPr>
                        <a:t>4.3%</a:t>
                      </a:r>
                      <a:endParaRPr sz="1400" u="none" strike="noStrike" cap="none">
                        <a:latin typeface="Calibri" panose="020F0502020204030204" pitchFamily="34" charset="0"/>
                        <a:cs typeface="Calibri" panose="020F0502020204030204" pitchFamily="34" charset="0"/>
                      </a:endParaRPr>
                    </a:p>
                  </a:txBody>
                  <a:tcPr marL="66675" marR="66675" marT="66675" marB="6667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0" i="0" u="none" strike="noStrike" cap="none" dirty="0">
                          <a:solidFill>
                            <a:srgbClr val="000000"/>
                          </a:solidFill>
                          <a:latin typeface="Calibri" panose="020F0502020204030204" pitchFamily="34" charset="0"/>
                          <a:ea typeface="Times New Roman"/>
                          <a:cs typeface="Calibri" panose="020F0502020204030204" pitchFamily="34" charset="0"/>
                          <a:sym typeface="Times New Roman"/>
                        </a:rPr>
                        <a:t>2.1%</a:t>
                      </a:r>
                      <a:endParaRPr sz="1400" u="none" strike="noStrike" cap="none" dirty="0">
                        <a:latin typeface="Calibri" panose="020F0502020204030204" pitchFamily="34" charset="0"/>
                        <a:cs typeface="Calibri" panose="020F0502020204030204" pitchFamily="34" charset="0"/>
                      </a:endParaRPr>
                    </a:p>
                  </a:txBody>
                  <a:tcPr marL="66675" marR="66675" marT="66675" marB="6667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74" name="Google Shape;74;p22"/>
          <p:cNvSpPr/>
          <p:nvPr/>
        </p:nvSpPr>
        <p:spPr>
          <a:xfrm>
            <a:off x="335617" y="1926772"/>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75" name="Google Shape;75;p22"/>
          <p:cNvPicPr preferRelativeResize="0"/>
          <p:nvPr/>
        </p:nvPicPr>
        <p:blipFill rotWithShape="1">
          <a:blip r:embed="rId3">
            <a:alphaModFix/>
          </a:blip>
          <a:srcRect l="6464" t="22221" r="5041" b="3067"/>
          <a:stretch/>
        </p:blipFill>
        <p:spPr>
          <a:xfrm>
            <a:off x="1922618" y="2421323"/>
            <a:ext cx="4662599" cy="2493468"/>
          </a:xfrm>
          <a:prstGeom prst="rect">
            <a:avLst/>
          </a:prstGeom>
          <a:noFill/>
          <a:ln>
            <a:noFill/>
          </a:ln>
        </p:spPr>
      </p:pic>
      <p:sp>
        <p:nvSpPr>
          <p:cNvPr id="76" name="Google Shape;76;p22"/>
          <p:cNvSpPr/>
          <p:nvPr/>
        </p:nvSpPr>
        <p:spPr>
          <a:xfrm>
            <a:off x="3342717" y="1660651"/>
            <a:ext cx="770721" cy="266121"/>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23"/>
          <p:cNvSpPr txBox="1">
            <a:spLocks noGrp="1"/>
          </p:cNvSpPr>
          <p:nvPr>
            <p:ph type="body" idx="1"/>
          </p:nvPr>
        </p:nvSpPr>
        <p:spPr>
          <a:xfrm>
            <a:off x="1072521" y="1699117"/>
            <a:ext cx="6221526" cy="983668"/>
          </a:xfrm>
          <a:prstGeom prst="rect">
            <a:avLst/>
          </a:prstGeom>
          <a:noFill/>
          <a:ln>
            <a:noFill/>
          </a:ln>
        </p:spPr>
        <p:txBody>
          <a:bodyPr spcFirstLastPara="1" wrap="square" lIns="91425" tIns="45700" rIns="91425" bIns="45700" anchor="t" anchorCtr="0">
            <a:noAutofit/>
          </a:bodyPr>
          <a:lstStyle/>
          <a:p>
            <a:pPr marL="127000" lvl="0" indent="0" algn="l" rtl="0">
              <a:lnSpc>
                <a:spcPct val="100000"/>
              </a:lnSpc>
              <a:spcBef>
                <a:spcPts val="320"/>
              </a:spcBef>
              <a:spcAft>
                <a:spcPts val="0"/>
              </a:spcAft>
              <a:buClr>
                <a:schemeClr val="dk1"/>
              </a:buClr>
              <a:buSzPts val="1600"/>
              <a:buNone/>
            </a:pPr>
            <a:r>
              <a:rPr lang="en-US" dirty="0">
                <a:latin typeface="Calibri"/>
                <a:ea typeface="Calibri"/>
                <a:cs typeface="Calibri"/>
                <a:sym typeface="Calibri"/>
              </a:rPr>
              <a:t>We found a statistically significant relationship between work hours and race and ethnicity (aggregated): </a:t>
            </a:r>
            <a:endParaRPr dirty="0"/>
          </a:p>
          <a:p>
            <a:pPr marL="127000" lvl="0" indent="0" algn="l" rtl="0">
              <a:lnSpc>
                <a:spcPct val="100000"/>
              </a:lnSpc>
              <a:spcBef>
                <a:spcPts val="320"/>
              </a:spcBef>
              <a:spcAft>
                <a:spcPts val="0"/>
              </a:spcAft>
              <a:buSzPts val="1600"/>
              <a:buNone/>
            </a:pPr>
            <a:r>
              <a:rPr lang="en-US" dirty="0">
                <a:latin typeface="Calibri"/>
                <a:ea typeface="Calibri"/>
                <a:cs typeface="Calibri"/>
                <a:sym typeface="Calibri"/>
              </a:rPr>
              <a:t>		X2(479)= 4.915 (p&lt;.05)</a:t>
            </a:r>
            <a:br>
              <a:rPr lang="en-US" dirty="0"/>
            </a:br>
            <a:endParaRPr dirty="0"/>
          </a:p>
        </p:txBody>
      </p:sp>
      <p:sp>
        <p:nvSpPr>
          <p:cNvPr id="82" name="Google Shape;82;p23"/>
          <p:cNvSpPr txBox="1">
            <a:spLocks noGrp="1"/>
          </p:cNvSpPr>
          <p:nvPr>
            <p:ph type="ctrTitle"/>
          </p:nvPr>
        </p:nvSpPr>
        <p:spPr>
          <a:xfrm>
            <a:off x="1673789" y="1011755"/>
            <a:ext cx="7710948" cy="339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Arial"/>
              <a:buNone/>
            </a:pPr>
            <a:r>
              <a:rPr lang="en-US" dirty="0">
                <a:latin typeface="Calibri"/>
                <a:ea typeface="Calibri"/>
                <a:cs typeface="Calibri"/>
                <a:sym typeface="Calibri"/>
              </a:rPr>
              <a:t>Work hours and demographics</a:t>
            </a:r>
            <a:endParaRPr dirty="0"/>
          </a:p>
        </p:txBody>
      </p:sp>
      <p:graphicFrame>
        <p:nvGraphicFramePr>
          <p:cNvPr id="83" name="Google Shape;83;p23"/>
          <p:cNvGraphicFramePr/>
          <p:nvPr>
            <p:extLst>
              <p:ext uri="{D42A27DB-BD31-4B8C-83A1-F6EECF244321}">
                <p14:modId xmlns:p14="http://schemas.microsoft.com/office/powerpoint/2010/main" val="2678187100"/>
              </p:ext>
            </p:extLst>
          </p:nvPr>
        </p:nvGraphicFramePr>
        <p:xfrm>
          <a:off x="1349149" y="2920165"/>
          <a:ext cx="5086831" cy="1211580"/>
        </p:xfrm>
        <a:graphic>
          <a:graphicData uri="http://schemas.openxmlformats.org/drawingml/2006/table">
            <a:tbl>
              <a:tblPr>
                <a:noFill/>
                <a:tableStyleId>{CB60C42A-BF45-4F05-9D12-0254B347B7AB}</a:tableStyleId>
              </a:tblPr>
              <a:tblGrid>
                <a:gridCol w="1864263">
                  <a:extLst>
                    <a:ext uri="{9D8B030D-6E8A-4147-A177-3AD203B41FA5}">
                      <a16:colId xmlns:a16="http://schemas.microsoft.com/office/drawing/2014/main" val="20000"/>
                    </a:ext>
                  </a:extLst>
                </a:gridCol>
                <a:gridCol w="1530231">
                  <a:extLst>
                    <a:ext uri="{9D8B030D-6E8A-4147-A177-3AD203B41FA5}">
                      <a16:colId xmlns:a16="http://schemas.microsoft.com/office/drawing/2014/main" val="20001"/>
                    </a:ext>
                  </a:extLst>
                </a:gridCol>
                <a:gridCol w="1692337">
                  <a:extLst>
                    <a:ext uri="{9D8B030D-6E8A-4147-A177-3AD203B41FA5}">
                      <a16:colId xmlns:a16="http://schemas.microsoft.com/office/drawing/2014/main" val="20002"/>
                    </a:ext>
                  </a:extLst>
                </a:gridCol>
              </a:tblGrid>
              <a:tr h="0">
                <a:tc>
                  <a:txBody>
                    <a:bodyPr/>
                    <a:lstStyle/>
                    <a:p>
                      <a:pPr marL="0" marR="0" lvl="0" indent="0" algn="l" rtl="0">
                        <a:lnSpc>
                          <a:spcPct val="100000"/>
                        </a:lnSpc>
                        <a:spcBef>
                          <a:spcPts val="0"/>
                        </a:spcBef>
                        <a:spcAft>
                          <a:spcPts val="0"/>
                        </a:spcAft>
                        <a:buNone/>
                      </a:pPr>
                      <a:r>
                        <a:rPr lang="en-US" sz="1400" u="none" strike="noStrike" cap="none" dirty="0">
                          <a:latin typeface="Calibri"/>
                          <a:ea typeface="Calibri"/>
                          <a:cs typeface="Calibri"/>
                          <a:sym typeface="Calibri"/>
                        </a:rPr>
                        <a:t> </a:t>
                      </a:r>
                      <a:endParaRPr dirty="0"/>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i="0" u="none" strike="noStrike" cap="none" dirty="0">
                          <a:solidFill>
                            <a:srgbClr val="000000"/>
                          </a:solidFill>
                          <a:latin typeface="Calibri"/>
                          <a:ea typeface="Calibri"/>
                          <a:cs typeface="Calibri"/>
                          <a:sym typeface="Calibri"/>
                        </a:rPr>
                        <a:t>0-5 Hours/Week</a:t>
                      </a:r>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i="0" u="none" strike="noStrike" cap="none" dirty="0">
                          <a:solidFill>
                            <a:srgbClr val="000000"/>
                          </a:solidFill>
                          <a:latin typeface="Calibri"/>
                          <a:ea typeface="Calibri"/>
                          <a:cs typeface="Calibri"/>
                          <a:sym typeface="Calibri"/>
                        </a:rPr>
                        <a:t>6-21+ Hours/Week</a:t>
                      </a:r>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0247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i="0" u="none" strike="noStrike" cap="none" dirty="0">
                          <a:solidFill>
                            <a:srgbClr val="000000"/>
                          </a:solidFill>
                          <a:latin typeface="Calibri"/>
                          <a:ea typeface="Calibri"/>
                          <a:cs typeface="Calibri"/>
                          <a:sym typeface="Calibri"/>
                        </a:rPr>
                        <a:t>BIPOC students</a:t>
                      </a:r>
                      <a:endParaRPr lang="en-US" sz="1400" b="1" u="none" strike="noStrike" cap="none" dirty="0">
                        <a:latin typeface="Calibri"/>
                        <a:ea typeface="Calibri"/>
                        <a:cs typeface="Calibri"/>
                        <a:sym typeface="Calibri"/>
                      </a:endParaRPr>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400" b="0" i="0" u="none" strike="noStrike" cap="none" dirty="0">
                          <a:solidFill>
                            <a:srgbClr val="000000"/>
                          </a:solidFill>
                          <a:latin typeface="Calibri"/>
                          <a:ea typeface="Calibri"/>
                          <a:cs typeface="Calibri"/>
                          <a:sym typeface="Calibri"/>
                        </a:rPr>
                        <a:t>21.6 %</a:t>
                      </a:r>
                      <a:endParaRPr sz="1400" u="none" strike="noStrike" cap="none" dirty="0">
                        <a:latin typeface="Calibri"/>
                        <a:ea typeface="Calibri"/>
                        <a:cs typeface="Calibri"/>
                        <a:sym typeface="Calibri"/>
                      </a:endParaRPr>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400" b="0" i="0" u="none" strike="noStrike" cap="none" dirty="0">
                          <a:solidFill>
                            <a:srgbClr val="000000"/>
                          </a:solidFill>
                          <a:latin typeface="Calibri"/>
                          <a:ea typeface="Calibri"/>
                          <a:cs typeface="Calibri"/>
                          <a:sym typeface="Calibri"/>
                        </a:rPr>
                        <a:t>78.0 %</a:t>
                      </a:r>
                      <a:endParaRPr sz="1400" u="none" strike="noStrike" cap="none" dirty="0">
                        <a:latin typeface="Calibri"/>
                        <a:ea typeface="Calibri"/>
                        <a:cs typeface="Calibri"/>
                        <a:sym typeface="Calibri"/>
                      </a:endParaRPr>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8271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i="0" u="none" strike="noStrike" cap="none" dirty="0">
                          <a:solidFill>
                            <a:srgbClr val="000000"/>
                          </a:solidFill>
                          <a:latin typeface="Calibri"/>
                          <a:ea typeface="Calibri"/>
                          <a:cs typeface="Calibri"/>
                          <a:sym typeface="Calibri"/>
                        </a:rPr>
                        <a:t>White students</a:t>
                      </a:r>
                      <a:endParaRPr lang="en-US" sz="1400" b="1" u="none" strike="noStrike" cap="none" dirty="0">
                        <a:latin typeface="Calibri"/>
                        <a:ea typeface="Calibri"/>
                        <a:cs typeface="Calibri"/>
                        <a:sym typeface="Calibri"/>
                      </a:endParaRPr>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400" b="0" i="0" u="none" strike="noStrike" cap="none" dirty="0">
                          <a:solidFill>
                            <a:srgbClr val="000000"/>
                          </a:solidFill>
                          <a:latin typeface="Calibri"/>
                          <a:ea typeface="Calibri"/>
                          <a:cs typeface="Calibri"/>
                          <a:sym typeface="Calibri"/>
                        </a:rPr>
                        <a:t>31.9 %</a:t>
                      </a:r>
                      <a:endParaRPr sz="1400" u="none" strike="noStrike" cap="none" dirty="0">
                        <a:latin typeface="Calibri"/>
                        <a:ea typeface="Calibri"/>
                        <a:cs typeface="Calibri"/>
                        <a:sym typeface="Calibri"/>
                      </a:endParaRPr>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400" b="0" i="0" u="none" strike="noStrike" cap="none" dirty="0">
                          <a:solidFill>
                            <a:srgbClr val="595959"/>
                          </a:solidFill>
                          <a:latin typeface="Calibri"/>
                          <a:ea typeface="Calibri"/>
                          <a:cs typeface="Calibri"/>
                          <a:sym typeface="Calibri"/>
                        </a:rPr>
                        <a:t>68.1 %</a:t>
                      </a:r>
                      <a:endParaRPr sz="1400" u="none" strike="noStrike" cap="none" dirty="0">
                        <a:latin typeface="Calibri"/>
                        <a:ea typeface="Calibri"/>
                        <a:cs typeface="Calibri"/>
                        <a:sym typeface="Calibri"/>
                      </a:endParaRPr>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84" name="Google Shape;84;p23"/>
          <p:cNvSpPr/>
          <p:nvPr/>
        </p:nvSpPr>
        <p:spPr>
          <a:xfrm>
            <a:off x="1349149" y="4548493"/>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4"/>
          <p:cNvSpPr txBox="1">
            <a:spLocks noGrp="1"/>
          </p:cNvSpPr>
          <p:nvPr>
            <p:ph type="ctrTitle"/>
          </p:nvPr>
        </p:nvSpPr>
        <p:spPr>
          <a:xfrm>
            <a:off x="667095" y="505927"/>
            <a:ext cx="7519696" cy="339600"/>
          </a:xfrm>
          <a:prstGeom prst="rect">
            <a:avLst/>
          </a:prstGeom>
          <a:solidFill>
            <a:srgbClr val="E2A026"/>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Arial"/>
              <a:buNone/>
            </a:pPr>
            <a:r>
              <a:rPr lang="en-US">
                <a:latin typeface="Calibri"/>
                <a:ea typeface="Calibri"/>
                <a:cs typeface="Calibri"/>
                <a:sym typeface="Calibri"/>
              </a:rPr>
              <a:t>How financially comfortable are St. Olaf student workers?</a:t>
            </a:r>
            <a:endParaRPr/>
          </a:p>
        </p:txBody>
      </p:sp>
      <p:graphicFrame>
        <p:nvGraphicFramePr>
          <p:cNvPr id="91" name="Google Shape;91;p24"/>
          <p:cNvGraphicFramePr/>
          <p:nvPr>
            <p:extLst>
              <p:ext uri="{D42A27DB-BD31-4B8C-83A1-F6EECF244321}">
                <p14:modId xmlns:p14="http://schemas.microsoft.com/office/powerpoint/2010/main" val="1386918480"/>
              </p:ext>
            </p:extLst>
          </p:nvPr>
        </p:nvGraphicFramePr>
        <p:xfrm>
          <a:off x="641777" y="1200150"/>
          <a:ext cx="7860475" cy="3058165"/>
        </p:xfrm>
        <a:graphic>
          <a:graphicData uri="http://schemas.openxmlformats.org/drawingml/2006/table">
            <a:tbl>
              <a:tblPr>
                <a:noFill/>
                <a:tableStyleId>{CB60C42A-BF45-4F05-9D12-0254B347B7AB}</a:tableStyleId>
              </a:tblPr>
              <a:tblGrid>
                <a:gridCol w="4323525">
                  <a:extLst>
                    <a:ext uri="{9D8B030D-6E8A-4147-A177-3AD203B41FA5}">
                      <a16:colId xmlns:a16="http://schemas.microsoft.com/office/drawing/2014/main" val="20000"/>
                    </a:ext>
                  </a:extLst>
                </a:gridCol>
                <a:gridCol w="639100">
                  <a:extLst>
                    <a:ext uri="{9D8B030D-6E8A-4147-A177-3AD203B41FA5}">
                      <a16:colId xmlns:a16="http://schemas.microsoft.com/office/drawing/2014/main" val="20001"/>
                    </a:ext>
                  </a:extLst>
                </a:gridCol>
                <a:gridCol w="776750">
                  <a:extLst>
                    <a:ext uri="{9D8B030D-6E8A-4147-A177-3AD203B41FA5}">
                      <a16:colId xmlns:a16="http://schemas.microsoft.com/office/drawing/2014/main" val="20002"/>
                    </a:ext>
                  </a:extLst>
                </a:gridCol>
                <a:gridCol w="560450">
                  <a:extLst>
                    <a:ext uri="{9D8B030D-6E8A-4147-A177-3AD203B41FA5}">
                      <a16:colId xmlns:a16="http://schemas.microsoft.com/office/drawing/2014/main" val="20003"/>
                    </a:ext>
                  </a:extLst>
                </a:gridCol>
                <a:gridCol w="764625">
                  <a:extLst>
                    <a:ext uri="{9D8B030D-6E8A-4147-A177-3AD203B41FA5}">
                      <a16:colId xmlns:a16="http://schemas.microsoft.com/office/drawing/2014/main" val="20004"/>
                    </a:ext>
                  </a:extLst>
                </a:gridCol>
                <a:gridCol w="796025">
                  <a:extLst>
                    <a:ext uri="{9D8B030D-6E8A-4147-A177-3AD203B41FA5}">
                      <a16:colId xmlns:a16="http://schemas.microsoft.com/office/drawing/2014/main" val="20005"/>
                    </a:ext>
                  </a:extLst>
                </a:gridCol>
              </a:tblGrid>
              <a:tr h="468600">
                <a:tc>
                  <a:txBody>
                    <a:bodyPr/>
                    <a:lstStyle/>
                    <a:p>
                      <a:pPr marL="0" marR="0" lvl="0" indent="0" algn="l"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Financial need item </a:t>
                      </a:r>
                      <a:endParaRPr sz="1100" b="1" u="none" strike="noStrike" cap="none">
                        <a:latin typeface="Calibri"/>
                        <a:ea typeface="Calibri"/>
                        <a:cs typeface="Calibri"/>
                        <a:sym typeface="Calibri"/>
                      </a:endParaRPr>
                    </a:p>
                  </a:txBody>
                  <a:tcPr marL="60350" marR="60350" marT="60350" marB="60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Strongly agree</a:t>
                      </a:r>
                      <a:endParaRPr sz="1100" b="1" u="none" strike="noStrike" cap="none">
                        <a:latin typeface="Calibri"/>
                        <a:ea typeface="Calibri"/>
                        <a:cs typeface="Calibri"/>
                        <a:sym typeface="Calibri"/>
                      </a:endParaRPr>
                    </a:p>
                  </a:txBody>
                  <a:tcPr marL="60350" marR="60350" marT="60350" marB="60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Somewhat agree</a:t>
                      </a:r>
                      <a:endParaRPr sz="1100" b="1" u="none" strike="noStrike" cap="none">
                        <a:latin typeface="Calibri"/>
                        <a:ea typeface="Calibri"/>
                        <a:cs typeface="Calibri"/>
                        <a:sym typeface="Calibri"/>
                      </a:endParaRPr>
                    </a:p>
                  </a:txBody>
                  <a:tcPr marL="60350" marR="60350" marT="60350" marB="60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Neutral</a:t>
                      </a:r>
                      <a:endParaRPr sz="1100" b="1" u="none" strike="noStrike" cap="none">
                        <a:latin typeface="Calibri"/>
                        <a:ea typeface="Calibri"/>
                        <a:cs typeface="Calibri"/>
                        <a:sym typeface="Calibri"/>
                      </a:endParaRPr>
                    </a:p>
                  </a:txBody>
                  <a:tcPr marL="60350" marR="60350" marT="60350" marB="60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Somewhat disagree</a:t>
                      </a:r>
                      <a:endParaRPr sz="1100" b="1" u="none" strike="noStrike" cap="none">
                        <a:latin typeface="Calibri"/>
                        <a:ea typeface="Calibri"/>
                        <a:cs typeface="Calibri"/>
                        <a:sym typeface="Calibri"/>
                      </a:endParaRPr>
                    </a:p>
                  </a:txBody>
                  <a:tcPr marL="60350" marR="60350" marT="60350" marB="60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Strongly disagree</a:t>
                      </a:r>
                      <a:endParaRPr sz="1100" b="1" u="none" strike="noStrike" cap="none">
                        <a:latin typeface="Calibri"/>
                        <a:ea typeface="Calibri"/>
                        <a:cs typeface="Calibri"/>
                        <a:sym typeface="Calibri"/>
                      </a:endParaRPr>
                    </a:p>
                  </a:txBody>
                  <a:tcPr marL="60350" marR="60350" marT="60350" marB="60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64575">
                <a:tc>
                  <a:txBody>
                    <a:bodyPr/>
                    <a:lstStyle/>
                    <a:p>
                      <a:pPr marL="0" marR="0" lvl="0" indent="0" algn="l" rtl="0">
                        <a:lnSpc>
                          <a:spcPct val="100000"/>
                        </a:lnSpc>
                        <a:spcBef>
                          <a:spcPts val="0"/>
                        </a:spcBef>
                        <a:spcAft>
                          <a:spcPts val="0"/>
                        </a:spcAft>
                        <a:buNone/>
                      </a:pPr>
                      <a:r>
                        <a:rPr lang="en-US" sz="1100" b="0" i="0" u="none" strike="noStrike" cap="none" dirty="0">
                          <a:solidFill>
                            <a:srgbClr val="000000"/>
                          </a:solidFill>
                          <a:latin typeface="Calibri"/>
                          <a:ea typeface="Calibri"/>
                          <a:cs typeface="Calibri"/>
                          <a:sym typeface="Calibri"/>
                        </a:rPr>
                        <a:t>I am </a:t>
                      </a:r>
                      <a:r>
                        <a:rPr lang="en-US" sz="1100" b="0" i="0" u="sng" strike="noStrike" cap="none" dirty="0">
                          <a:solidFill>
                            <a:srgbClr val="000000"/>
                          </a:solidFill>
                          <a:latin typeface="Calibri"/>
                          <a:ea typeface="Calibri"/>
                          <a:cs typeface="Calibri"/>
                          <a:sym typeface="Calibri"/>
                        </a:rPr>
                        <a:t>comfortable financially </a:t>
                      </a:r>
                      <a:r>
                        <a:rPr lang="en-US" sz="1100" b="0" i="0" u="none" strike="noStrike" cap="none" dirty="0">
                          <a:solidFill>
                            <a:srgbClr val="000000"/>
                          </a:solidFill>
                          <a:latin typeface="Calibri"/>
                          <a:ea typeface="Calibri"/>
                          <a:cs typeface="Calibri"/>
                          <a:sym typeface="Calibri"/>
                        </a:rPr>
                        <a:t>at St. Olaf.</a:t>
                      </a:r>
                      <a:endParaRPr sz="1100" u="none" strike="noStrike" cap="none" dirty="0">
                        <a:latin typeface="Calibri"/>
                        <a:ea typeface="Calibri"/>
                        <a:cs typeface="Calibri"/>
                        <a:sym typeface="Calibri"/>
                      </a:endParaRPr>
                    </a:p>
                  </a:txBody>
                  <a:tcPr marL="60350" marR="60350" marT="60350" marB="60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13.0%</a:t>
                      </a:r>
                      <a:endParaRPr sz="1100" u="none" strike="noStrike" cap="none">
                        <a:latin typeface="Calibri"/>
                        <a:ea typeface="Calibri"/>
                        <a:cs typeface="Calibri"/>
                        <a:sym typeface="Calibri"/>
                      </a:endParaRPr>
                    </a:p>
                  </a:txBody>
                  <a:tcPr marL="60350" marR="60350" marT="60350" marB="60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30.8%</a:t>
                      </a:r>
                      <a:endParaRPr sz="1100" u="none" strike="noStrike" cap="none">
                        <a:latin typeface="Calibri"/>
                        <a:ea typeface="Calibri"/>
                        <a:cs typeface="Calibri"/>
                        <a:sym typeface="Calibri"/>
                      </a:endParaRPr>
                    </a:p>
                  </a:txBody>
                  <a:tcPr marL="60350" marR="60350" marT="60350" marB="60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18.7%</a:t>
                      </a:r>
                      <a:endParaRPr sz="1100" u="none" strike="noStrike" cap="none">
                        <a:latin typeface="Calibri"/>
                        <a:ea typeface="Calibri"/>
                        <a:cs typeface="Calibri"/>
                        <a:sym typeface="Calibri"/>
                      </a:endParaRPr>
                    </a:p>
                  </a:txBody>
                  <a:tcPr marL="60350" marR="60350" marT="60350" marB="60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25.8%</a:t>
                      </a:r>
                      <a:endParaRPr sz="1100" u="none" strike="noStrike" cap="none">
                        <a:latin typeface="Calibri"/>
                        <a:ea typeface="Calibri"/>
                        <a:cs typeface="Calibri"/>
                        <a:sym typeface="Calibri"/>
                      </a:endParaRPr>
                    </a:p>
                  </a:txBody>
                  <a:tcPr marL="60350" marR="60350" marT="60350" marB="60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11.7%</a:t>
                      </a:r>
                      <a:endParaRPr sz="1100" u="none" strike="noStrike" cap="none">
                        <a:latin typeface="Calibri"/>
                        <a:ea typeface="Calibri"/>
                        <a:cs typeface="Calibri"/>
                        <a:sym typeface="Calibri"/>
                      </a:endParaRPr>
                    </a:p>
                  </a:txBody>
                  <a:tcPr marL="60350" marR="60350" marT="60350" marB="60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57125">
                <a:tc>
                  <a:txBody>
                    <a:bodyPr/>
                    <a:lstStyle/>
                    <a:p>
                      <a:pPr marL="0" marR="0" lvl="0" indent="0" algn="l" rtl="0">
                        <a:lnSpc>
                          <a:spcPct val="100000"/>
                        </a:lnSpc>
                        <a:spcBef>
                          <a:spcPts val="0"/>
                        </a:spcBef>
                        <a:spcAft>
                          <a:spcPts val="0"/>
                        </a:spcAft>
                        <a:buNone/>
                      </a:pPr>
                      <a:r>
                        <a:rPr lang="en-US" sz="1100" b="0" i="0" u="none" strike="noStrike" cap="none" dirty="0">
                          <a:solidFill>
                            <a:srgbClr val="000000"/>
                          </a:solidFill>
                          <a:latin typeface="Calibri"/>
                          <a:ea typeface="Calibri"/>
                          <a:cs typeface="Calibri"/>
                          <a:sym typeface="Calibri"/>
                        </a:rPr>
                        <a:t>I </a:t>
                      </a:r>
                      <a:r>
                        <a:rPr lang="en-US" sz="1100" b="0" i="0" u="sng" strike="noStrike" cap="none" dirty="0">
                          <a:solidFill>
                            <a:srgbClr val="000000"/>
                          </a:solidFill>
                          <a:latin typeface="Calibri"/>
                          <a:ea typeface="Calibri"/>
                          <a:cs typeface="Calibri"/>
                          <a:sym typeface="Calibri"/>
                        </a:rPr>
                        <a:t>struggle financially and worry</a:t>
                      </a:r>
                      <a:r>
                        <a:rPr lang="en-US" sz="1100" b="0" i="0" u="none" strike="noStrike" cap="none" dirty="0">
                          <a:solidFill>
                            <a:srgbClr val="000000"/>
                          </a:solidFill>
                          <a:latin typeface="Calibri"/>
                          <a:ea typeface="Calibri"/>
                          <a:cs typeface="Calibri"/>
                          <a:sym typeface="Calibri"/>
                        </a:rPr>
                        <a:t> about my expenses.</a:t>
                      </a:r>
                      <a:endParaRPr sz="1100" u="none" strike="noStrike" cap="none" dirty="0">
                        <a:latin typeface="Calibri"/>
                        <a:ea typeface="Calibri"/>
                        <a:cs typeface="Calibri"/>
                        <a:sym typeface="Calibri"/>
                      </a:endParaRPr>
                    </a:p>
                  </a:txBody>
                  <a:tcPr marL="60350" marR="60350" marT="60350" marB="60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dirty="0">
                          <a:solidFill>
                            <a:srgbClr val="000000"/>
                          </a:solidFill>
                          <a:latin typeface="Calibri"/>
                          <a:ea typeface="Calibri"/>
                          <a:cs typeface="Calibri"/>
                          <a:sym typeface="Calibri"/>
                        </a:rPr>
                        <a:t>23.2%</a:t>
                      </a:r>
                      <a:endParaRPr sz="1100" u="none" strike="noStrike" cap="none" dirty="0">
                        <a:latin typeface="Calibri"/>
                        <a:ea typeface="Calibri"/>
                        <a:cs typeface="Calibri"/>
                        <a:sym typeface="Calibri"/>
                      </a:endParaRPr>
                    </a:p>
                  </a:txBody>
                  <a:tcPr marL="60350" marR="60350" marT="60350" marB="60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dirty="0">
                          <a:solidFill>
                            <a:srgbClr val="000000"/>
                          </a:solidFill>
                          <a:latin typeface="Calibri"/>
                          <a:ea typeface="Calibri"/>
                          <a:cs typeface="Calibri"/>
                          <a:sym typeface="Calibri"/>
                        </a:rPr>
                        <a:t>35.8%</a:t>
                      </a:r>
                      <a:endParaRPr sz="1100" u="none" strike="noStrike" cap="none" dirty="0">
                        <a:latin typeface="Calibri"/>
                        <a:ea typeface="Calibri"/>
                        <a:cs typeface="Calibri"/>
                        <a:sym typeface="Calibri"/>
                      </a:endParaRPr>
                    </a:p>
                  </a:txBody>
                  <a:tcPr marL="60350" marR="60350" marT="60350" marB="60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15.0%</a:t>
                      </a:r>
                      <a:endParaRPr sz="1100" u="none" strike="noStrike" cap="none">
                        <a:latin typeface="Calibri"/>
                        <a:ea typeface="Calibri"/>
                        <a:cs typeface="Calibri"/>
                        <a:sym typeface="Calibri"/>
                      </a:endParaRPr>
                    </a:p>
                  </a:txBody>
                  <a:tcPr marL="60350" marR="60350" marT="60350" marB="60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18.1%</a:t>
                      </a:r>
                      <a:endParaRPr sz="1100" u="none" strike="noStrike" cap="none">
                        <a:latin typeface="Calibri"/>
                        <a:ea typeface="Calibri"/>
                        <a:cs typeface="Calibri"/>
                        <a:sym typeface="Calibri"/>
                      </a:endParaRPr>
                    </a:p>
                  </a:txBody>
                  <a:tcPr marL="60350" marR="60350" marT="60350" marB="60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7.9%</a:t>
                      </a:r>
                      <a:endParaRPr sz="1100" u="none" strike="noStrike" cap="none">
                        <a:latin typeface="Calibri"/>
                        <a:ea typeface="Calibri"/>
                        <a:cs typeface="Calibri"/>
                        <a:sym typeface="Calibri"/>
                      </a:endParaRPr>
                    </a:p>
                  </a:txBody>
                  <a:tcPr marL="60350" marR="60350" marT="60350" marB="60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12200">
                <a:tc>
                  <a:txBody>
                    <a:bodyPr/>
                    <a:lstStyle/>
                    <a:p>
                      <a:pPr marL="0" marR="0" lvl="0" indent="0" algn="l" rtl="0">
                        <a:lnSpc>
                          <a:spcPct val="100000"/>
                        </a:lnSpc>
                        <a:spcBef>
                          <a:spcPts val="0"/>
                        </a:spcBef>
                        <a:spcAft>
                          <a:spcPts val="0"/>
                        </a:spcAft>
                        <a:buNone/>
                      </a:pPr>
                      <a:r>
                        <a:rPr lang="en-US" sz="1100" b="0" i="0" u="none" strike="noStrike" cap="none" dirty="0">
                          <a:solidFill>
                            <a:srgbClr val="000000"/>
                          </a:solidFill>
                          <a:latin typeface="Calibri"/>
                          <a:ea typeface="Calibri"/>
                          <a:cs typeface="Calibri"/>
                          <a:sym typeface="Calibri"/>
                        </a:rPr>
                        <a:t>The amount of my work-study award </a:t>
                      </a:r>
                      <a:r>
                        <a:rPr lang="en-US" sz="1100" b="0" i="0" u="sng" strike="noStrike" cap="none" dirty="0">
                          <a:solidFill>
                            <a:srgbClr val="000000"/>
                          </a:solidFill>
                          <a:latin typeface="Calibri"/>
                          <a:ea typeface="Calibri"/>
                          <a:cs typeface="Calibri"/>
                          <a:sym typeface="Calibri"/>
                        </a:rPr>
                        <a:t>satisfies</a:t>
                      </a:r>
                      <a:r>
                        <a:rPr lang="en-US" sz="1100" b="0" i="0" u="none" strike="noStrike" cap="none" dirty="0">
                          <a:solidFill>
                            <a:srgbClr val="000000"/>
                          </a:solidFill>
                          <a:latin typeface="Calibri"/>
                          <a:ea typeface="Calibri"/>
                          <a:cs typeface="Calibri"/>
                          <a:sym typeface="Calibri"/>
                        </a:rPr>
                        <a:t> my financial needs.</a:t>
                      </a:r>
                      <a:endParaRPr sz="1100" u="none" strike="noStrike" cap="none" dirty="0">
                        <a:latin typeface="Calibri"/>
                        <a:ea typeface="Calibri"/>
                        <a:cs typeface="Calibri"/>
                        <a:sym typeface="Calibri"/>
                      </a:endParaRPr>
                    </a:p>
                  </a:txBody>
                  <a:tcPr marL="60350" marR="60350" marT="60350" marB="60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9.5%</a:t>
                      </a:r>
                      <a:endParaRPr sz="1100" u="none" strike="noStrike" cap="none">
                        <a:latin typeface="Calibri"/>
                        <a:ea typeface="Calibri"/>
                        <a:cs typeface="Calibri"/>
                        <a:sym typeface="Calibri"/>
                      </a:endParaRPr>
                    </a:p>
                  </a:txBody>
                  <a:tcPr marL="60350" marR="60350" marT="60350" marB="60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27.3%</a:t>
                      </a:r>
                      <a:endParaRPr sz="1100" u="none" strike="noStrike" cap="none">
                        <a:latin typeface="Calibri"/>
                        <a:ea typeface="Calibri"/>
                        <a:cs typeface="Calibri"/>
                        <a:sym typeface="Calibri"/>
                      </a:endParaRPr>
                    </a:p>
                  </a:txBody>
                  <a:tcPr marL="60350" marR="60350" marT="60350" marB="60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19.7%</a:t>
                      </a:r>
                      <a:endParaRPr sz="1100" u="none" strike="noStrike" cap="none">
                        <a:latin typeface="Calibri"/>
                        <a:ea typeface="Calibri"/>
                        <a:cs typeface="Calibri"/>
                        <a:sym typeface="Calibri"/>
                      </a:endParaRPr>
                    </a:p>
                  </a:txBody>
                  <a:tcPr marL="60350" marR="60350" marT="60350" marB="60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29.0%</a:t>
                      </a:r>
                      <a:endParaRPr sz="1100" u="none" strike="noStrike" cap="none">
                        <a:latin typeface="Calibri"/>
                        <a:ea typeface="Calibri"/>
                        <a:cs typeface="Calibri"/>
                        <a:sym typeface="Calibri"/>
                      </a:endParaRPr>
                    </a:p>
                  </a:txBody>
                  <a:tcPr marL="60350" marR="60350" marT="60350" marB="60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14.4%</a:t>
                      </a:r>
                      <a:endParaRPr sz="1100" u="none" strike="noStrike" cap="none">
                        <a:latin typeface="Calibri"/>
                        <a:ea typeface="Calibri"/>
                        <a:cs typeface="Calibri"/>
                        <a:sym typeface="Calibri"/>
                      </a:endParaRPr>
                    </a:p>
                  </a:txBody>
                  <a:tcPr marL="60350" marR="60350" marT="60350" marB="60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12200">
                <a:tc>
                  <a:txBody>
                    <a:bodyPr/>
                    <a:lstStyle/>
                    <a:p>
                      <a:pPr marL="0" marR="0" lvl="0" indent="0" algn="l" rtl="0">
                        <a:lnSpc>
                          <a:spcPct val="100000"/>
                        </a:lnSpc>
                        <a:spcBef>
                          <a:spcPts val="0"/>
                        </a:spcBef>
                        <a:spcAft>
                          <a:spcPts val="0"/>
                        </a:spcAft>
                        <a:buNone/>
                      </a:pPr>
                      <a:r>
                        <a:rPr lang="en-US" sz="1100" b="0" i="0" u="none" strike="noStrike" cap="none" dirty="0">
                          <a:solidFill>
                            <a:srgbClr val="000000"/>
                          </a:solidFill>
                          <a:latin typeface="Calibri"/>
                          <a:ea typeface="Calibri"/>
                          <a:cs typeface="Calibri"/>
                          <a:sym typeface="Calibri"/>
                        </a:rPr>
                        <a:t>I </a:t>
                      </a:r>
                      <a:r>
                        <a:rPr lang="en-US" sz="1100" b="0" i="0" u="sng" strike="noStrike" cap="none" dirty="0">
                          <a:solidFill>
                            <a:srgbClr val="000000"/>
                          </a:solidFill>
                          <a:latin typeface="Calibri"/>
                          <a:ea typeface="Calibri"/>
                          <a:cs typeface="Calibri"/>
                          <a:sym typeface="Calibri"/>
                        </a:rPr>
                        <a:t>need a larger work-study award</a:t>
                      </a:r>
                      <a:r>
                        <a:rPr lang="en-US" sz="1100" b="0" i="0" u="none" strike="noStrike" cap="none" dirty="0">
                          <a:solidFill>
                            <a:srgbClr val="000000"/>
                          </a:solidFill>
                          <a:latin typeface="Calibri"/>
                          <a:ea typeface="Calibri"/>
                          <a:cs typeface="Calibri"/>
                          <a:sym typeface="Calibri"/>
                        </a:rPr>
                        <a:t> than St. Olaf grants me.</a:t>
                      </a:r>
                      <a:endParaRPr sz="1100" u="none" strike="noStrike" cap="none" dirty="0">
                        <a:latin typeface="Calibri"/>
                        <a:ea typeface="Calibri"/>
                        <a:cs typeface="Calibri"/>
                        <a:sym typeface="Calibri"/>
                      </a:endParaRPr>
                    </a:p>
                  </a:txBody>
                  <a:tcPr marL="60350" marR="60350" marT="60350" marB="60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22.8%</a:t>
                      </a:r>
                      <a:endParaRPr sz="1100" u="none" strike="noStrike" cap="none">
                        <a:latin typeface="Calibri"/>
                        <a:ea typeface="Calibri"/>
                        <a:cs typeface="Calibri"/>
                        <a:sym typeface="Calibri"/>
                      </a:endParaRPr>
                    </a:p>
                  </a:txBody>
                  <a:tcPr marL="60350" marR="60350" marT="60350" marB="60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27.2%</a:t>
                      </a:r>
                      <a:endParaRPr sz="1100" u="none" strike="noStrike" cap="none">
                        <a:latin typeface="Calibri"/>
                        <a:ea typeface="Calibri"/>
                        <a:cs typeface="Calibri"/>
                        <a:sym typeface="Calibri"/>
                      </a:endParaRPr>
                    </a:p>
                  </a:txBody>
                  <a:tcPr marL="60350" marR="60350" marT="60350" marB="60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24.85</a:t>
                      </a:r>
                      <a:endParaRPr sz="1100" u="none" strike="noStrike" cap="none">
                        <a:latin typeface="Calibri"/>
                        <a:ea typeface="Calibri"/>
                        <a:cs typeface="Calibri"/>
                        <a:sym typeface="Calibri"/>
                      </a:endParaRPr>
                    </a:p>
                  </a:txBody>
                  <a:tcPr marL="60350" marR="60350" marT="60350" marB="60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14.6%</a:t>
                      </a:r>
                      <a:endParaRPr sz="1100" u="none" strike="noStrike" cap="none">
                        <a:latin typeface="Calibri"/>
                        <a:ea typeface="Calibri"/>
                        <a:cs typeface="Calibri"/>
                        <a:sym typeface="Calibri"/>
                      </a:endParaRPr>
                    </a:p>
                  </a:txBody>
                  <a:tcPr marL="60350" marR="60350" marT="60350" marB="60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10.6%</a:t>
                      </a:r>
                      <a:endParaRPr sz="1100" u="none" strike="noStrike" cap="none">
                        <a:latin typeface="Calibri"/>
                        <a:ea typeface="Calibri"/>
                        <a:cs typeface="Calibri"/>
                        <a:sym typeface="Calibri"/>
                      </a:endParaRPr>
                    </a:p>
                  </a:txBody>
                  <a:tcPr marL="60350" marR="60350" marT="60350" marB="60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59850">
                <a:tc>
                  <a:txBody>
                    <a:bodyPr/>
                    <a:lstStyle/>
                    <a:p>
                      <a:pPr marL="0" marR="0" lvl="0" indent="0" algn="l" rtl="0">
                        <a:lnSpc>
                          <a:spcPct val="100000"/>
                        </a:lnSpc>
                        <a:spcBef>
                          <a:spcPts val="0"/>
                        </a:spcBef>
                        <a:spcAft>
                          <a:spcPts val="0"/>
                        </a:spcAft>
                        <a:buNone/>
                      </a:pPr>
                      <a:r>
                        <a:rPr lang="en-US" sz="1100" b="0" i="0" u="none" strike="noStrike" cap="none" dirty="0">
                          <a:solidFill>
                            <a:srgbClr val="000000"/>
                          </a:solidFill>
                          <a:latin typeface="Calibri"/>
                          <a:ea typeface="Calibri"/>
                          <a:cs typeface="Calibri"/>
                          <a:sym typeface="Calibri"/>
                        </a:rPr>
                        <a:t>I </a:t>
                      </a:r>
                      <a:r>
                        <a:rPr lang="en-US" sz="1100" b="0" i="0" u="sng" strike="noStrike" cap="none" dirty="0">
                          <a:solidFill>
                            <a:srgbClr val="000000"/>
                          </a:solidFill>
                          <a:latin typeface="Calibri"/>
                          <a:ea typeface="Calibri"/>
                          <a:cs typeface="Calibri"/>
                          <a:sym typeface="Calibri"/>
                        </a:rPr>
                        <a:t>need to work at extra on-campus jobs</a:t>
                      </a:r>
                      <a:r>
                        <a:rPr lang="en-US" sz="1100" b="0" i="0" u="none" strike="noStrike" cap="none" dirty="0">
                          <a:solidFill>
                            <a:srgbClr val="000000"/>
                          </a:solidFill>
                          <a:latin typeface="Calibri"/>
                          <a:ea typeface="Calibri"/>
                          <a:cs typeface="Calibri"/>
                          <a:sym typeface="Calibri"/>
                        </a:rPr>
                        <a:t> beyond my work award (such as at Bon Appetit or the Bookstore) to meet my actual financial needs.</a:t>
                      </a:r>
                      <a:endParaRPr sz="1100" u="none" strike="noStrike" cap="none" dirty="0">
                        <a:latin typeface="Calibri"/>
                        <a:ea typeface="Calibri"/>
                        <a:cs typeface="Calibri"/>
                        <a:sym typeface="Calibri"/>
                      </a:endParaRPr>
                    </a:p>
                  </a:txBody>
                  <a:tcPr marL="60350" marR="60350" marT="60350" marB="60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12.5%</a:t>
                      </a:r>
                      <a:endParaRPr sz="1100" u="none" strike="noStrike" cap="none">
                        <a:latin typeface="Calibri"/>
                        <a:ea typeface="Calibri"/>
                        <a:cs typeface="Calibri"/>
                        <a:sym typeface="Calibri"/>
                      </a:endParaRPr>
                    </a:p>
                  </a:txBody>
                  <a:tcPr marL="60350" marR="60350" marT="60350" marB="60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13.4%</a:t>
                      </a:r>
                      <a:endParaRPr sz="1100" u="none" strike="noStrike" cap="none">
                        <a:latin typeface="Calibri"/>
                        <a:ea typeface="Calibri"/>
                        <a:cs typeface="Calibri"/>
                        <a:sym typeface="Calibri"/>
                      </a:endParaRPr>
                    </a:p>
                  </a:txBody>
                  <a:tcPr marL="60350" marR="60350" marT="60350" marB="60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25.2%</a:t>
                      </a:r>
                      <a:endParaRPr sz="1100" u="none" strike="noStrike" cap="none">
                        <a:latin typeface="Calibri"/>
                        <a:ea typeface="Calibri"/>
                        <a:cs typeface="Calibri"/>
                        <a:sym typeface="Calibri"/>
                      </a:endParaRPr>
                    </a:p>
                  </a:txBody>
                  <a:tcPr marL="60350" marR="60350" marT="60350" marB="60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dirty="0">
                          <a:solidFill>
                            <a:srgbClr val="000000"/>
                          </a:solidFill>
                          <a:latin typeface="Calibri"/>
                          <a:ea typeface="Calibri"/>
                          <a:cs typeface="Calibri"/>
                          <a:sym typeface="Calibri"/>
                        </a:rPr>
                        <a:t>21.0%</a:t>
                      </a:r>
                      <a:endParaRPr sz="1100" u="none" strike="noStrike" cap="none" dirty="0">
                        <a:latin typeface="Calibri"/>
                        <a:ea typeface="Calibri"/>
                        <a:cs typeface="Calibri"/>
                        <a:sym typeface="Calibri"/>
                      </a:endParaRPr>
                    </a:p>
                  </a:txBody>
                  <a:tcPr marL="60350" marR="60350" marT="60350" marB="60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27.9%</a:t>
                      </a:r>
                      <a:endParaRPr sz="1100" u="none" strike="noStrike" cap="none">
                        <a:latin typeface="Calibri"/>
                        <a:ea typeface="Calibri"/>
                        <a:cs typeface="Calibri"/>
                        <a:sym typeface="Calibri"/>
                      </a:endParaRPr>
                    </a:p>
                  </a:txBody>
                  <a:tcPr marL="60350" marR="60350" marT="60350" marB="60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59850">
                <a:tc>
                  <a:txBody>
                    <a:bodyPr/>
                    <a:lstStyle/>
                    <a:p>
                      <a:pPr marL="0" marR="0" lvl="0" indent="0" algn="l" rtl="0">
                        <a:lnSpc>
                          <a:spcPct val="100000"/>
                        </a:lnSpc>
                        <a:spcBef>
                          <a:spcPts val="0"/>
                        </a:spcBef>
                        <a:spcAft>
                          <a:spcPts val="0"/>
                        </a:spcAft>
                        <a:buNone/>
                      </a:pPr>
                      <a:r>
                        <a:rPr lang="en-US" sz="1100" b="0" i="0" u="none" strike="noStrike" cap="none" dirty="0">
                          <a:solidFill>
                            <a:srgbClr val="000000"/>
                          </a:solidFill>
                          <a:latin typeface="Calibri"/>
                          <a:ea typeface="Calibri"/>
                          <a:cs typeface="Calibri"/>
                          <a:sym typeface="Calibri"/>
                        </a:rPr>
                        <a:t>I </a:t>
                      </a:r>
                      <a:r>
                        <a:rPr lang="en-US" sz="1100" b="0" i="0" u="sng" strike="noStrike" cap="none" dirty="0">
                          <a:solidFill>
                            <a:srgbClr val="000000"/>
                          </a:solidFill>
                          <a:latin typeface="Calibri"/>
                          <a:ea typeface="Calibri"/>
                          <a:cs typeface="Calibri"/>
                          <a:sym typeface="Calibri"/>
                        </a:rPr>
                        <a:t>need to work at extra off-campus jobs</a:t>
                      </a:r>
                      <a:r>
                        <a:rPr lang="en-US" sz="1100" b="0" i="0" u="none" strike="noStrike" cap="none" dirty="0">
                          <a:solidFill>
                            <a:srgbClr val="000000"/>
                          </a:solidFill>
                          <a:latin typeface="Calibri"/>
                          <a:ea typeface="Calibri"/>
                          <a:cs typeface="Calibri"/>
                          <a:sym typeface="Calibri"/>
                        </a:rPr>
                        <a:t> (such as Kwik Trip, </a:t>
                      </a:r>
                      <a:r>
                        <a:rPr lang="en-US" sz="1100" b="0" i="0" u="none" strike="noStrike" cap="none" dirty="0" err="1">
                          <a:solidFill>
                            <a:srgbClr val="000000"/>
                          </a:solidFill>
                          <a:latin typeface="Calibri"/>
                          <a:ea typeface="Calibri"/>
                          <a:cs typeface="Calibri"/>
                          <a:sym typeface="Calibri"/>
                        </a:rPr>
                        <a:t>Doordash</a:t>
                      </a:r>
                      <a:r>
                        <a:rPr lang="en-US" sz="1100" b="0" i="0" u="none" strike="noStrike" cap="none" dirty="0">
                          <a:solidFill>
                            <a:srgbClr val="000000"/>
                          </a:solidFill>
                          <a:latin typeface="Calibri"/>
                          <a:ea typeface="Calibri"/>
                          <a:cs typeface="Calibri"/>
                          <a:sym typeface="Calibri"/>
                        </a:rPr>
                        <a:t>, or Target) to meet my actual financial needs.</a:t>
                      </a:r>
                      <a:endParaRPr sz="1100" u="none" strike="noStrike" cap="none" dirty="0">
                        <a:latin typeface="Calibri"/>
                        <a:ea typeface="Calibri"/>
                        <a:cs typeface="Calibri"/>
                        <a:sym typeface="Calibri"/>
                      </a:endParaRPr>
                    </a:p>
                  </a:txBody>
                  <a:tcPr marL="60350" marR="60350" marT="60350" marB="60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15.8%</a:t>
                      </a:r>
                      <a:endParaRPr sz="1100" u="none" strike="noStrike" cap="none">
                        <a:latin typeface="Calibri"/>
                        <a:ea typeface="Calibri"/>
                        <a:cs typeface="Calibri"/>
                        <a:sym typeface="Calibri"/>
                      </a:endParaRPr>
                    </a:p>
                  </a:txBody>
                  <a:tcPr marL="60350" marR="60350" marT="60350" marB="60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11.6%</a:t>
                      </a:r>
                      <a:endParaRPr sz="1100" u="none" strike="noStrike" cap="none">
                        <a:latin typeface="Calibri"/>
                        <a:ea typeface="Calibri"/>
                        <a:cs typeface="Calibri"/>
                        <a:sym typeface="Calibri"/>
                      </a:endParaRPr>
                    </a:p>
                  </a:txBody>
                  <a:tcPr marL="60350" marR="60350" marT="60350" marB="60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21.9%</a:t>
                      </a:r>
                      <a:endParaRPr sz="1100" u="none" strike="noStrike" cap="none">
                        <a:latin typeface="Calibri"/>
                        <a:ea typeface="Calibri"/>
                        <a:cs typeface="Calibri"/>
                        <a:sym typeface="Calibri"/>
                      </a:endParaRPr>
                    </a:p>
                  </a:txBody>
                  <a:tcPr marL="60350" marR="60350" marT="60350" marB="60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21.2%</a:t>
                      </a:r>
                      <a:endParaRPr sz="1100" u="none" strike="noStrike" cap="none">
                        <a:latin typeface="Calibri"/>
                        <a:ea typeface="Calibri"/>
                        <a:cs typeface="Calibri"/>
                        <a:sym typeface="Calibri"/>
                      </a:endParaRPr>
                    </a:p>
                  </a:txBody>
                  <a:tcPr marL="60350" marR="60350" marT="60350" marB="60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b="0" i="0" u="none" strike="noStrike" cap="none" dirty="0">
                          <a:solidFill>
                            <a:srgbClr val="000000"/>
                          </a:solidFill>
                          <a:latin typeface="Calibri"/>
                          <a:ea typeface="Calibri"/>
                          <a:cs typeface="Calibri"/>
                          <a:sym typeface="Calibri"/>
                        </a:rPr>
                        <a:t>29.5%</a:t>
                      </a:r>
                      <a:endParaRPr sz="1100" u="none" strike="noStrike" cap="none" dirty="0">
                        <a:latin typeface="Calibri"/>
                        <a:ea typeface="Calibri"/>
                        <a:cs typeface="Calibri"/>
                        <a:sym typeface="Calibri"/>
                      </a:endParaRPr>
                    </a:p>
                  </a:txBody>
                  <a:tcPr marL="60350" marR="60350" marT="60350" marB="60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92" name="Google Shape;92;p24"/>
          <p:cNvSpPr/>
          <p:nvPr/>
        </p:nvSpPr>
        <p:spPr>
          <a:xfrm>
            <a:off x="1747838" y="1200150"/>
            <a:ext cx="8290123" cy="36329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 name="Google Shape;93;p24"/>
          <p:cNvSpPr/>
          <p:nvPr/>
        </p:nvSpPr>
        <p:spPr>
          <a:xfrm>
            <a:off x="4703569" y="1918065"/>
            <a:ext cx="1649691" cy="416546"/>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4" name="Google Shape;94;p24"/>
          <p:cNvSpPr/>
          <p:nvPr/>
        </p:nvSpPr>
        <p:spPr>
          <a:xfrm>
            <a:off x="4709603" y="2689234"/>
            <a:ext cx="1649691" cy="416546"/>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5" name="Google Shape;95;p24"/>
          <p:cNvSpPr/>
          <p:nvPr/>
        </p:nvSpPr>
        <p:spPr>
          <a:xfrm>
            <a:off x="8460557" y="2026834"/>
            <a:ext cx="68344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b="1" dirty="0">
                <a:solidFill>
                  <a:srgbClr val="FF0000"/>
                </a:solidFill>
                <a:latin typeface="Calibri"/>
                <a:ea typeface="Calibri"/>
                <a:cs typeface="Calibri"/>
                <a:sym typeface="Calibri"/>
              </a:rPr>
              <a:t>59.0</a:t>
            </a:r>
            <a:r>
              <a:rPr lang="en-US" sz="1400" b="1" i="0" u="none" strike="noStrike" cap="none" dirty="0">
                <a:solidFill>
                  <a:srgbClr val="FF0000"/>
                </a:solidFill>
                <a:latin typeface="Calibri"/>
                <a:ea typeface="Calibri"/>
                <a:cs typeface="Calibri"/>
                <a:sym typeface="Calibri"/>
              </a:rPr>
              <a:t>%</a:t>
            </a:r>
            <a:endParaRPr sz="1400" b="0" i="0" u="none" strike="noStrike" cap="none" dirty="0">
              <a:solidFill>
                <a:srgbClr val="000000"/>
              </a:solidFill>
              <a:latin typeface="Calibri"/>
              <a:ea typeface="Calibri"/>
              <a:cs typeface="Calibri"/>
              <a:sym typeface="Calibri"/>
            </a:endParaRPr>
          </a:p>
        </p:txBody>
      </p:sp>
      <p:sp>
        <p:nvSpPr>
          <p:cNvPr id="96" name="Google Shape;96;p24"/>
          <p:cNvSpPr/>
          <p:nvPr/>
        </p:nvSpPr>
        <p:spPr>
          <a:xfrm>
            <a:off x="8460556" y="2842360"/>
            <a:ext cx="68344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a:solidFill>
                  <a:srgbClr val="FF0000"/>
                </a:solidFill>
                <a:latin typeface="Calibri"/>
                <a:ea typeface="Calibri"/>
                <a:cs typeface="Calibri"/>
                <a:sym typeface="Calibri"/>
              </a:rPr>
              <a:t>50.0%</a:t>
            </a:r>
            <a:endParaRPr sz="1400" b="0" i="0" u="none" strike="noStrike" cap="none" dirty="0">
              <a:solidFill>
                <a:srgbClr val="000000"/>
              </a:solidFill>
              <a:latin typeface="Calibri"/>
              <a:ea typeface="Calibri"/>
              <a:cs typeface="Calibri"/>
              <a:sym typeface="Calibri"/>
            </a:endParaRPr>
          </a:p>
        </p:txBody>
      </p:sp>
      <p:sp>
        <p:nvSpPr>
          <p:cNvPr id="97" name="Google Shape;97;p24"/>
          <p:cNvSpPr/>
          <p:nvPr/>
        </p:nvSpPr>
        <p:spPr>
          <a:xfrm>
            <a:off x="4851914" y="3174574"/>
            <a:ext cx="1353000" cy="523200"/>
          </a:xfrm>
          <a:prstGeom prst="ellipse">
            <a:avLst/>
          </a:prstGeom>
          <a:noFill/>
          <a:ln w="19050"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4"/>
          <p:cNvSpPr/>
          <p:nvPr/>
        </p:nvSpPr>
        <p:spPr>
          <a:xfrm>
            <a:off x="4893601" y="3706627"/>
            <a:ext cx="1353000" cy="486000"/>
          </a:xfrm>
          <a:prstGeom prst="ellipse">
            <a:avLst/>
          </a:prstGeom>
          <a:noFill/>
          <a:ln w="19050"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4"/>
          <p:cNvSpPr txBox="1"/>
          <p:nvPr/>
        </p:nvSpPr>
        <p:spPr>
          <a:xfrm>
            <a:off x="8460550" y="3298275"/>
            <a:ext cx="761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a:solidFill>
                  <a:srgbClr val="38761D"/>
                </a:solidFill>
                <a:latin typeface="Calibri"/>
                <a:ea typeface="Calibri"/>
                <a:cs typeface="Calibri"/>
                <a:sym typeface="Calibri"/>
              </a:rPr>
              <a:t>25.9 %</a:t>
            </a:r>
            <a:endParaRPr b="1" dirty="0">
              <a:solidFill>
                <a:srgbClr val="38761D"/>
              </a:solidFill>
              <a:latin typeface="Calibri"/>
              <a:ea typeface="Calibri"/>
              <a:cs typeface="Calibri"/>
              <a:sym typeface="Calibri"/>
            </a:endParaRPr>
          </a:p>
        </p:txBody>
      </p:sp>
      <p:sp>
        <p:nvSpPr>
          <p:cNvPr id="100" name="Google Shape;100;p24"/>
          <p:cNvSpPr txBox="1"/>
          <p:nvPr/>
        </p:nvSpPr>
        <p:spPr>
          <a:xfrm>
            <a:off x="8460600" y="3808075"/>
            <a:ext cx="68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a:solidFill>
                  <a:srgbClr val="38761D"/>
                </a:solidFill>
                <a:latin typeface="Calibri"/>
                <a:ea typeface="Calibri"/>
                <a:cs typeface="Calibri"/>
                <a:sym typeface="Calibri"/>
              </a:rPr>
              <a:t>27.4 %</a:t>
            </a:r>
            <a:endParaRPr b="1" dirty="0">
              <a:solidFill>
                <a:srgbClr val="38761D"/>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5"/>
          <p:cNvSpPr txBox="1"/>
          <p:nvPr/>
        </p:nvSpPr>
        <p:spPr>
          <a:xfrm>
            <a:off x="1473127" y="3939388"/>
            <a:ext cx="6847024" cy="1015663"/>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libri"/>
                <a:ea typeface="Calibri"/>
                <a:cs typeface="Calibri"/>
                <a:sym typeface="Calibri"/>
              </a:rPr>
              <a:t>“</a:t>
            </a:r>
            <a:r>
              <a:rPr lang="en-US" sz="1200" b="0" i="0" u="sng" strike="noStrike" cap="none" dirty="0">
                <a:solidFill>
                  <a:srgbClr val="000000"/>
                </a:solidFill>
                <a:latin typeface="Calibri"/>
                <a:ea typeface="Calibri"/>
                <a:cs typeface="Calibri"/>
                <a:sym typeface="Calibri"/>
              </a:rPr>
              <a:t>Even if I have 3 jobs</a:t>
            </a:r>
            <a:r>
              <a:rPr lang="en-US" sz="1200" b="0" i="0" u="none" strike="noStrike" cap="none" dirty="0">
                <a:solidFill>
                  <a:srgbClr val="000000"/>
                </a:solidFill>
                <a:latin typeface="Calibri"/>
                <a:ea typeface="Calibri"/>
                <a:cs typeface="Calibri"/>
                <a:sym typeface="Calibri"/>
              </a:rPr>
              <a:t>, I still experience financial difficulties”</a:t>
            </a:r>
            <a:endParaRPr dirty="0"/>
          </a:p>
          <a:p>
            <a:pPr marL="171450" marR="0" lvl="0" indent="-9525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libri"/>
                <a:ea typeface="Calibri"/>
                <a:cs typeface="Calibri"/>
                <a:sym typeface="Calibri"/>
              </a:rPr>
              <a:t>“</a:t>
            </a:r>
            <a:r>
              <a:rPr lang="en-US" sz="1200" b="0" i="0" u="sng" strike="noStrike" cap="none" dirty="0">
                <a:solidFill>
                  <a:srgbClr val="000000"/>
                </a:solidFill>
                <a:latin typeface="Calibri"/>
                <a:ea typeface="Calibri"/>
                <a:cs typeface="Calibri"/>
                <a:sym typeface="Calibri"/>
              </a:rPr>
              <a:t>On-campus jobs do not pay enough </a:t>
            </a:r>
            <a:r>
              <a:rPr lang="en-US" sz="1200" b="0" i="0" u="none" strike="noStrike" cap="none" dirty="0">
                <a:solidFill>
                  <a:srgbClr val="000000"/>
                </a:solidFill>
                <a:latin typeface="Calibri"/>
                <a:ea typeface="Calibri"/>
                <a:cs typeface="Calibri"/>
                <a:sym typeface="Calibri"/>
              </a:rPr>
              <a:t>per hour. Although I was given a needs-based work award, it would be much </a:t>
            </a:r>
            <a:r>
              <a:rPr lang="en-US" sz="1200" b="0" i="0" u="sng" strike="noStrike" cap="none" dirty="0">
                <a:solidFill>
                  <a:srgbClr val="000000"/>
                </a:solidFill>
                <a:latin typeface="Calibri"/>
                <a:ea typeface="Calibri"/>
                <a:cs typeface="Calibri"/>
                <a:sym typeface="Calibri"/>
              </a:rPr>
              <a:t>more effective to get an off-campus job that pays 5$ more per hour</a:t>
            </a:r>
            <a:r>
              <a:rPr lang="en-US" sz="1200" b="0" i="0" u="none" strike="noStrike" cap="none" dirty="0">
                <a:solidFill>
                  <a:srgbClr val="000000"/>
                </a:solidFill>
                <a:latin typeface="Calibri"/>
                <a:ea typeface="Calibri"/>
                <a:cs typeface="Calibri"/>
                <a:sym typeface="Calibri"/>
              </a:rPr>
              <a:t>. Although I would love to not have to have that job, I simply cannot afford only working on-campus.”</a:t>
            </a:r>
            <a:endParaRPr dirty="0"/>
          </a:p>
        </p:txBody>
      </p:sp>
      <p:pic>
        <p:nvPicPr>
          <p:cNvPr id="106" name="Google Shape;106;p25"/>
          <p:cNvPicPr preferRelativeResize="0"/>
          <p:nvPr/>
        </p:nvPicPr>
        <p:blipFill rotWithShape="1">
          <a:blip r:embed="rId3">
            <a:alphaModFix/>
          </a:blip>
          <a:srcRect/>
          <a:stretch/>
        </p:blipFill>
        <p:spPr>
          <a:xfrm>
            <a:off x="1826952" y="567057"/>
            <a:ext cx="5312814" cy="3133198"/>
          </a:xfrm>
          <a:prstGeom prst="rect">
            <a:avLst/>
          </a:prstGeom>
          <a:noFill/>
          <a:ln>
            <a:noFill/>
          </a:ln>
        </p:spPr>
      </p:pic>
      <p:sp>
        <p:nvSpPr>
          <p:cNvPr id="107" name="Google Shape;107;p25"/>
          <p:cNvSpPr/>
          <p:nvPr/>
        </p:nvSpPr>
        <p:spPr>
          <a:xfrm>
            <a:off x="2763041" y="2714606"/>
            <a:ext cx="68344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FF0000"/>
                </a:solidFill>
                <a:latin typeface="Calibri"/>
                <a:ea typeface="Calibri"/>
                <a:cs typeface="Calibri"/>
                <a:sym typeface="Calibri"/>
              </a:rPr>
              <a:t>3.3%</a:t>
            </a:r>
            <a:endParaRPr sz="1400" b="0" i="0" u="none" strike="noStrike" cap="none">
              <a:solidFill>
                <a:srgbClr val="000000"/>
              </a:solidFill>
              <a:latin typeface="Calibri"/>
              <a:ea typeface="Calibri"/>
              <a:cs typeface="Calibri"/>
              <a:sym typeface="Calibri"/>
            </a:endParaRPr>
          </a:p>
        </p:txBody>
      </p:sp>
      <p:sp>
        <p:nvSpPr>
          <p:cNvPr id="108" name="Google Shape;108;p25"/>
          <p:cNvSpPr/>
          <p:nvPr/>
        </p:nvSpPr>
        <p:spPr>
          <a:xfrm>
            <a:off x="3829413" y="1210271"/>
            <a:ext cx="68344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FF0000"/>
                </a:solidFill>
                <a:latin typeface="Calibri"/>
                <a:ea typeface="Calibri"/>
                <a:cs typeface="Calibri"/>
                <a:sym typeface="Calibri"/>
              </a:rPr>
              <a:t>36.8%</a:t>
            </a:r>
            <a:endParaRPr sz="1400" b="0" i="0" u="none" strike="noStrike" cap="none">
              <a:solidFill>
                <a:srgbClr val="000000"/>
              </a:solidFill>
              <a:latin typeface="Calibri"/>
              <a:ea typeface="Calibri"/>
              <a:cs typeface="Calibri"/>
              <a:sym typeface="Calibri"/>
            </a:endParaRPr>
          </a:p>
        </p:txBody>
      </p:sp>
      <p:sp>
        <p:nvSpPr>
          <p:cNvPr id="109" name="Google Shape;109;p25"/>
          <p:cNvSpPr/>
          <p:nvPr/>
        </p:nvSpPr>
        <p:spPr>
          <a:xfrm>
            <a:off x="4896639" y="882885"/>
            <a:ext cx="68344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FF0000"/>
                </a:solidFill>
                <a:latin typeface="Calibri"/>
                <a:ea typeface="Calibri"/>
                <a:cs typeface="Calibri"/>
                <a:sym typeface="Calibri"/>
              </a:rPr>
              <a:t>44.9%</a:t>
            </a:r>
            <a:endParaRPr sz="1400" b="0" i="0" u="none" strike="noStrike" cap="none">
              <a:solidFill>
                <a:srgbClr val="000000"/>
              </a:solidFill>
              <a:latin typeface="Calibri"/>
              <a:ea typeface="Calibri"/>
              <a:cs typeface="Calibri"/>
              <a:sym typeface="Calibri"/>
            </a:endParaRPr>
          </a:p>
        </p:txBody>
      </p:sp>
      <p:sp>
        <p:nvSpPr>
          <p:cNvPr id="110" name="Google Shape;110;p25"/>
          <p:cNvSpPr/>
          <p:nvPr/>
        </p:nvSpPr>
        <p:spPr>
          <a:xfrm>
            <a:off x="6076509" y="2214813"/>
            <a:ext cx="68344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FF0000"/>
                </a:solidFill>
                <a:latin typeface="Calibri"/>
                <a:ea typeface="Calibri"/>
                <a:cs typeface="Calibri"/>
                <a:sym typeface="Calibri"/>
              </a:rPr>
              <a:t>15%</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6"/>
          <p:cNvSpPr txBox="1">
            <a:spLocks noGrp="1"/>
          </p:cNvSpPr>
          <p:nvPr>
            <p:ph type="body" idx="1"/>
          </p:nvPr>
        </p:nvSpPr>
        <p:spPr>
          <a:xfrm>
            <a:off x="685799" y="4098892"/>
            <a:ext cx="7772400" cy="510064"/>
          </a:xfrm>
          <a:prstGeom prst="rect">
            <a:avLst/>
          </a:prstGeom>
          <a:noFill/>
          <a:ln>
            <a:noFill/>
          </a:ln>
        </p:spPr>
        <p:txBody>
          <a:bodyPr spcFirstLastPara="1" wrap="square" lIns="91425" tIns="45700" rIns="91425" bIns="45700" anchor="t" anchorCtr="0">
            <a:noAutofit/>
          </a:bodyPr>
          <a:lstStyle/>
          <a:p>
            <a:pPr marL="457200" lvl="0" indent="-330200" algn="l" rtl="0">
              <a:lnSpc>
                <a:spcPct val="100000"/>
              </a:lnSpc>
              <a:spcBef>
                <a:spcPts val="320"/>
              </a:spcBef>
              <a:spcAft>
                <a:spcPts val="0"/>
              </a:spcAft>
              <a:buSzPts val="1600"/>
              <a:buChar char="•"/>
            </a:pPr>
            <a:r>
              <a:rPr lang="en-US" sz="1200">
                <a:latin typeface="Calibri"/>
                <a:ea typeface="Calibri"/>
                <a:cs typeface="Calibri"/>
                <a:sym typeface="Calibri"/>
              </a:rPr>
              <a:t>No statistically significant differences across gender, international/domestic status, and race and ethnicity</a:t>
            </a:r>
            <a:endParaRPr/>
          </a:p>
          <a:p>
            <a:pPr marL="457200" lvl="0" indent="-330200" algn="l" rtl="0">
              <a:lnSpc>
                <a:spcPct val="100000"/>
              </a:lnSpc>
              <a:spcBef>
                <a:spcPts val="320"/>
              </a:spcBef>
              <a:spcAft>
                <a:spcPts val="0"/>
              </a:spcAft>
              <a:buSzPts val="1600"/>
              <a:buChar char="•"/>
            </a:pPr>
            <a:r>
              <a:rPr lang="en-US" sz="1200">
                <a:latin typeface="Calibri"/>
                <a:ea typeface="Calibri"/>
                <a:cs typeface="Calibri"/>
                <a:sym typeface="Calibri"/>
              </a:rPr>
              <a:t>The mean score for first-generation students was higher than for continuing generations. </a:t>
            </a:r>
            <a:endParaRPr/>
          </a:p>
        </p:txBody>
      </p:sp>
      <p:sp>
        <p:nvSpPr>
          <p:cNvPr id="116" name="Google Shape;116;p26"/>
          <p:cNvSpPr txBox="1">
            <a:spLocks noGrp="1"/>
          </p:cNvSpPr>
          <p:nvPr>
            <p:ph type="ctrTitle"/>
          </p:nvPr>
        </p:nvSpPr>
        <p:spPr>
          <a:xfrm>
            <a:off x="922079" y="1010277"/>
            <a:ext cx="6528620" cy="339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Arial"/>
              <a:buNone/>
            </a:pPr>
            <a:r>
              <a:rPr lang="en-US" dirty="0">
                <a:latin typeface="Calibri"/>
                <a:ea typeface="Calibri"/>
                <a:cs typeface="Calibri"/>
                <a:sym typeface="Calibri"/>
              </a:rPr>
              <a:t>Financial need and demographics</a:t>
            </a:r>
            <a:endParaRPr dirty="0"/>
          </a:p>
        </p:txBody>
      </p:sp>
      <p:graphicFrame>
        <p:nvGraphicFramePr>
          <p:cNvPr id="117" name="Google Shape;117;p26"/>
          <p:cNvGraphicFramePr/>
          <p:nvPr/>
        </p:nvGraphicFramePr>
        <p:xfrm>
          <a:off x="922079" y="1505857"/>
          <a:ext cx="6867900" cy="2398675"/>
        </p:xfrm>
        <a:graphic>
          <a:graphicData uri="http://schemas.openxmlformats.org/drawingml/2006/table">
            <a:tbl>
              <a:tblPr>
                <a:noFill/>
                <a:tableStyleId>{CB60C42A-BF45-4F05-9D12-0254B347B7AB}</a:tableStyleId>
              </a:tblPr>
              <a:tblGrid>
                <a:gridCol w="2703150">
                  <a:extLst>
                    <a:ext uri="{9D8B030D-6E8A-4147-A177-3AD203B41FA5}">
                      <a16:colId xmlns:a16="http://schemas.microsoft.com/office/drawing/2014/main" val="20000"/>
                    </a:ext>
                  </a:extLst>
                </a:gridCol>
                <a:gridCol w="1275550">
                  <a:extLst>
                    <a:ext uri="{9D8B030D-6E8A-4147-A177-3AD203B41FA5}">
                      <a16:colId xmlns:a16="http://schemas.microsoft.com/office/drawing/2014/main" val="20001"/>
                    </a:ext>
                  </a:extLst>
                </a:gridCol>
                <a:gridCol w="1191025">
                  <a:extLst>
                    <a:ext uri="{9D8B030D-6E8A-4147-A177-3AD203B41FA5}">
                      <a16:colId xmlns:a16="http://schemas.microsoft.com/office/drawing/2014/main" val="20002"/>
                    </a:ext>
                  </a:extLst>
                </a:gridCol>
                <a:gridCol w="899025">
                  <a:extLst>
                    <a:ext uri="{9D8B030D-6E8A-4147-A177-3AD203B41FA5}">
                      <a16:colId xmlns:a16="http://schemas.microsoft.com/office/drawing/2014/main" val="20003"/>
                    </a:ext>
                  </a:extLst>
                </a:gridCol>
                <a:gridCol w="799150">
                  <a:extLst>
                    <a:ext uri="{9D8B030D-6E8A-4147-A177-3AD203B41FA5}">
                      <a16:colId xmlns:a16="http://schemas.microsoft.com/office/drawing/2014/main" val="20004"/>
                    </a:ext>
                  </a:extLst>
                </a:gridCol>
              </a:tblGrid>
              <a:tr h="474625">
                <a:tc>
                  <a:txBody>
                    <a:bodyPr/>
                    <a:lstStyle/>
                    <a:p>
                      <a:pPr marL="0" marR="0" lvl="0" indent="0" algn="l" rtl="0">
                        <a:lnSpc>
                          <a:spcPct val="100000"/>
                        </a:lnSpc>
                        <a:spcBef>
                          <a:spcPts val="0"/>
                        </a:spcBef>
                        <a:spcAft>
                          <a:spcPts val="0"/>
                        </a:spcAft>
                        <a:buNone/>
                      </a:pPr>
                      <a:r>
                        <a:rPr lang="en-US" sz="1200" b="1" i="0" u="none" strike="noStrike" cap="none">
                          <a:solidFill>
                            <a:srgbClr val="000000"/>
                          </a:solidFill>
                          <a:latin typeface="Calibri"/>
                          <a:ea typeface="Calibri"/>
                          <a:cs typeface="Calibri"/>
                          <a:sym typeface="Calibri"/>
                        </a:rPr>
                        <a:t>Demographic and group</a:t>
                      </a:r>
                      <a:endParaRPr sz="1400" b="1" u="none" strike="noStrike" cap="none">
                        <a:latin typeface="Calibri"/>
                        <a:ea typeface="Calibri"/>
                        <a:cs typeface="Calibri"/>
                        <a:sym typeface="Calibri"/>
                      </a:endParaRPr>
                    </a:p>
                  </a:txBody>
                  <a:tcPr marL="66675" marR="666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1" i="0" u="none" strike="noStrike" cap="none">
                          <a:solidFill>
                            <a:srgbClr val="000000"/>
                          </a:solidFill>
                          <a:latin typeface="Calibri"/>
                          <a:ea typeface="Calibri"/>
                          <a:cs typeface="Calibri"/>
                          <a:sym typeface="Calibri"/>
                        </a:rPr>
                        <a:t>Group 1 Mean</a:t>
                      </a:r>
                      <a:endParaRPr sz="1400" b="1" u="none" strike="noStrike" cap="none">
                        <a:latin typeface="Calibri"/>
                        <a:ea typeface="Calibri"/>
                        <a:cs typeface="Calibri"/>
                        <a:sym typeface="Calibri"/>
                      </a:endParaRPr>
                    </a:p>
                    <a:p>
                      <a:pPr marL="0" marR="0" lvl="0" indent="0" algn="ctr" rtl="0">
                        <a:lnSpc>
                          <a:spcPct val="100000"/>
                        </a:lnSpc>
                        <a:spcBef>
                          <a:spcPts val="0"/>
                        </a:spcBef>
                        <a:spcAft>
                          <a:spcPts val="0"/>
                        </a:spcAft>
                        <a:buNone/>
                      </a:pPr>
                      <a:r>
                        <a:rPr lang="en-US" sz="1200" b="1" i="0" u="none" strike="noStrike" cap="none">
                          <a:solidFill>
                            <a:srgbClr val="000000"/>
                          </a:solidFill>
                          <a:latin typeface="Calibri"/>
                          <a:ea typeface="Calibri"/>
                          <a:cs typeface="Calibri"/>
                          <a:sym typeface="Calibri"/>
                        </a:rPr>
                        <a:t>Index Score</a:t>
                      </a:r>
                      <a:endParaRPr sz="1400" b="1" u="none" strike="noStrike" cap="none">
                        <a:latin typeface="Calibri"/>
                        <a:ea typeface="Calibri"/>
                        <a:cs typeface="Calibri"/>
                        <a:sym typeface="Calibri"/>
                      </a:endParaRPr>
                    </a:p>
                  </a:txBody>
                  <a:tcPr marL="66675" marR="666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1" i="0" u="none" strike="noStrike" cap="none">
                          <a:solidFill>
                            <a:srgbClr val="000000"/>
                          </a:solidFill>
                          <a:latin typeface="Calibri"/>
                          <a:ea typeface="Calibri"/>
                          <a:cs typeface="Calibri"/>
                          <a:sym typeface="Calibri"/>
                        </a:rPr>
                        <a:t>Group 2 Mean</a:t>
                      </a:r>
                      <a:endParaRPr sz="1400" b="1" u="none" strike="noStrike" cap="none">
                        <a:latin typeface="Calibri"/>
                        <a:ea typeface="Calibri"/>
                        <a:cs typeface="Calibri"/>
                        <a:sym typeface="Calibri"/>
                      </a:endParaRPr>
                    </a:p>
                    <a:p>
                      <a:pPr marL="0" marR="0" lvl="0" indent="0" algn="ctr" rtl="0">
                        <a:lnSpc>
                          <a:spcPct val="100000"/>
                        </a:lnSpc>
                        <a:spcBef>
                          <a:spcPts val="0"/>
                        </a:spcBef>
                        <a:spcAft>
                          <a:spcPts val="0"/>
                        </a:spcAft>
                        <a:buNone/>
                      </a:pPr>
                      <a:r>
                        <a:rPr lang="en-US" sz="1200" b="1" i="0" u="none" strike="noStrike" cap="none">
                          <a:solidFill>
                            <a:srgbClr val="000000"/>
                          </a:solidFill>
                          <a:latin typeface="Calibri"/>
                          <a:ea typeface="Calibri"/>
                          <a:cs typeface="Calibri"/>
                          <a:sym typeface="Calibri"/>
                        </a:rPr>
                        <a:t>Index Score</a:t>
                      </a:r>
                      <a:endParaRPr sz="1400" b="1" u="none" strike="noStrike" cap="none">
                        <a:latin typeface="Calibri"/>
                        <a:ea typeface="Calibri"/>
                        <a:cs typeface="Calibri"/>
                        <a:sym typeface="Calibri"/>
                      </a:endParaRPr>
                    </a:p>
                  </a:txBody>
                  <a:tcPr marL="66675" marR="666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1" i="0" u="none" strike="noStrike" cap="none">
                          <a:solidFill>
                            <a:srgbClr val="000000"/>
                          </a:solidFill>
                          <a:latin typeface="Calibri"/>
                          <a:ea typeface="Calibri"/>
                          <a:cs typeface="Calibri"/>
                          <a:sym typeface="Calibri"/>
                        </a:rPr>
                        <a:t>T-test </a:t>
                      </a:r>
                      <a:endParaRPr/>
                    </a:p>
                    <a:p>
                      <a:pPr marL="0" marR="0" lvl="0" indent="0" algn="ctr" rtl="0">
                        <a:lnSpc>
                          <a:spcPct val="100000"/>
                        </a:lnSpc>
                        <a:spcBef>
                          <a:spcPts val="0"/>
                        </a:spcBef>
                        <a:spcAft>
                          <a:spcPts val="0"/>
                        </a:spcAft>
                        <a:buNone/>
                      </a:pPr>
                      <a:r>
                        <a:rPr lang="en-US" sz="1200" b="1" i="0" u="none" strike="noStrike" cap="none">
                          <a:solidFill>
                            <a:srgbClr val="000000"/>
                          </a:solidFill>
                          <a:latin typeface="Calibri"/>
                          <a:ea typeface="Calibri"/>
                          <a:cs typeface="Calibri"/>
                          <a:sym typeface="Calibri"/>
                        </a:rPr>
                        <a:t>score</a:t>
                      </a:r>
                      <a:endParaRPr sz="1400" b="1" u="none" strike="noStrike" cap="none">
                        <a:latin typeface="Calibri"/>
                        <a:ea typeface="Calibri"/>
                        <a:cs typeface="Calibri"/>
                        <a:sym typeface="Calibri"/>
                      </a:endParaRPr>
                    </a:p>
                  </a:txBody>
                  <a:tcPr marL="66675" marR="666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1" i="0" u="none" strike="noStrike" cap="none">
                          <a:solidFill>
                            <a:srgbClr val="000000"/>
                          </a:solidFill>
                          <a:latin typeface="Calibri"/>
                          <a:ea typeface="Calibri"/>
                          <a:cs typeface="Calibri"/>
                          <a:sym typeface="Calibri"/>
                        </a:rPr>
                        <a:t>p-value</a:t>
                      </a:r>
                      <a:endParaRPr sz="1400" b="1" u="none" strike="noStrike" cap="none">
                        <a:latin typeface="Calibri"/>
                        <a:ea typeface="Calibri"/>
                        <a:cs typeface="Calibri"/>
                        <a:sym typeface="Calibri"/>
                      </a:endParaRPr>
                    </a:p>
                  </a:txBody>
                  <a:tcPr marL="66675" marR="666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66725">
                <a:tc>
                  <a:txBody>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Gender (binarized): </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1=female; 2=male</a:t>
                      </a:r>
                      <a:endParaRPr sz="1400" u="none" strike="noStrike" cap="none">
                        <a:latin typeface="Calibri"/>
                        <a:ea typeface="Calibri"/>
                        <a:cs typeface="Calibri"/>
                        <a:sym typeface="Calibri"/>
                      </a:endParaRPr>
                    </a:p>
                  </a:txBody>
                  <a:tcPr marL="66675" marR="666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12.55</a:t>
                      </a:r>
                      <a:endParaRPr sz="1400" u="none" strike="noStrike" cap="none">
                        <a:latin typeface="Calibri"/>
                        <a:ea typeface="Calibri"/>
                        <a:cs typeface="Calibri"/>
                        <a:sym typeface="Calibri"/>
                      </a:endParaRPr>
                    </a:p>
                  </a:txBody>
                  <a:tcPr marL="66675" marR="666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11.30</a:t>
                      </a:r>
                      <a:endParaRPr sz="1400" u="none" strike="noStrike" cap="none">
                        <a:latin typeface="Calibri"/>
                        <a:ea typeface="Calibri"/>
                        <a:cs typeface="Calibri"/>
                        <a:sym typeface="Calibri"/>
                      </a:endParaRPr>
                    </a:p>
                  </a:txBody>
                  <a:tcPr marL="66675" marR="666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1.865</a:t>
                      </a:r>
                      <a:endParaRPr sz="1400" u="none" strike="noStrike" cap="none">
                        <a:latin typeface="Calibri"/>
                        <a:ea typeface="Calibri"/>
                        <a:cs typeface="Calibri"/>
                        <a:sym typeface="Calibri"/>
                      </a:endParaRPr>
                    </a:p>
                  </a:txBody>
                  <a:tcPr marL="66675" marR="666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p &gt;.05</a:t>
                      </a:r>
                      <a:endParaRPr sz="1400" u="none" strike="noStrike" cap="none">
                        <a:latin typeface="Calibri"/>
                        <a:ea typeface="Calibri"/>
                        <a:cs typeface="Calibri"/>
                        <a:sym typeface="Calibri"/>
                      </a:endParaRPr>
                    </a:p>
                  </a:txBody>
                  <a:tcPr marL="66675" marR="666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23875">
                <a:tc>
                  <a:txBody>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Generation: </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1=First generation; 2=Continuing Gen.</a:t>
                      </a:r>
                      <a:endParaRPr sz="1400" u="none" strike="noStrike" cap="none">
                        <a:latin typeface="Calibri"/>
                        <a:ea typeface="Calibri"/>
                        <a:cs typeface="Calibri"/>
                        <a:sym typeface="Calibri"/>
                      </a:endParaRPr>
                    </a:p>
                  </a:txBody>
                  <a:tcPr marL="66675" marR="666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13.86</a:t>
                      </a:r>
                      <a:endParaRPr sz="1400" u="none" strike="noStrike" cap="none">
                        <a:latin typeface="Calibri"/>
                        <a:ea typeface="Calibri"/>
                        <a:cs typeface="Calibri"/>
                        <a:sym typeface="Calibri"/>
                      </a:endParaRPr>
                    </a:p>
                  </a:txBody>
                  <a:tcPr marL="66675" marR="666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11.64</a:t>
                      </a:r>
                      <a:endParaRPr sz="1400" u="none" strike="noStrike" cap="none">
                        <a:latin typeface="Calibri"/>
                        <a:ea typeface="Calibri"/>
                        <a:cs typeface="Calibri"/>
                        <a:sym typeface="Calibri"/>
                      </a:endParaRPr>
                    </a:p>
                  </a:txBody>
                  <a:tcPr marL="66675" marR="666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3.392</a:t>
                      </a:r>
                      <a:endParaRPr sz="1400" u="none" strike="noStrike" cap="none">
                        <a:latin typeface="Calibri"/>
                        <a:ea typeface="Calibri"/>
                        <a:cs typeface="Calibri"/>
                        <a:sym typeface="Calibri"/>
                      </a:endParaRPr>
                    </a:p>
                  </a:txBody>
                  <a:tcPr marL="66675" marR="666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p &lt;.05</a:t>
                      </a:r>
                      <a:endParaRPr sz="1400" u="none" strike="noStrike" cap="none">
                        <a:latin typeface="Calibri"/>
                        <a:ea typeface="Calibri"/>
                        <a:cs typeface="Calibri"/>
                        <a:sym typeface="Calibri"/>
                      </a:endParaRPr>
                    </a:p>
                  </a:txBody>
                  <a:tcPr marL="66675" marR="666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66725">
                <a:tc>
                  <a:txBody>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Race and Ethnicity:</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1=BIPOC; 2=White</a:t>
                      </a:r>
                      <a:endParaRPr sz="1400" u="none" strike="noStrike" cap="none">
                        <a:latin typeface="Calibri"/>
                        <a:ea typeface="Calibri"/>
                        <a:cs typeface="Calibri"/>
                        <a:sym typeface="Calibri"/>
                      </a:endParaRPr>
                    </a:p>
                  </a:txBody>
                  <a:tcPr marL="66675" marR="666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13.29</a:t>
                      </a:r>
                      <a:endParaRPr sz="1400" u="none" strike="noStrike" cap="none">
                        <a:latin typeface="Calibri"/>
                        <a:ea typeface="Calibri"/>
                        <a:cs typeface="Calibri"/>
                        <a:sym typeface="Calibri"/>
                      </a:endParaRPr>
                    </a:p>
                  </a:txBody>
                  <a:tcPr marL="66675" marR="666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11.47</a:t>
                      </a:r>
                      <a:endParaRPr sz="1400" u="none" strike="noStrike" cap="none">
                        <a:latin typeface="Calibri"/>
                        <a:ea typeface="Calibri"/>
                        <a:cs typeface="Calibri"/>
                        <a:sym typeface="Calibri"/>
                      </a:endParaRPr>
                    </a:p>
                  </a:txBody>
                  <a:tcPr marL="66675" marR="666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2.942</a:t>
                      </a:r>
                      <a:endParaRPr sz="1400" u="none" strike="noStrike" cap="none">
                        <a:latin typeface="Calibri"/>
                        <a:ea typeface="Calibri"/>
                        <a:cs typeface="Calibri"/>
                        <a:sym typeface="Calibri"/>
                      </a:endParaRPr>
                    </a:p>
                  </a:txBody>
                  <a:tcPr marL="66675" marR="666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p &gt;.05</a:t>
                      </a:r>
                      <a:endParaRPr sz="1400" u="none" strike="noStrike" cap="none">
                        <a:latin typeface="Calibri"/>
                        <a:ea typeface="Calibri"/>
                        <a:cs typeface="Calibri"/>
                        <a:sym typeface="Calibri"/>
                      </a:endParaRPr>
                    </a:p>
                  </a:txBody>
                  <a:tcPr marL="66675" marR="666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66725">
                <a:tc>
                  <a:txBody>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International/Domestic Status:</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1=International; 2=Domestic</a:t>
                      </a:r>
                      <a:endParaRPr sz="1400" u="none" strike="noStrike" cap="none">
                        <a:latin typeface="Calibri"/>
                        <a:ea typeface="Calibri"/>
                        <a:cs typeface="Calibri"/>
                        <a:sym typeface="Calibri"/>
                      </a:endParaRPr>
                    </a:p>
                  </a:txBody>
                  <a:tcPr marL="66675" marR="666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12.93</a:t>
                      </a:r>
                      <a:endParaRPr sz="1400" u="none" strike="noStrike" cap="none">
                        <a:latin typeface="Calibri"/>
                        <a:ea typeface="Calibri"/>
                        <a:cs typeface="Calibri"/>
                        <a:sym typeface="Calibri"/>
                      </a:endParaRPr>
                    </a:p>
                  </a:txBody>
                  <a:tcPr marL="66675" marR="666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12.01</a:t>
                      </a:r>
                      <a:endParaRPr sz="1400" u="none" strike="noStrike" cap="none">
                        <a:latin typeface="Calibri"/>
                        <a:ea typeface="Calibri"/>
                        <a:cs typeface="Calibri"/>
                        <a:sym typeface="Calibri"/>
                      </a:endParaRPr>
                    </a:p>
                  </a:txBody>
                  <a:tcPr marL="66675" marR="666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1.092</a:t>
                      </a:r>
                      <a:endParaRPr sz="1400" u="none" strike="noStrike" cap="none">
                        <a:latin typeface="Calibri"/>
                        <a:ea typeface="Calibri"/>
                        <a:cs typeface="Calibri"/>
                        <a:sym typeface="Calibri"/>
                      </a:endParaRPr>
                    </a:p>
                  </a:txBody>
                  <a:tcPr marL="66675" marR="666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p &gt;.05</a:t>
                      </a:r>
                      <a:endParaRPr sz="1400" u="none" strike="noStrike" cap="none">
                        <a:latin typeface="Calibri"/>
                        <a:ea typeface="Calibri"/>
                        <a:cs typeface="Calibri"/>
                        <a:sym typeface="Calibri"/>
                      </a:endParaRPr>
                    </a:p>
                  </a:txBody>
                  <a:tcPr marL="66675" marR="666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18" name="Google Shape;118;p26"/>
          <p:cNvSpPr/>
          <p:nvPr/>
        </p:nvSpPr>
        <p:spPr>
          <a:xfrm>
            <a:off x="922079" y="1277257"/>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 name="Google Shape;119;p26"/>
          <p:cNvSpPr/>
          <p:nvPr/>
        </p:nvSpPr>
        <p:spPr>
          <a:xfrm>
            <a:off x="3825715" y="2343150"/>
            <a:ext cx="2139655" cy="45720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4"/>
          <p:cNvSpPr txBox="1">
            <a:spLocks noGrp="1"/>
          </p:cNvSpPr>
          <p:nvPr>
            <p:ph type="ctrTitle"/>
          </p:nvPr>
        </p:nvSpPr>
        <p:spPr>
          <a:xfrm>
            <a:off x="-153680" y="536748"/>
            <a:ext cx="9144000" cy="339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400"/>
              <a:buFont typeface="Arial"/>
              <a:buNone/>
            </a:pPr>
            <a:r>
              <a:rPr lang="en-US" sz="3200" dirty="0">
                <a:latin typeface="Calibri"/>
                <a:ea typeface="Calibri"/>
                <a:cs typeface="Calibri"/>
                <a:sym typeface="Calibri"/>
              </a:rPr>
              <a:t>Recommendations </a:t>
            </a:r>
            <a:endParaRPr sz="3200" dirty="0">
              <a:latin typeface="Calibri"/>
              <a:ea typeface="Calibri"/>
              <a:cs typeface="Calibri"/>
              <a:sym typeface="Calibri"/>
            </a:endParaRPr>
          </a:p>
        </p:txBody>
      </p:sp>
      <p:sp>
        <p:nvSpPr>
          <p:cNvPr id="125" name="Google Shape;125;p14"/>
          <p:cNvSpPr txBox="1">
            <a:spLocks noGrp="1"/>
          </p:cNvSpPr>
          <p:nvPr>
            <p:ph type="subTitle" idx="1"/>
          </p:nvPr>
        </p:nvSpPr>
        <p:spPr>
          <a:xfrm>
            <a:off x="1014292" y="1277335"/>
            <a:ext cx="7253728" cy="2751330"/>
          </a:xfrm>
          <a:prstGeom prst="rect">
            <a:avLst/>
          </a:prstGeom>
          <a:noFill/>
          <a:ln>
            <a:noFill/>
          </a:ln>
        </p:spPr>
        <p:txBody>
          <a:bodyPr spcFirstLastPara="1" wrap="square" lIns="91425" tIns="45700" rIns="91425" bIns="45700" anchor="t" anchorCtr="0">
            <a:noAutofit/>
          </a:bodyPr>
          <a:lstStyle/>
          <a:p>
            <a:pPr marL="466725" lvl="0" indent="-457200" algn="l" rtl="0">
              <a:lnSpc>
                <a:spcPct val="100000"/>
              </a:lnSpc>
              <a:spcBef>
                <a:spcPts val="320"/>
              </a:spcBef>
              <a:spcAft>
                <a:spcPts val="0"/>
              </a:spcAft>
              <a:buSzPts val="1600"/>
              <a:buFont typeface="Arial"/>
              <a:buAutoNum type="arabicPeriod"/>
            </a:pPr>
            <a:r>
              <a:rPr lang="en-US" u="sng" dirty="0">
                <a:latin typeface="Calibri"/>
                <a:ea typeface="Calibri"/>
                <a:cs typeface="Calibri"/>
                <a:sym typeface="Calibri"/>
              </a:rPr>
              <a:t>Raise the minimum wage per hour</a:t>
            </a:r>
            <a:r>
              <a:rPr lang="en-US" dirty="0">
                <a:latin typeface="Calibri"/>
                <a:ea typeface="Calibri"/>
                <a:cs typeface="Calibri"/>
                <a:sym typeface="Calibri"/>
              </a:rPr>
              <a:t> for all jobs so that students do not work an increased number of hours </a:t>
            </a:r>
            <a:r>
              <a:rPr lang="en-US" i="1" dirty="0">
                <a:latin typeface="Calibri"/>
                <a:ea typeface="Calibri"/>
                <a:cs typeface="Calibri"/>
                <a:sym typeface="Calibri"/>
              </a:rPr>
              <a:t>at the expense of their academic success and health</a:t>
            </a:r>
            <a:r>
              <a:rPr lang="en-US" dirty="0">
                <a:latin typeface="Calibri"/>
                <a:ea typeface="Calibri"/>
                <a:cs typeface="Calibri"/>
                <a:sym typeface="Calibri"/>
              </a:rPr>
              <a:t> just to complete their work award.</a:t>
            </a:r>
          </a:p>
          <a:p>
            <a:pPr marL="466725" lvl="0" indent="-457200" algn="l" rtl="0">
              <a:lnSpc>
                <a:spcPct val="100000"/>
              </a:lnSpc>
              <a:spcBef>
                <a:spcPts val="320"/>
              </a:spcBef>
              <a:spcAft>
                <a:spcPts val="0"/>
              </a:spcAft>
              <a:buSzPts val="1600"/>
              <a:buFont typeface="Arial"/>
              <a:buAutoNum type="arabicPeriod"/>
            </a:pPr>
            <a:endParaRPr lang="en-US" sz="500" dirty="0">
              <a:ea typeface="Calibri"/>
            </a:endParaRPr>
          </a:p>
          <a:p>
            <a:pPr marL="466725" lvl="0" indent="-457200" algn="l" rtl="0">
              <a:lnSpc>
                <a:spcPct val="100000"/>
              </a:lnSpc>
              <a:spcBef>
                <a:spcPts val="320"/>
              </a:spcBef>
              <a:spcAft>
                <a:spcPts val="0"/>
              </a:spcAft>
              <a:buSzPts val="1600"/>
              <a:buFont typeface="Arial"/>
              <a:buAutoNum type="arabicPeriod"/>
            </a:pPr>
            <a:endParaRPr lang="en-US" dirty="0">
              <a:latin typeface="Calibri"/>
              <a:ea typeface="Calibri"/>
              <a:cs typeface="Calibri"/>
              <a:sym typeface="Calibri"/>
            </a:endParaRPr>
          </a:p>
          <a:p>
            <a:pPr marL="466725" lvl="0" indent="-457200" algn="l" rtl="0">
              <a:lnSpc>
                <a:spcPct val="100000"/>
              </a:lnSpc>
              <a:spcBef>
                <a:spcPts val="320"/>
              </a:spcBef>
              <a:spcAft>
                <a:spcPts val="0"/>
              </a:spcAft>
              <a:buSzPts val="1600"/>
              <a:buFont typeface="Arial"/>
              <a:buAutoNum type="arabicPeriod"/>
            </a:pPr>
            <a:r>
              <a:rPr lang="en-US" u="sng" dirty="0">
                <a:latin typeface="Calibri"/>
                <a:ea typeface="Calibri"/>
                <a:cs typeface="Calibri"/>
                <a:sym typeface="Calibri"/>
              </a:rPr>
              <a:t>Re-evaluate the Financial Aid Office’s definition and calculation of demonstrated needs </a:t>
            </a:r>
            <a:r>
              <a:rPr lang="en-US" dirty="0">
                <a:latin typeface="Calibri"/>
                <a:ea typeface="Calibri"/>
                <a:cs typeface="Calibri"/>
                <a:sym typeface="Calibri"/>
              </a:rPr>
              <a:t>and take into consideration students’ actual financial needs at St. Olaf (Medical bills, flight tickets home for international students, winter clothing, etc.)</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p:nvPr/>
        </p:nvSpPr>
        <p:spPr>
          <a:xfrm>
            <a:off x="1168037" y="1390308"/>
            <a:ext cx="6540715" cy="410881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400" b="1" i="0" u="none" strike="noStrike" kern="0" cap="none" spc="0" normalizeH="0" baseline="0" noProof="0" dirty="0">
              <a:ln>
                <a:noFill/>
              </a:ln>
              <a:solidFill>
                <a:srgbClr val="000000"/>
              </a:solidFill>
              <a:effectLst/>
              <a:uLnTx/>
              <a:uFillTx/>
              <a:latin typeface="Arial"/>
              <a:cs typeface="Arial"/>
              <a:sym typeface="Arial"/>
            </a:endParaRPr>
          </a:p>
          <a:p>
            <a:pPr marR="0" lvl="0" algn="l" defTabSz="914400" rtl="0" eaLnBrk="1" fontAlgn="auto" latinLnBrk="0" hangingPunct="0">
              <a:lnSpc>
                <a:spcPct val="100000"/>
              </a:lnSpc>
              <a:spcBef>
                <a:spcPts val="0"/>
              </a:spcBef>
              <a:spcAft>
                <a:spcPts val="0"/>
              </a:spcAft>
              <a:buClrTx/>
              <a:buSzPct val="100000"/>
              <a:tabLst/>
              <a:defRPr sz="2200" b="1">
                <a:solidFill>
                  <a:srgbClr val="FFFFFF"/>
                </a:solidFill>
              </a:defRPr>
            </a:pPr>
            <a:endParaRPr kumimoji="0" sz="1900" b="1" i="0" u="none" strike="noStrike" kern="0" cap="none" spc="0" normalizeH="0" baseline="0" noProof="0" dirty="0">
              <a:ln>
                <a:noFill/>
              </a:ln>
              <a:solidFill>
                <a:srgbClr val="000000"/>
              </a:solidFill>
              <a:effectLst/>
              <a:uLnTx/>
              <a:uFillTx/>
              <a:latin typeface="Arial"/>
              <a:cs typeface="Arial"/>
              <a:sym typeface="Arial"/>
            </a:endParaRPr>
          </a:p>
          <a:p>
            <a:pPr marL="187157" marR="0" lvl="0" indent="-187157" algn="l" defTabSz="914400" rtl="0" eaLnBrk="1" fontAlgn="auto" latinLnBrk="0" hangingPunct="0">
              <a:lnSpc>
                <a:spcPct val="100000"/>
              </a:lnSpc>
              <a:spcBef>
                <a:spcPts val="0"/>
              </a:spcBef>
              <a:spcAft>
                <a:spcPts val="0"/>
              </a:spcAft>
              <a:buClrTx/>
              <a:buSzPct val="100000"/>
              <a:buFontTx/>
              <a:buAutoNum type="arabicPeriod" startAt="8"/>
              <a:tabLst/>
              <a:defRPr sz="2200" b="1">
                <a:solidFill>
                  <a:srgbClr val="FFFFFF"/>
                </a:solidFill>
              </a:defRPr>
            </a:pPr>
            <a:endParaRPr kumimoji="0" sz="19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sz="19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sz="19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sz="19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sz="19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sz="19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sz="19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sz="19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sz="19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sz="19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sz="19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sz="1900" b="0" i="0" u="none" strike="noStrike" kern="0" cap="none" spc="0" normalizeH="0" baseline="0" noProof="0" dirty="0">
              <a:ln>
                <a:noFill/>
              </a:ln>
              <a:solidFill>
                <a:srgbClr val="000000"/>
              </a:solidFill>
              <a:effectLst/>
              <a:uLnTx/>
              <a:uFillTx/>
              <a:latin typeface="Arial"/>
              <a:cs typeface="Arial"/>
              <a:sym typeface="Arial"/>
            </a:endParaRPr>
          </a:p>
        </p:txBody>
      </p:sp>
      <p:sp>
        <p:nvSpPr>
          <p:cNvPr id="73" name="Shape 73"/>
          <p:cNvSpPr/>
          <p:nvPr/>
        </p:nvSpPr>
        <p:spPr>
          <a:xfrm>
            <a:off x="2449540" y="1997035"/>
            <a:ext cx="3674635"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2400" b="1">
                <a:solidFill>
                  <a:srgbClr val="FFFFFF"/>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000000"/>
                </a:solidFill>
                <a:effectLst/>
                <a:uLnTx/>
                <a:uFillTx/>
                <a:latin typeface="Arial"/>
                <a:cs typeface="Arial"/>
                <a:sym typeface="Arial"/>
              </a:rPr>
              <a:t>Q &amp; A Time!</a:t>
            </a:r>
            <a:endParaRPr kumimoji="0" sz="4800" b="1"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50407869"/>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p:cNvSpPr>
          <p:nvPr>
            <p:ph type="ctrTitle"/>
          </p:nvPr>
        </p:nvSpPr>
        <p:spPr>
          <a:xfrm>
            <a:off x="593806" y="1569576"/>
            <a:ext cx="8175302" cy="1497202"/>
          </a:xfrm>
          <a:prstGeom prst="rect">
            <a:avLst/>
          </a:prstGeom>
        </p:spPr>
        <p:txBody>
          <a:bodyPr/>
          <a:lstStyle>
            <a:lvl1pPr>
              <a:defRPr sz="3200">
                <a:solidFill>
                  <a:srgbClr val="000000"/>
                </a:solidFill>
              </a:defRPr>
            </a:lvl1pPr>
          </a:lstStyle>
          <a:p>
            <a:r>
              <a:rPr dirty="0"/>
              <a:t>Supervisor </a:t>
            </a:r>
            <a:r>
              <a:rPr lang="en-US" dirty="0"/>
              <a:t>&amp;</a:t>
            </a:r>
            <a:r>
              <a:rPr dirty="0"/>
              <a:t> Student Relationships </a:t>
            </a:r>
            <a:br>
              <a:rPr lang="en-US" dirty="0"/>
            </a:br>
            <a:r>
              <a:rPr dirty="0"/>
              <a:t>at St. Olaf</a:t>
            </a:r>
            <a:r>
              <a:rPr lang="en-US" dirty="0"/>
              <a:t> College</a:t>
            </a:r>
            <a:endParaRPr dirty="0"/>
          </a:p>
        </p:txBody>
      </p:sp>
      <p:sp>
        <p:nvSpPr>
          <p:cNvPr id="70" name="Shape 70"/>
          <p:cNvSpPr>
            <a:spLocks noGrp="1"/>
          </p:cNvSpPr>
          <p:nvPr>
            <p:ph type="subTitle" sz="quarter" idx="1"/>
          </p:nvPr>
        </p:nvSpPr>
        <p:spPr>
          <a:xfrm>
            <a:off x="420108" y="2979216"/>
            <a:ext cx="8349000" cy="892077"/>
          </a:xfrm>
          <a:prstGeom prst="rect">
            <a:avLst/>
          </a:prstGeom>
        </p:spPr>
        <p:txBody>
          <a:bodyPr/>
          <a:lstStyle>
            <a:lvl1pPr marL="0" indent="0">
              <a:defRPr i="0">
                <a:solidFill>
                  <a:srgbClr val="000000"/>
                </a:solidFill>
              </a:defRPr>
            </a:lvl1pPr>
          </a:lstStyle>
          <a:p>
            <a:endParaRPr lang="en-US" dirty="0"/>
          </a:p>
          <a:p>
            <a:r>
              <a:rPr dirty="0"/>
              <a:t>Leah </a:t>
            </a:r>
            <a:r>
              <a:rPr dirty="0" err="1"/>
              <a:t>Berdahl</a:t>
            </a:r>
            <a:r>
              <a:rPr dirty="0"/>
              <a:t>, Max Mayer, Sofi Serio</a:t>
            </a:r>
          </a:p>
        </p:txBody>
      </p:sp>
    </p:spTree>
    <p:extLst>
      <p:ext uri="{BB962C8B-B14F-4D97-AF65-F5344CB8AC3E}">
        <p14:creationId xmlns:p14="http://schemas.microsoft.com/office/powerpoint/2010/main" val="14825553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5" name="TextBox 4">
            <a:extLst>
              <a:ext uri="{FF2B5EF4-FFF2-40B4-BE49-F238E27FC236}">
                <a16:creationId xmlns:a16="http://schemas.microsoft.com/office/drawing/2014/main" id="{63E68376-F03A-46D1-B5CF-8532E142B1E5}"/>
              </a:ext>
            </a:extLst>
          </p:cNvPr>
          <p:cNvSpPr txBox="1"/>
          <p:nvPr/>
        </p:nvSpPr>
        <p:spPr>
          <a:xfrm>
            <a:off x="2332103" y="1830298"/>
            <a:ext cx="5966652" cy="1938992"/>
          </a:xfrm>
          <a:prstGeom prst="rect">
            <a:avLst/>
          </a:prstGeom>
          <a:noFill/>
        </p:spPr>
        <p:txBody>
          <a:bodyPr wrap="square">
            <a:spAutoFit/>
          </a:bodyPr>
          <a:lstStyle/>
          <a:p>
            <a:pPr marL="25400" indent="0">
              <a:spcBef>
                <a:spcPts val="0"/>
              </a:spcBef>
              <a:buNone/>
            </a:pPr>
            <a:r>
              <a:rPr lang="en-US" sz="1600" dirty="0">
                <a:latin typeface="+mn-lt"/>
              </a:rPr>
              <a:t>**We are recording.</a:t>
            </a:r>
          </a:p>
          <a:p>
            <a:pPr marL="25400" indent="0">
              <a:spcBef>
                <a:spcPts val="0"/>
              </a:spcBef>
              <a:buNone/>
            </a:pPr>
            <a:endParaRPr lang="en-US" sz="1600" dirty="0">
              <a:latin typeface="+mn-lt"/>
            </a:endParaRPr>
          </a:p>
          <a:p>
            <a:pPr marL="25400" indent="0">
              <a:spcBef>
                <a:spcPts val="0"/>
              </a:spcBef>
              <a:buNone/>
            </a:pPr>
            <a:r>
              <a:rPr lang="en-US" sz="1600" dirty="0">
                <a:latin typeface="+mn-lt"/>
              </a:rPr>
              <a:t>Thank you to:</a:t>
            </a:r>
          </a:p>
          <a:p>
            <a:pPr marL="311150" indent="-285750">
              <a:spcBef>
                <a:spcPts val="0"/>
              </a:spcBef>
              <a:buFont typeface="Arial" panose="020B0604020202020204" pitchFamily="34" charset="0"/>
              <a:buChar char="•"/>
            </a:pPr>
            <a:r>
              <a:rPr lang="en-US" dirty="0">
                <a:latin typeface="+mn-lt"/>
              </a:rPr>
              <a:t>Our Client-collaborators	</a:t>
            </a:r>
          </a:p>
          <a:p>
            <a:pPr marL="311150" indent="-285750">
              <a:spcBef>
                <a:spcPts val="0"/>
              </a:spcBef>
              <a:buFont typeface="Arial" panose="020B0604020202020204" pitchFamily="34" charset="0"/>
              <a:buChar char="•"/>
            </a:pPr>
            <a:r>
              <a:rPr lang="en-US" dirty="0">
                <a:latin typeface="+mn-lt"/>
              </a:rPr>
              <a:t>SOAN371 TAs: Anna Clements and Grace Cline</a:t>
            </a:r>
          </a:p>
          <a:p>
            <a:pPr marL="311150" indent="-285750">
              <a:spcBef>
                <a:spcPts val="0"/>
              </a:spcBef>
              <a:buFont typeface="Arial" panose="020B0604020202020204" pitchFamily="34" charset="0"/>
              <a:buChar char="•"/>
            </a:pPr>
            <a:r>
              <a:rPr lang="en-US" dirty="0">
                <a:latin typeface="+mn-lt"/>
              </a:rPr>
              <a:t>Student focus group participants </a:t>
            </a:r>
          </a:p>
          <a:p>
            <a:pPr marL="311150" indent="-285750">
              <a:spcBef>
                <a:spcPts val="0"/>
              </a:spcBef>
              <a:buFont typeface="Arial" panose="020B0604020202020204" pitchFamily="34" charset="0"/>
              <a:buChar char="•"/>
            </a:pPr>
            <a:r>
              <a:rPr lang="en-US" dirty="0">
                <a:latin typeface="+mn-lt"/>
              </a:rPr>
              <a:t>557 Student survey respondents</a:t>
            </a:r>
          </a:p>
          <a:p>
            <a:pPr marL="25400" indent="0">
              <a:spcBef>
                <a:spcPts val="0"/>
              </a:spcBef>
              <a:buNone/>
            </a:pPr>
            <a:endParaRPr lang="en-US" sz="1400" dirty="0">
              <a:latin typeface="+mn-lt"/>
            </a:endParaRPr>
          </a:p>
        </p:txBody>
      </p:sp>
    </p:spTree>
    <p:extLst>
      <p:ext uri="{BB962C8B-B14F-4D97-AF65-F5344CB8AC3E}">
        <p14:creationId xmlns:p14="http://schemas.microsoft.com/office/powerpoint/2010/main" val="1184073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p:nvPr/>
        </p:nvSpPr>
        <p:spPr>
          <a:xfrm>
            <a:off x="1168037" y="1390308"/>
            <a:ext cx="6540715" cy="660180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4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0">
              <a:lnSpc>
                <a:spcPct val="100000"/>
              </a:lnSpc>
              <a:spcBef>
                <a:spcPts val="0"/>
              </a:spcBef>
              <a:spcAft>
                <a:spcPts val="0"/>
              </a:spcAft>
              <a:buClrTx/>
              <a:buSzPct val="100000"/>
              <a:buFontTx/>
              <a:buNone/>
              <a:tabLst/>
              <a:defRPr sz="2000" b="1">
                <a:solidFill>
                  <a:srgbClr val="FFFFFF"/>
                </a:solidFill>
              </a:defRPr>
            </a:pPr>
            <a:endParaRPr kumimoji="0" lang="en-US" sz="1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187157" marR="0" lvl="0" indent="-187157" algn="l" defTabSz="914400" rtl="0" eaLnBrk="1" fontAlgn="auto" latinLnBrk="0" hangingPunct="0">
              <a:lnSpc>
                <a:spcPct val="100000"/>
              </a:lnSpc>
              <a:spcBef>
                <a:spcPts val="0"/>
              </a:spcBef>
              <a:spcAft>
                <a:spcPts val="0"/>
              </a:spcAft>
              <a:buClrTx/>
              <a:buSzPct val="100000"/>
              <a:buFontTx/>
              <a:buAutoNum type="arabicPeriod"/>
              <a:tabLst/>
              <a:defRPr sz="2000" b="1">
                <a:solidFill>
                  <a:srgbClr val="FFFFFF"/>
                </a:solidFill>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To what extent do students have comfortable relationships with their supervisors, and how does this vary across job types student demographics? </a:t>
            </a:r>
          </a:p>
          <a:p>
            <a:pPr marL="187157" marR="0" lvl="0" indent="-187157" algn="l" defTabSz="914400" rtl="0" eaLnBrk="1" fontAlgn="auto" latinLnBrk="0" hangingPunct="0">
              <a:lnSpc>
                <a:spcPct val="100000"/>
              </a:lnSpc>
              <a:spcBef>
                <a:spcPts val="0"/>
              </a:spcBef>
              <a:spcAft>
                <a:spcPts val="0"/>
              </a:spcAft>
              <a:buClrTx/>
              <a:buSzPct val="100000"/>
              <a:buFontTx/>
              <a:buAutoNum type="arabicPeriod"/>
              <a:tabLst/>
              <a:defRPr sz="2000" b="1">
                <a:solidFill>
                  <a:srgbClr val="FFFFFF"/>
                </a:solidFill>
              </a:defRPr>
            </a:pPr>
            <a:endParaRPr kumimoji="0" lang="en-US"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187157" marR="0" lvl="0" indent="-187157" algn="l" defTabSz="914400" rtl="0" eaLnBrk="1" fontAlgn="auto" latinLnBrk="0" hangingPunct="0">
              <a:lnSpc>
                <a:spcPct val="100000"/>
              </a:lnSpc>
              <a:spcBef>
                <a:spcPts val="0"/>
              </a:spcBef>
              <a:spcAft>
                <a:spcPts val="0"/>
              </a:spcAft>
              <a:buClrTx/>
              <a:buSzPct val="100000"/>
              <a:buFontTx/>
              <a:buAutoNum type="arabicPeriod"/>
              <a:tabLst/>
              <a:defRPr sz="2000" b="1">
                <a:solidFill>
                  <a:srgbClr val="FFFFFF"/>
                </a:solidFill>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H</a:t>
            </a:r>
            <a:r>
              <a:rPr kumimoji="0"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ow effectively are students’ work supervisors </a:t>
            </a:r>
            <a:r>
              <a:rPr kumimoji="0" sz="1600" b="1" i="0" u="sng"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performing</a:t>
            </a:r>
            <a:r>
              <a:rPr kumimoji="0"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St. Olaf College</a:t>
            </a:r>
            <a:r>
              <a:rPr kumimoji="0" lang="en-US"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and how does this vary across job categories</a:t>
            </a:r>
            <a:r>
              <a:rPr kumimoji="0"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endParaRPr kumimoji="0" lang="en-US"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187157" marR="0" lvl="0" indent="-187157" algn="l" defTabSz="914400" rtl="0" eaLnBrk="1" fontAlgn="auto" latinLnBrk="0" hangingPunct="0">
              <a:lnSpc>
                <a:spcPct val="100000"/>
              </a:lnSpc>
              <a:spcBef>
                <a:spcPts val="0"/>
              </a:spcBef>
              <a:spcAft>
                <a:spcPts val="0"/>
              </a:spcAft>
              <a:buClrTx/>
              <a:buSzPct val="100000"/>
              <a:buFontTx/>
              <a:buAutoNum type="arabicPeriod"/>
              <a:tabLst/>
              <a:defRPr sz="2000" b="1">
                <a:solidFill>
                  <a:srgbClr val="FFFFFF"/>
                </a:solidFill>
              </a:defRPr>
            </a:pPr>
            <a:endParaRPr kumimoji="0" lang="en-US"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187157" marR="0" lvl="0" indent="-187157" algn="l" defTabSz="914400" rtl="0" eaLnBrk="1" fontAlgn="auto" latinLnBrk="0" hangingPunct="0">
              <a:lnSpc>
                <a:spcPct val="100000"/>
              </a:lnSpc>
              <a:spcBef>
                <a:spcPts val="0"/>
              </a:spcBef>
              <a:spcAft>
                <a:spcPts val="0"/>
              </a:spcAft>
              <a:buClrTx/>
              <a:buSzPct val="100000"/>
              <a:buFontTx/>
              <a:buAutoNum type="arabicPeriod"/>
              <a:tabLst/>
              <a:defRPr sz="2000" b="1">
                <a:solidFill>
                  <a:srgbClr val="FFFFFF"/>
                </a:solidFill>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To what extent do supervisors support students’ futures, and how does this vary across job types and student demographics? </a:t>
            </a:r>
          </a:p>
          <a:p>
            <a:pPr marL="187157" marR="0" lvl="0" indent="-187157" algn="l" defTabSz="914400" rtl="0" eaLnBrk="1" fontAlgn="auto" latinLnBrk="0" hangingPunct="0">
              <a:lnSpc>
                <a:spcPct val="100000"/>
              </a:lnSpc>
              <a:spcBef>
                <a:spcPts val="0"/>
              </a:spcBef>
              <a:spcAft>
                <a:spcPts val="0"/>
              </a:spcAft>
              <a:buClrTx/>
              <a:buSzPct val="100000"/>
              <a:buFontTx/>
              <a:buAutoNum type="arabicPeriod" startAt="7"/>
              <a:tabLst/>
              <a:defRPr sz="2200" b="1">
                <a:solidFill>
                  <a:srgbClr val="FFFFFF"/>
                </a:solidFill>
              </a:defRPr>
            </a:pPr>
            <a:endParaRPr kumimoji="0" sz="1900" b="1" i="0" u="none" strike="noStrike" kern="0" cap="none" spc="0" normalizeH="0" baseline="0" noProof="0" dirty="0">
              <a:ln>
                <a:noFill/>
              </a:ln>
              <a:solidFill>
                <a:srgbClr val="000000"/>
              </a:solidFill>
              <a:effectLst/>
              <a:uLnTx/>
              <a:uFillTx/>
              <a:latin typeface="Arial"/>
              <a:cs typeface="Arial"/>
              <a:sym typeface="Arial"/>
            </a:endParaRPr>
          </a:p>
          <a:p>
            <a:pPr marL="187157" marR="0" lvl="0" indent="-187157" algn="l" defTabSz="914400" rtl="0" eaLnBrk="1" fontAlgn="auto" latinLnBrk="0" hangingPunct="0">
              <a:lnSpc>
                <a:spcPct val="100000"/>
              </a:lnSpc>
              <a:spcBef>
                <a:spcPts val="0"/>
              </a:spcBef>
              <a:spcAft>
                <a:spcPts val="0"/>
              </a:spcAft>
              <a:buClrTx/>
              <a:buSzPct val="100000"/>
              <a:buFontTx/>
              <a:buAutoNum type="arabicPeriod" startAt="8"/>
              <a:tabLst/>
              <a:defRPr sz="2200" b="1">
                <a:solidFill>
                  <a:srgbClr val="FFFFFF"/>
                </a:solidFill>
              </a:defRPr>
            </a:pPr>
            <a:endParaRPr kumimoji="0" sz="19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sz="19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sz="19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sz="19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sz="19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sz="19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sz="19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sz="19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sz="19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sz="19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sz="19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sz="1900" b="0" i="0" u="none" strike="noStrike" kern="0" cap="none" spc="0" normalizeH="0" baseline="0" noProof="0" dirty="0">
              <a:ln>
                <a:noFill/>
              </a:ln>
              <a:solidFill>
                <a:srgbClr val="000000"/>
              </a:solidFill>
              <a:effectLst/>
              <a:uLnTx/>
              <a:uFillTx/>
              <a:latin typeface="Arial"/>
              <a:cs typeface="Arial"/>
              <a:sym typeface="Arial"/>
            </a:endParaRPr>
          </a:p>
        </p:txBody>
      </p:sp>
      <p:sp>
        <p:nvSpPr>
          <p:cNvPr id="73" name="Shape 73"/>
          <p:cNvSpPr/>
          <p:nvPr/>
        </p:nvSpPr>
        <p:spPr>
          <a:xfrm>
            <a:off x="1719557" y="1159476"/>
            <a:ext cx="4627425" cy="4616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400" b="1">
                <a:solidFill>
                  <a:srgbClr val="FFFFFF"/>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dirty="0">
                <a:ln>
                  <a:noFill/>
                </a:ln>
                <a:solidFill>
                  <a:srgbClr val="000000"/>
                </a:solidFill>
                <a:effectLst/>
                <a:uLnTx/>
                <a:uFillTx/>
                <a:latin typeface="Arial"/>
                <a:cs typeface="Arial"/>
                <a:sym typeface="Arial"/>
              </a:rPr>
              <a:t>Our Research Questions:</a:t>
            </a:r>
          </a:p>
        </p:txBody>
      </p:sp>
    </p:spTree>
    <p:extLst>
      <p:ext uri="{BB962C8B-B14F-4D97-AF65-F5344CB8AC3E}">
        <p14:creationId xmlns:p14="http://schemas.microsoft.com/office/powerpoint/2010/main" val="1821261627"/>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 name="Shape 84"/>
          <p:cNvSpPr/>
          <p:nvPr/>
        </p:nvSpPr>
        <p:spPr>
          <a:xfrm>
            <a:off x="1182687" y="1253419"/>
            <a:ext cx="248787"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defRPr sz="1800"/>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800" b="0" i="0" u="none" strike="noStrike" kern="0" cap="none" spc="0" normalizeH="0" baseline="0" noProof="0">
                <a:ln>
                  <a:noFill/>
                </a:ln>
                <a:solidFill>
                  <a:srgbClr val="000000"/>
                </a:solidFill>
                <a:effectLst/>
                <a:uLnTx/>
                <a:uFillTx/>
                <a:latin typeface="Arial"/>
                <a:cs typeface="Arial"/>
                <a:sym typeface="Arial"/>
              </a:rPr>
              <a:t> </a:t>
            </a:r>
          </a:p>
        </p:txBody>
      </p:sp>
      <p:sp>
        <p:nvSpPr>
          <p:cNvPr id="85" name="Shape 85"/>
          <p:cNvSpPr/>
          <p:nvPr/>
        </p:nvSpPr>
        <p:spPr>
          <a:xfrm>
            <a:off x="915055" y="440482"/>
            <a:ext cx="7046258" cy="1138773"/>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2900">
                <a:latin typeface="Calibri"/>
                <a:ea typeface="Calibri"/>
                <a:cs typeface="Calibri"/>
                <a:sym typeface="Calibri"/>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2000" b="1" i="0" u="none" strike="noStrike" kern="0" cap="none" spc="0" normalizeH="0" baseline="0" noProof="0" dirty="0">
                <a:ln>
                  <a:noFill/>
                </a:ln>
                <a:solidFill>
                  <a:srgbClr val="000000"/>
                </a:solidFill>
                <a:effectLst/>
                <a:uLnTx/>
                <a:uFillTx/>
                <a:latin typeface="Arial"/>
                <a:cs typeface="Calibri"/>
                <a:sym typeface="Calibri"/>
              </a:rPr>
              <a:t>Current Supervisor </a:t>
            </a:r>
            <a:r>
              <a:rPr kumimoji="0" lang="en-US" sz="2000" b="1" i="0" u="none" strike="noStrike" kern="0" cap="none" spc="0" normalizeH="0" baseline="0" noProof="0" dirty="0">
                <a:ln>
                  <a:noFill/>
                </a:ln>
                <a:solidFill>
                  <a:srgbClr val="000000"/>
                </a:solidFill>
                <a:effectLst/>
                <a:uLnTx/>
                <a:uFillTx/>
                <a:latin typeface="Arial"/>
                <a:cs typeface="Calibri"/>
                <a:sym typeface="Calibri"/>
              </a:rPr>
              <a:t>Relationship with</a:t>
            </a:r>
            <a:r>
              <a:rPr kumimoji="0" sz="2000" b="1" i="0" u="none" strike="noStrike" kern="0" cap="none" spc="0" normalizeH="0" baseline="0" noProof="0" dirty="0">
                <a:ln>
                  <a:noFill/>
                </a:ln>
                <a:solidFill>
                  <a:srgbClr val="000000"/>
                </a:solidFill>
                <a:effectLst/>
                <a:uLnTx/>
                <a:uFillTx/>
                <a:latin typeface="Arial"/>
                <a:cs typeface="Calibri"/>
                <a:sym typeface="Calibri"/>
              </a:rPr>
              <a:t> Students</a:t>
            </a:r>
            <a:endParaRPr kumimoji="0" lang="en-US" sz="2000" b="1" i="0" u="none" strike="noStrike" kern="0" cap="none" spc="0" normalizeH="0" baseline="0" noProof="0" dirty="0">
              <a:ln>
                <a:noFill/>
              </a:ln>
              <a:solidFill>
                <a:srgbClr val="000000"/>
              </a:solidFill>
              <a:effectLst/>
              <a:uLnTx/>
              <a:uFillTx/>
              <a:latin typeface="Arial"/>
              <a:cs typeface="Calibri"/>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rPr>
              <a:t>This is a </a:t>
            </a:r>
            <a:r>
              <a:rPr kumimoji="0" lang="en-US" sz="1200" b="0" i="0" u="sng"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rPr>
              <a:t>6-item index</a:t>
            </a: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rPr>
              <a:t> of student comfort with asking supervisor for constructive feedback,</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rPr>
              <a:t> help to resolve an issue with a coworker or some other issue at work, help with a personal </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rPr>
              <a:t>issue, a letter of recommendation, and Interacting socially outside of work</a:t>
            </a:r>
            <a:endPar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Calibri" panose="020F0502020204030204" pitchFamily="34" charset="0"/>
              <a:sym typeface="Calibri"/>
            </a:endParaRPr>
          </a:p>
        </p:txBody>
      </p:sp>
      <p:pic>
        <p:nvPicPr>
          <p:cNvPr id="86" name="Screen Shot 2021-12-09 at 9.08.57 PM.png"/>
          <p:cNvPicPr>
            <a:picLocks noChangeAspect="1"/>
          </p:cNvPicPr>
          <p:nvPr/>
        </p:nvPicPr>
        <p:blipFill>
          <a:blip r:embed="rId2"/>
          <a:stretch>
            <a:fillRect/>
          </a:stretch>
        </p:blipFill>
        <p:spPr>
          <a:xfrm>
            <a:off x="2570309" y="2043954"/>
            <a:ext cx="4003382" cy="2474497"/>
          </a:xfrm>
          <a:prstGeom prst="rect">
            <a:avLst/>
          </a:prstGeom>
          <a:ln w="12700">
            <a:solidFill>
              <a:srgbClr val="000000"/>
            </a:solidFill>
            <a:miter lim="400000"/>
          </a:ln>
        </p:spPr>
      </p:pic>
    </p:spTree>
    <p:extLst>
      <p:ext uri="{BB962C8B-B14F-4D97-AF65-F5344CB8AC3E}">
        <p14:creationId xmlns:p14="http://schemas.microsoft.com/office/powerpoint/2010/main" val="377022286"/>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a:spLocks noGrp="1"/>
          </p:cNvSpPr>
          <p:nvPr>
            <p:ph type="title"/>
          </p:nvPr>
        </p:nvSpPr>
        <p:spPr>
          <a:xfrm>
            <a:off x="2020902" y="928284"/>
            <a:ext cx="4879360" cy="339601"/>
          </a:xfrm>
          <a:prstGeom prst="rect">
            <a:avLst/>
          </a:prstGeom>
        </p:spPr>
        <p:txBody>
          <a:bodyPr>
            <a:normAutofit fontScale="90000"/>
          </a:bodyPr>
          <a:lstStyle>
            <a:lvl1pPr defTabSz="694944">
              <a:defRPr sz="3343"/>
            </a:lvl1pPr>
          </a:lstStyle>
          <a:p>
            <a:r>
              <a:rPr sz="2000" b="1" dirty="0">
                <a:latin typeface="+mj-lt"/>
              </a:rPr>
              <a:t>Supervisor </a:t>
            </a:r>
            <a:r>
              <a:rPr lang="en-US" sz="2000" b="1" dirty="0">
                <a:latin typeface="+mj-lt"/>
              </a:rPr>
              <a:t>Relationship </a:t>
            </a:r>
            <a:r>
              <a:rPr sz="2000" b="1" dirty="0">
                <a:latin typeface="+mj-lt"/>
              </a:rPr>
              <a:t>and Job </a:t>
            </a:r>
            <a:r>
              <a:rPr lang="en-US" sz="2000" b="1" dirty="0">
                <a:latin typeface="+mj-lt"/>
              </a:rPr>
              <a:t>Category</a:t>
            </a:r>
            <a:endParaRPr sz="2000" b="1" dirty="0">
              <a:latin typeface="+mj-lt"/>
            </a:endParaRPr>
          </a:p>
        </p:txBody>
      </p:sp>
      <p:sp>
        <p:nvSpPr>
          <p:cNvPr id="77" name="Shape 77"/>
          <p:cNvSpPr/>
          <p:nvPr/>
        </p:nvSpPr>
        <p:spPr>
          <a:xfrm>
            <a:off x="4036238" y="2391726"/>
            <a:ext cx="1503951" cy="360048"/>
          </a:xfrm>
          <a:prstGeom prst="ellipse">
            <a:avLst/>
          </a:prstGeom>
          <a:ln w="25400">
            <a:solidFill>
              <a:srgbClr val="FF0000"/>
            </a:solidFill>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78" name="Shape 78"/>
          <p:cNvSpPr/>
          <p:nvPr/>
        </p:nvSpPr>
        <p:spPr>
          <a:xfrm>
            <a:off x="4036238" y="3685367"/>
            <a:ext cx="1503951" cy="360048"/>
          </a:xfrm>
          <a:prstGeom prst="ellipse">
            <a:avLst/>
          </a:prstGeom>
          <a:ln w="25400">
            <a:solidFill>
              <a:srgbClr val="FF0000"/>
            </a:solidFill>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graphicFrame>
        <p:nvGraphicFramePr>
          <p:cNvPr id="3" name="Table 2">
            <a:extLst>
              <a:ext uri="{FF2B5EF4-FFF2-40B4-BE49-F238E27FC236}">
                <a16:creationId xmlns:a16="http://schemas.microsoft.com/office/drawing/2014/main" id="{643DD8AC-0729-4D81-8F9B-D3B567347980}"/>
              </a:ext>
            </a:extLst>
          </p:cNvPr>
          <p:cNvGraphicFramePr>
            <a:graphicFrameLocks noGrp="1"/>
          </p:cNvGraphicFramePr>
          <p:nvPr/>
        </p:nvGraphicFramePr>
        <p:xfrm>
          <a:off x="1928191" y="1389038"/>
          <a:ext cx="5287617" cy="2749358"/>
        </p:xfrm>
        <a:graphic>
          <a:graphicData uri="http://schemas.openxmlformats.org/drawingml/2006/table">
            <a:tbl>
              <a:tblPr>
                <a:tableStyleId>{5940675A-B579-460E-94D1-54222C63F5DA}</a:tableStyleId>
              </a:tblPr>
              <a:tblGrid>
                <a:gridCol w="1844670">
                  <a:extLst>
                    <a:ext uri="{9D8B030D-6E8A-4147-A177-3AD203B41FA5}">
                      <a16:colId xmlns:a16="http://schemas.microsoft.com/office/drawing/2014/main" val="2291337026"/>
                    </a:ext>
                  </a:extLst>
                </a:gridCol>
                <a:gridCol w="2286873">
                  <a:extLst>
                    <a:ext uri="{9D8B030D-6E8A-4147-A177-3AD203B41FA5}">
                      <a16:colId xmlns:a16="http://schemas.microsoft.com/office/drawing/2014/main" val="4261511483"/>
                    </a:ext>
                  </a:extLst>
                </a:gridCol>
                <a:gridCol w="1156074">
                  <a:extLst>
                    <a:ext uri="{9D8B030D-6E8A-4147-A177-3AD203B41FA5}">
                      <a16:colId xmlns:a16="http://schemas.microsoft.com/office/drawing/2014/main" val="805589434"/>
                    </a:ext>
                  </a:extLst>
                </a:gridCol>
              </a:tblGrid>
              <a:tr h="491779">
                <a:tc>
                  <a:txBody>
                    <a:bodyPr/>
                    <a:lstStyle/>
                    <a:p>
                      <a:pPr marL="0" marR="0" algn="l">
                        <a:lnSpc>
                          <a:spcPct val="115000"/>
                        </a:lnSpc>
                        <a:spcBef>
                          <a:spcPts val="0"/>
                        </a:spcBef>
                        <a:spcAft>
                          <a:spcPts val="600"/>
                        </a:spcAft>
                      </a:pPr>
                      <a:r>
                        <a:rPr lang="en-US" sz="1400" b="1" dirty="0">
                          <a:effectLst/>
                          <a:latin typeface="Calibri" panose="020F0502020204030204" pitchFamily="34" charset="0"/>
                          <a:cs typeface="Calibri" panose="020F0502020204030204" pitchFamily="34" charset="0"/>
                        </a:rPr>
                        <a:t>  Job Category</a:t>
                      </a:r>
                      <a:endParaRPr lang="en-US" sz="1400" b="1" dirty="0">
                        <a:effectLst/>
                        <a:latin typeface="Calibri" panose="020F0502020204030204" pitchFamily="34" charset="0"/>
                        <a:ea typeface="Arial" panose="020B0604020202020204" pitchFamily="34" charset="0"/>
                        <a:cs typeface="Calibri" panose="020F0502020204030204" pitchFamily="34" charset="0"/>
                      </a:endParaRPr>
                    </a:p>
                  </a:txBody>
                  <a:tcPr marL="34992" marR="34992" marT="34992" marB="34992"/>
                </a:tc>
                <a:tc>
                  <a:txBody>
                    <a:bodyPr/>
                    <a:lstStyle/>
                    <a:p>
                      <a:pPr marL="0" marR="0" algn="ctr">
                        <a:lnSpc>
                          <a:spcPct val="115000"/>
                        </a:lnSpc>
                        <a:spcBef>
                          <a:spcPts val="0"/>
                        </a:spcBef>
                        <a:spcAft>
                          <a:spcPts val="0"/>
                        </a:spcAft>
                      </a:pPr>
                      <a:r>
                        <a:rPr lang="en-US" sz="1400" b="1" dirty="0">
                          <a:effectLst/>
                          <a:latin typeface="Calibri" panose="020F0502020204030204" pitchFamily="34" charset="0"/>
                          <a:cs typeface="Calibri" panose="020F0502020204030204" pitchFamily="34" charset="0"/>
                        </a:rPr>
                        <a:t>Mean Comfort with Supervisor Index Score</a:t>
                      </a:r>
                      <a:endParaRPr lang="en-US" sz="1400" b="1" dirty="0">
                        <a:effectLst/>
                        <a:latin typeface="Calibri" panose="020F0502020204030204" pitchFamily="34" charset="0"/>
                        <a:ea typeface="Arial" panose="020B0604020202020204" pitchFamily="34" charset="0"/>
                        <a:cs typeface="Calibri" panose="020F0502020204030204" pitchFamily="34" charset="0"/>
                      </a:endParaRPr>
                    </a:p>
                  </a:txBody>
                  <a:tcPr marL="34992" marR="34992" marT="34992" marB="34992"/>
                </a:tc>
                <a:tc>
                  <a:txBody>
                    <a:bodyPr/>
                    <a:lstStyle/>
                    <a:p>
                      <a:pPr marL="0" marR="0" algn="ctr">
                        <a:lnSpc>
                          <a:spcPct val="115000"/>
                        </a:lnSpc>
                        <a:spcBef>
                          <a:spcPts val="0"/>
                        </a:spcBef>
                        <a:spcAft>
                          <a:spcPts val="0"/>
                        </a:spcAft>
                      </a:pPr>
                      <a:r>
                        <a:rPr lang="en-US" sz="1400" b="1" dirty="0" err="1">
                          <a:effectLst/>
                          <a:latin typeface="Calibri" panose="020F0502020204030204" pitchFamily="34" charset="0"/>
                          <a:cs typeface="Calibri" panose="020F0502020204030204" pitchFamily="34" charset="0"/>
                        </a:rPr>
                        <a:t>s.d.</a:t>
                      </a:r>
                      <a:endParaRPr lang="en-US" sz="1400" b="1" dirty="0">
                        <a:effectLst/>
                        <a:latin typeface="Calibri" panose="020F0502020204030204" pitchFamily="34" charset="0"/>
                        <a:ea typeface="Arial" panose="020B0604020202020204" pitchFamily="34" charset="0"/>
                        <a:cs typeface="Calibri" panose="020F0502020204030204" pitchFamily="34" charset="0"/>
                      </a:endParaRPr>
                    </a:p>
                  </a:txBody>
                  <a:tcPr marL="34992" marR="34992" marT="34992" marB="34992"/>
                </a:tc>
                <a:extLst>
                  <a:ext uri="{0D108BD9-81ED-4DB2-BD59-A6C34878D82A}">
                    <a16:rowId xmlns:a16="http://schemas.microsoft.com/office/drawing/2014/main" val="9296813"/>
                  </a:ext>
                </a:extLst>
              </a:tr>
              <a:tr h="440612">
                <a:tc>
                  <a:txBody>
                    <a:bodyPr/>
                    <a:lstStyle/>
                    <a:p>
                      <a:pPr marL="0" marR="0" algn="l">
                        <a:lnSpc>
                          <a:spcPct val="115000"/>
                        </a:lnSpc>
                        <a:spcBef>
                          <a:spcPts val="0"/>
                        </a:spcBef>
                        <a:spcAft>
                          <a:spcPts val="0"/>
                        </a:spcAft>
                      </a:pPr>
                      <a:r>
                        <a:rPr lang="en-US" sz="1400" dirty="0">
                          <a:effectLst/>
                          <a:latin typeface="Calibri" panose="020F0502020204030204" pitchFamily="34" charset="0"/>
                          <a:cs typeface="Calibri" panose="020F0502020204030204" pitchFamily="34" charset="0"/>
                        </a:rPr>
                        <a:t>  Educational</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992" marR="34992" marT="34992" marB="34992"/>
                </a:tc>
                <a:tc>
                  <a:txBody>
                    <a:bodyPr/>
                    <a:lstStyle/>
                    <a:p>
                      <a:pPr marL="0" marR="0" algn="ctr">
                        <a:lnSpc>
                          <a:spcPct val="115000"/>
                        </a:lnSpc>
                        <a:spcBef>
                          <a:spcPts val="0"/>
                        </a:spcBef>
                        <a:spcAft>
                          <a:spcPts val="0"/>
                        </a:spcAft>
                      </a:pPr>
                      <a:r>
                        <a:rPr lang="en-US" sz="1400">
                          <a:effectLst/>
                          <a:latin typeface="Calibri" panose="020F0502020204030204" pitchFamily="34" charset="0"/>
                          <a:cs typeface="Calibri" panose="020F0502020204030204" pitchFamily="34" charset="0"/>
                        </a:rPr>
                        <a:t>14.31</a:t>
                      </a:r>
                      <a:endParaRPr lang="en-US" sz="1400">
                        <a:effectLst/>
                        <a:latin typeface="Calibri" panose="020F0502020204030204" pitchFamily="34" charset="0"/>
                        <a:ea typeface="Arial" panose="020B0604020202020204" pitchFamily="34" charset="0"/>
                        <a:cs typeface="Calibri" panose="020F0502020204030204" pitchFamily="34" charset="0"/>
                      </a:endParaRPr>
                    </a:p>
                  </a:txBody>
                  <a:tcPr marL="34992" marR="34992" marT="34992" marB="34992"/>
                </a:tc>
                <a:tc>
                  <a:txBody>
                    <a:bodyPr/>
                    <a:lstStyle/>
                    <a:p>
                      <a:pPr marL="0" marR="0" algn="ctr">
                        <a:lnSpc>
                          <a:spcPct val="115000"/>
                        </a:lnSpc>
                        <a:spcBef>
                          <a:spcPts val="0"/>
                        </a:spcBef>
                        <a:spcAft>
                          <a:spcPts val="0"/>
                        </a:spcAft>
                      </a:pPr>
                      <a:r>
                        <a:rPr lang="en-US" sz="1400" dirty="0">
                          <a:effectLst/>
                          <a:latin typeface="Calibri" panose="020F0502020204030204" pitchFamily="34" charset="0"/>
                          <a:cs typeface="Calibri" panose="020F0502020204030204" pitchFamily="34" charset="0"/>
                        </a:rPr>
                        <a:t>5.314</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992" marR="34992" marT="34992" marB="34992"/>
                </a:tc>
                <a:extLst>
                  <a:ext uri="{0D108BD9-81ED-4DB2-BD59-A6C34878D82A}">
                    <a16:rowId xmlns:a16="http://schemas.microsoft.com/office/drawing/2014/main" val="871954096"/>
                  </a:ext>
                </a:extLst>
              </a:tr>
              <a:tr h="440612">
                <a:tc>
                  <a:txBody>
                    <a:bodyPr/>
                    <a:lstStyle/>
                    <a:p>
                      <a:pPr marL="0" marR="0" algn="l">
                        <a:lnSpc>
                          <a:spcPct val="115000"/>
                        </a:lnSpc>
                        <a:spcBef>
                          <a:spcPts val="0"/>
                        </a:spcBef>
                        <a:spcAft>
                          <a:spcPts val="0"/>
                        </a:spcAft>
                      </a:pPr>
                      <a:r>
                        <a:rPr lang="en-US" sz="1400" dirty="0">
                          <a:effectLst/>
                          <a:latin typeface="Calibri" panose="020F0502020204030204" pitchFamily="34" charset="0"/>
                          <a:cs typeface="Calibri" panose="020F0502020204030204" pitchFamily="34" charset="0"/>
                        </a:rPr>
                        <a:t>  Student Services</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992" marR="34992" marT="34992" marB="34992"/>
                </a:tc>
                <a:tc>
                  <a:txBody>
                    <a:bodyPr/>
                    <a:lstStyle/>
                    <a:p>
                      <a:pPr marL="0" marR="0" algn="ctr">
                        <a:lnSpc>
                          <a:spcPct val="115000"/>
                        </a:lnSpc>
                        <a:spcBef>
                          <a:spcPts val="0"/>
                        </a:spcBef>
                        <a:spcAft>
                          <a:spcPts val="0"/>
                        </a:spcAft>
                      </a:pPr>
                      <a:r>
                        <a:rPr lang="en-US" sz="1400">
                          <a:effectLst/>
                          <a:latin typeface="Calibri" panose="020F0502020204030204" pitchFamily="34" charset="0"/>
                          <a:cs typeface="Calibri" panose="020F0502020204030204" pitchFamily="34" charset="0"/>
                        </a:rPr>
                        <a:t>16.71</a:t>
                      </a:r>
                      <a:endParaRPr lang="en-US" sz="1400">
                        <a:effectLst/>
                        <a:latin typeface="Calibri" panose="020F0502020204030204" pitchFamily="34" charset="0"/>
                        <a:ea typeface="Arial" panose="020B0604020202020204" pitchFamily="34" charset="0"/>
                        <a:cs typeface="Calibri" panose="020F0502020204030204" pitchFamily="34" charset="0"/>
                      </a:endParaRPr>
                    </a:p>
                  </a:txBody>
                  <a:tcPr marL="34992" marR="34992" marT="34992" marB="34992"/>
                </a:tc>
                <a:tc>
                  <a:txBody>
                    <a:bodyPr/>
                    <a:lstStyle/>
                    <a:p>
                      <a:pPr marL="0" marR="0" algn="ctr">
                        <a:lnSpc>
                          <a:spcPct val="115000"/>
                        </a:lnSpc>
                        <a:spcBef>
                          <a:spcPts val="0"/>
                        </a:spcBef>
                        <a:spcAft>
                          <a:spcPts val="0"/>
                        </a:spcAft>
                      </a:pPr>
                      <a:r>
                        <a:rPr lang="en-US" sz="1400" dirty="0">
                          <a:effectLst/>
                          <a:latin typeface="Calibri" panose="020F0502020204030204" pitchFamily="34" charset="0"/>
                          <a:cs typeface="Calibri" panose="020F0502020204030204" pitchFamily="34" charset="0"/>
                        </a:rPr>
                        <a:t>5.967</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992" marR="34992" marT="34992" marB="34992"/>
                </a:tc>
                <a:extLst>
                  <a:ext uri="{0D108BD9-81ED-4DB2-BD59-A6C34878D82A}">
                    <a16:rowId xmlns:a16="http://schemas.microsoft.com/office/drawing/2014/main" val="2971078216"/>
                  </a:ext>
                </a:extLst>
              </a:tr>
              <a:tr h="440612">
                <a:tc>
                  <a:txBody>
                    <a:bodyPr/>
                    <a:lstStyle/>
                    <a:p>
                      <a:pPr marL="0" marR="0" algn="l">
                        <a:lnSpc>
                          <a:spcPct val="115000"/>
                        </a:lnSpc>
                        <a:spcBef>
                          <a:spcPts val="0"/>
                        </a:spcBef>
                        <a:spcAft>
                          <a:spcPts val="0"/>
                        </a:spcAft>
                      </a:pPr>
                      <a:r>
                        <a:rPr lang="en-US" sz="1400" dirty="0">
                          <a:effectLst/>
                          <a:latin typeface="Calibri" panose="020F0502020204030204" pitchFamily="34" charset="0"/>
                          <a:cs typeface="Calibri" panose="020F0502020204030204" pitchFamily="34" charset="0"/>
                        </a:rPr>
                        <a:t>  Special Skills</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992" marR="34992" marT="34992" marB="34992"/>
                </a:tc>
                <a:tc>
                  <a:txBody>
                    <a:bodyPr/>
                    <a:lstStyle/>
                    <a:p>
                      <a:pPr marL="0" marR="0" algn="ctr">
                        <a:lnSpc>
                          <a:spcPct val="115000"/>
                        </a:lnSpc>
                        <a:spcBef>
                          <a:spcPts val="0"/>
                        </a:spcBef>
                        <a:spcAft>
                          <a:spcPts val="0"/>
                        </a:spcAft>
                      </a:pPr>
                      <a:r>
                        <a:rPr lang="en-US" sz="1400" dirty="0">
                          <a:effectLst/>
                          <a:latin typeface="Calibri" panose="020F0502020204030204" pitchFamily="34" charset="0"/>
                          <a:cs typeface="Calibri" panose="020F0502020204030204" pitchFamily="34" charset="0"/>
                        </a:rPr>
                        <a:t>15.86</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992" marR="34992" marT="34992" marB="34992"/>
                </a:tc>
                <a:tc>
                  <a:txBody>
                    <a:bodyPr/>
                    <a:lstStyle/>
                    <a:p>
                      <a:pPr marL="0" marR="0" algn="ctr">
                        <a:lnSpc>
                          <a:spcPct val="115000"/>
                        </a:lnSpc>
                        <a:spcBef>
                          <a:spcPts val="0"/>
                        </a:spcBef>
                        <a:spcAft>
                          <a:spcPts val="0"/>
                        </a:spcAft>
                      </a:pPr>
                      <a:r>
                        <a:rPr lang="en-US" sz="1400" dirty="0">
                          <a:effectLst/>
                          <a:latin typeface="Calibri" panose="020F0502020204030204" pitchFamily="34" charset="0"/>
                          <a:cs typeface="Calibri" panose="020F0502020204030204" pitchFamily="34" charset="0"/>
                        </a:rPr>
                        <a:t>4.472</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992" marR="34992" marT="34992" marB="34992"/>
                </a:tc>
                <a:extLst>
                  <a:ext uri="{0D108BD9-81ED-4DB2-BD59-A6C34878D82A}">
                    <a16:rowId xmlns:a16="http://schemas.microsoft.com/office/drawing/2014/main" val="2059727476"/>
                  </a:ext>
                </a:extLst>
              </a:tr>
              <a:tr h="440612">
                <a:tc>
                  <a:txBody>
                    <a:bodyPr/>
                    <a:lstStyle/>
                    <a:p>
                      <a:pPr marL="0" marR="0" algn="l">
                        <a:lnSpc>
                          <a:spcPct val="115000"/>
                        </a:lnSpc>
                        <a:spcBef>
                          <a:spcPts val="0"/>
                        </a:spcBef>
                        <a:spcAft>
                          <a:spcPts val="0"/>
                        </a:spcAft>
                      </a:pPr>
                      <a:r>
                        <a:rPr lang="en-US" sz="1400" dirty="0">
                          <a:effectLst/>
                          <a:latin typeface="Calibri" panose="020F0502020204030204" pitchFamily="34" charset="0"/>
                          <a:cs typeface="Calibri" panose="020F0502020204030204" pitchFamily="34" charset="0"/>
                        </a:rPr>
                        <a:t>  Administrative</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992" marR="34992" marT="34992" marB="34992"/>
                </a:tc>
                <a:tc>
                  <a:txBody>
                    <a:bodyPr/>
                    <a:lstStyle/>
                    <a:p>
                      <a:pPr marL="0" marR="0" algn="ctr">
                        <a:lnSpc>
                          <a:spcPct val="115000"/>
                        </a:lnSpc>
                        <a:spcBef>
                          <a:spcPts val="0"/>
                        </a:spcBef>
                        <a:spcAft>
                          <a:spcPts val="0"/>
                        </a:spcAft>
                      </a:pPr>
                      <a:r>
                        <a:rPr lang="en-US" sz="1400" dirty="0">
                          <a:effectLst/>
                          <a:latin typeface="Calibri" panose="020F0502020204030204" pitchFamily="34" charset="0"/>
                          <a:cs typeface="Calibri" panose="020F0502020204030204" pitchFamily="34" charset="0"/>
                        </a:rPr>
                        <a:t>15.52</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992" marR="34992" marT="34992" marB="34992"/>
                </a:tc>
                <a:tc>
                  <a:txBody>
                    <a:bodyPr/>
                    <a:lstStyle/>
                    <a:p>
                      <a:pPr marL="0" marR="0" algn="ctr">
                        <a:lnSpc>
                          <a:spcPct val="115000"/>
                        </a:lnSpc>
                        <a:spcBef>
                          <a:spcPts val="0"/>
                        </a:spcBef>
                        <a:spcAft>
                          <a:spcPts val="0"/>
                        </a:spcAft>
                      </a:pPr>
                      <a:r>
                        <a:rPr lang="en-US" sz="1400" dirty="0">
                          <a:effectLst/>
                          <a:latin typeface="Calibri" panose="020F0502020204030204" pitchFamily="34" charset="0"/>
                          <a:cs typeface="Calibri" panose="020F0502020204030204" pitchFamily="34" charset="0"/>
                        </a:rPr>
                        <a:t>5.999</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992" marR="34992" marT="34992" marB="34992"/>
                </a:tc>
                <a:extLst>
                  <a:ext uri="{0D108BD9-81ED-4DB2-BD59-A6C34878D82A}">
                    <a16:rowId xmlns:a16="http://schemas.microsoft.com/office/drawing/2014/main" val="3266248283"/>
                  </a:ext>
                </a:extLst>
              </a:tr>
              <a:tr h="440612">
                <a:tc>
                  <a:txBody>
                    <a:bodyPr/>
                    <a:lstStyle/>
                    <a:p>
                      <a:pPr marL="0" marR="0" algn="l">
                        <a:lnSpc>
                          <a:spcPct val="115000"/>
                        </a:lnSpc>
                        <a:spcBef>
                          <a:spcPts val="0"/>
                        </a:spcBef>
                        <a:spcAft>
                          <a:spcPts val="0"/>
                        </a:spcAft>
                      </a:pPr>
                      <a:r>
                        <a:rPr lang="en-US" sz="1400" dirty="0">
                          <a:effectLst/>
                          <a:latin typeface="Calibri" panose="020F0502020204030204" pitchFamily="34" charset="0"/>
                          <a:cs typeface="Calibri" panose="020F0502020204030204" pitchFamily="34" charset="0"/>
                        </a:rPr>
                        <a:t>  Food Services</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992" marR="34992" marT="34992" marB="34992"/>
                </a:tc>
                <a:tc>
                  <a:txBody>
                    <a:bodyPr/>
                    <a:lstStyle/>
                    <a:p>
                      <a:pPr marL="0" marR="0" algn="ctr">
                        <a:lnSpc>
                          <a:spcPct val="115000"/>
                        </a:lnSpc>
                        <a:spcBef>
                          <a:spcPts val="0"/>
                        </a:spcBef>
                        <a:spcAft>
                          <a:spcPts val="0"/>
                        </a:spcAft>
                      </a:pPr>
                      <a:r>
                        <a:rPr lang="en-US" sz="1400" dirty="0">
                          <a:effectLst/>
                          <a:latin typeface="Calibri" panose="020F0502020204030204" pitchFamily="34" charset="0"/>
                          <a:cs typeface="Calibri" panose="020F0502020204030204" pitchFamily="34" charset="0"/>
                        </a:rPr>
                        <a:t>12.26</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992" marR="34992" marT="34992" marB="34992"/>
                </a:tc>
                <a:tc>
                  <a:txBody>
                    <a:bodyPr/>
                    <a:lstStyle/>
                    <a:p>
                      <a:pPr marL="0" marR="0" algn="ctr">
                        <a:lnSpc>
                          <a:spcPct val="115000"/>
                        </a:lnSpc>
                        <a:spcBef>
                          <a:spcPts val="0"/>
                        </a:spcBef>
                        <a:spcAft>
                          <a:spcPts val="0"/>
                        </a:spcAft>
                      </a:pPr>
                      <a:r>
                        <a:rPr lang="en-US" sz="1400" dirty="0">
                          <a:effectLst/>
                          <a:latin typeface="Calibri" panose="020F0502020204030204" pitchFamily="34" charset="0"/>
                          <a:cs typeface="Calibri" panose="020F0502020204030204" pitchFamily="34" charset="0"/>
                        </a:rPr>
                        <a:t>6.539</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4992" marR="34992" marT="34992" marB="34992"/>
                </a:tc>
                <a:extLst>
                  <a:ext uri="{0D108BD9-81ED-4DB2-BD59-A6C34878D82A}">
                    <a16:rowId xmlns:a16="http://schemas.microsoft.com/office/drawing/2014/main" val="2583410477"/>
                  </a:ext>
                </a:extLst>
              </a:tr>
            </a:tbl>
          </a:graphicData>
        </a:graphic>
      </p:graphicFrame>
    </p:spTree>
    <p:extLst>
      <p:ext uri="{BB962C8B-B14F-4D97-AF65-F5344CB8AC3E}">
        <p14:creationId xmlns:p14="http://schemas.microsoft.com/office/powerpoint/2010/main" val="12051743"/>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p:cNvSpPr>
          <p:nvPr>
            <p:ph type="title"/>
          </p:nvPr>
        </p:nvSpPr>
        <p:spPr>
          <a:xfrm>
            <a:off x="1527058" y="273646"/>
            <a:ext cx="5680564" cy="1179692"/>
          </a:xfrm>
          <a:prstGeom prst="rect">
            <a:avLst/>
          </a:prstGeom>
        </p:spPr>
        <p:txBody>
          <a:bodyPr>
            <a:normAutofit/>
          </a:bodyPr>
          <a:lstStyle>
            <a:lvl1pPr defTabSz="667512">
              <a:defRPr sz="3212"/>
            </a:lvl1pPr>
          </a:lstStyle>
          <a:p>
            <a:r>
              <a:rPr lang="en-US" sz="2000" b="1" dirty="0">
                <a:latin typeface="+mj-lt"/>
              </a:rPr>
              <a:t>Supervisor Comfort/Relationship x Demographics and </a:t>
            </a:r>
            <a:r>
              <a:rPr sz="2000" b="1" dirty="0">
                <a:latin typeface="+mj-lt"/>
              </a:rPr>
              <a:t>GROW at St. Olaf</a:t>
            </a:r>
          </a:p>
        </p:txBody>
      </p:sp>
      <p:sp>
        <p:nvSpPr>
          <p:cNvPr id="82" name="Shape 82"/>
          <p:cNvSpPr/>
          <p:nvPr/>
        </p:nvSpPr>
        <p:spPr>
          <a:xfrm>
            <a:off x="6946365" y="3931042"/>
            <a:ext cx="522515" cy="348966"/>
          </a:xfrm>
          <a:prstGeom prst="ellipse">
            <a:avLst/>
          </a:prstGeom>
          <a:ln w="25400">
            <a:solidFill>
              <a:srgbClr val="FF0000"/>
            </a:solidFill>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graphicFrame>
        <p:nvGraphicFramePr>
          <p:cNvPr id="3" name="Table 2">
            <a:extLst>
              <a:ext uri="{FF2B5EF4-FFF2-40B4-BE49-F238E27FC236}">
                <a16:creationId xmlns:a16="http://schemas.microsoft.com/office/drawing/2014/main" id="{666633F8-41E4-45A1-A2AF-7B64E7D2298A}"/>
              </a:ext>
            </a:extLst>
          </p:cNvPr>
          <p:cNvGraphicFramePr>
            <a:graphicFrameLocks noGrp="1"/>
          </p:cNvGraphicFramePr>
          <p:nvPr/>
        </p:nvGraphicFramePr>
        <p:xfrm>
          <a:off x="1415285" y="1479503"/>
          <a:ext cx="6053595" cy="2918466"/>
        </p:xfrm>
        <a:graphic>
          <a:graphicData uri="http://schemas.openxmlformats.org/drawingml/2006/table">
            <a:tbl>
              <a:tblPr>
                <a:tableStyleId>{5940675A-B579-460E-94D1-54222C63F5DA}</a:tableStyleId>
              </a:tblPr>
              <a:tblGrid>
                <a:gridCol w="2588096">
                  <a:extLst>
                    <a:ext uri="{9D8B030D-6E8A-4147-A177-3AD203B41FA5}">
                      <a16:colId xmlns:a16="http://schemas.microsoft.com/office/drawing/2014/main" val="2807661782"/>
                    </a:ext>
                  </a:extLst>
                </a:gridCol>
                <a:gridCol w="868296">
                  <a:extLst>
                    <a:ext uri="{9D8B030D-6E8A-4147-A177-3AD203B41FA5}">
                      <a16:colId xmlns:a16="http://schemas.microsoft.com/office/drawing/2014/main" val="1183588454"/>
                    </a:ext>
                  </a:extLst>
                </a:gridCol>
                <a:gridCol w="914400">
                  <a:extLst>
                    <a:ext uri="{9D8B030D-6E8A-4147-A177-3AD203B41FA5}">
                      <a16:colId xmlns:a16="http://schemas.microsoft.com/office/drawing/2014/main" val="1727091274"/>
                    </a:ext>
                  </a:extLst>
                </a:gridCol>
                <a:gridCol w="1106501">
                  <a:extLst>
                    <a:ext uri="{9D8B030D-6E8A-4147-A177-3AD203B41FA5}">
                      <a16:colId xmlns:a16="http://schemas.microsoft.com/office/drawing/2014/main" val="3257241554"/>
                    </a:ext>
                  </a:extLst>
                </a:gridCol>
                <a:gridCol w="576302">
                  <a:extLst>
                    <a:ext uri="{9D8B030D-6E8A-4147-A177-3AD203B41FA5}">
                      <a16:colId xmlns:a16="http://schemas.microsoft.com/office/drawing/2014/main" val="1183044838"/>
                    </a:ext>
                  </a:extLst>
                </a:gridCol>
              </a:tblGrid>
              <a:tr h="227317">
                <a:tc>
                  <a:txBody>
                    <a:bodyPr/>
                    <a:lstStyle/>
                    <a:p>
                      <a:pPr marL="0" marR="0" algn="l">
                        <a:lnSpc>
                          <a:spcPct val="115000"/>
                        </a:lnSpc>
                        <a:spcBef>
                          <a:spcPts val="0"/>
                        </a:spcBef>
                        <a:spcAft>
                          <a:spcPts val="0"/>
                        </a:spcAft>
                      </a:pPr>
                      <a:r>
                        <a:rPr lang="en-US" sz="1200" b="1" dirty="0">
                          <a:effectLst/>
                          <a:latin typeface="Calibri" panose="020F0502020204030204" pitchFamily="34" charset="0"/>
                          <a:cs typeface="Calibri" panose="020F0502020204030204" pitchFamily="34" charset="0"/>
                        </a:rPr>
                        <a:t>Demographic and group</a:t>
                      </a:r>
                      <a:endParaRPr lang="en-US" sz="1200" b="1" dirty="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tc>
                  <a:txBody>
                    <a:bodyPr/>
                    <a:lstStyle/>
                    <a:p>
                      <a:pPr marL="0" marR="0" algn="ctr">
                        <a:lnSpc>
                          <a:spcPct val="115000"/>
                        </a:lnSpc>
                        <a:spcBef>
                          <a:spcPts val="0"/>
                        </a:spcBef>
                        <a:spcAft>
                          <a:spcPts val="0"/>
                        </a:spcAft>
                      </a:pPr>
                      <a:r>
                        <a:rPr lang="en-US" sz="1200" b="1" dirty="0">
                          <a:effectLst/>
                          <a:latin typeface="Calibri" panose="020F0502020204030204" pitchFamily="34" charset="0"/>
                          <a:cs typeface="Calibri" panose="020F0502020204030204" pitchFamily="34" charset="0"/>
                        </a:rPr>
                        <a:t>Group 1 </a:t>
                      </a:r>
                    </a:p>
                    <a:p>
                      <a:pPr marL="0" marR="0" algn="ctr">
                        <a:lnSpc>
                          <a:spcPct val="115000"/>
                        </a:lnSpc>
                        <a:spcBef>
                          <a:spcPts val="0"/>
                        </a:spcBef>
                        <a:spcAft>
                          <a:spcPts val="0"/>
                        </a:spcAft>
                      </a:pPr>
                      <a:r>
                        <a:rPr lang="en-US" sz="1200" b="1" dirty="0">
                          <a:effectLst/>
                          <a:latin typeface="Calibri" panose="020F0502020204030204" pitchFamily="34" charset="0"/>
                          <a:cs typeface="Calibri" panose="020F0502020204030204" pitchFamily="34" charset="0"/>
                        </a:rPr>
                        <a:t>Mean Score</a:t>
                      </a:r>
                      <a:endParaRPr lang="en-US" sz="1200" b="1" dirty="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tc>
                  <a:txBody>
                    <a:bodyPr/>
                    <a:lstStyle/>
                    <a:p>
                      <a:pPr marL="0" marR="0" algn="ctr">
                        <a:lnSpc>
                          <a:spcPct val="115000"/>
                        </a:lnSpc>
                        <a:spcBef>
                          <a:spcPts val="0"/>
                        </a:spcBef>
                        <a:spcAft>
                          <a:spcPts val="0"/>
                        </a:spcAft>
                      </a:pPr>
                      <a:r>
                        <a:rPr lang="en-US" sz="1200" b="1" dirty="0">
                          <a:effectLst/>
                          <a:latin typeface="Calibri" panose="020F0502020204030204" pitchFamily="34" charset="0"/>
                          <a:cs typeface="Calibri" panose="020F0502020204030204" pitchFamily="34" charset="0"/>
                        </a:rPr>
                        <a:t>Group 2 </a:t>
                      </a:r>
                    </a:p>
                    <a:p>
                      <a:pPr marL="0" marR="0" algn="ctr">
                        <a:lnSpc>
                          <a:spcPct val="115000"/>
                        </a:lnSpc>
                        <a:spcBef>
                          <a:spcPts val="0"/>
                        </a:spcBef>
                        <a:spcAft>
                          <a:spcPts val="0"/>
                        </a:spcAft>
                      </a:pPr>
                      <a:r>
                        <a:rPr lang="en-US" sz="1200" b="1" dirty="0">
                          <a:effectLst/>
                          <a:latin typeface="Calibri" panose="020F0502020204030204" pitchFamily="34" charset="0"/>
                          <a:cs typeface="Calibri" panose="020F0502020204030204" pitchFamily="34" charset="0"/>
                        </a:rPr>
                        <a:t>Mean Score</a:t>
                      </a:r>
                      <a:endParaRPr lang="en-US" sz="1200" b="1" dirty="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tc>
                  <a:txBody>
                    <a:bodyPr/>
                    <a:lstStyle/>
                    <a:p>
                      <a:pPr marL="0" marR="0" algn="ctr">
                        <a:lnSpc>
                          <a:spcPct val="115000"/>
                        </a:lnSpc>
                        <a:spcBef>
                          <a:spcPts val="0"/>
                        </a:spcBef>
                        <a:spcAft>
                          <a:spcPts val="0"/>
                        </a:spcAft>
                      </a:pPr>
                      <a:r>
                        <a:rPr lang="en-US" sz="1200" b="1">
                          <a:effectLst/>
                          <a:latin typeface="Calibri" panose="020F0502020204030204" pitchFamily="34" charset="0"/>
                          <a:cs typeface="Calibri" panose="020F0502020204030204" pitchFamily="34" charset="0"/>
                        </a:rPr>
                        <a:t>Mann Whitney U Score</a:t>
                      </a:r>
                      <a:endParaRPr lang="en-US" sz="1200" b="1">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tc>
                  <a:txBody>
                    <a:bodyPr/>
                    <a:lstStyle/>
                    <a:p>
                      <a:pPr marL="0" marR="0" algn="ctr">
                        <a:lnSpc>
                          <a:spcPct val="115000"/>
                        </a:lnSpc>
                        <a:spcBef>
                          <a:spcPts val="0"/>
                        </a:spcBef>
                        <a:spcAft>
                          <a:spcPts val="0"/>
                        </a:spcAft>
                      </a:pPr>
                      <a:r>
                        <a:rPr lang="en-US" sz="1200" b="1" dirty="0">
                          <a:effectLst/>
                          <a:latin typeface="Calibri" panose="020F0502020204030204" pitchFamily="34" charset="0"/>
                          <a:cs typeface="Calibri" panose="020F0502020204030204" pitchFamily="34" charset="0"/>
                        </a:rPr>
                        <a:t>p-value</a:t>
                      </a:r>
                      <a:endParaRPr lang="en-US" sz="1200" b="1" dirty="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extLst>
                  <a:ext uri="{0D108BD9-81ED-4DB2-BD59-A6C34878D82A}">
                    <a16:rowId xmlns:a16="http://schemas.microsoft.com/office/drawing/2014/main" val="3035099622"/>
                  </a:ext>
                </a:extLst>
              </a:tr>
              <a:tr h="412461">
                <a:tc>
                  <a:txBody>
                    <a:bodyPr/>
                    <a:lstStyle/>
                    <a:p>
                      <a:pPr marL="0" marR="0" algn="l">
                        <a:lnSpc>
                          <a:spcPct val="115000"/>
                        </a:lnSpc>
                        <a:spcBef>
                          <a:spcPts val="0"/>
                        </a:spcBef>
                        <a:spcAft>
                          <a:spcPts val="0"/>
                        </a:spcAft>
                      </a:pPr>
                      <a:r>
                        <a:rPr lang="en-US" sz="1200" b="1" dirty="0">
                          <a:effectLst/>
                          <a:latin typeface="Calibri" panose="020F0502020204030204" pitchFamily="34" charset="0"/>
                          <a:cs typeface="Calibri" panose="020F0502020204030204" pitchFamily="34" charset="0"/>
                        </a:rPr>
                        <a:t>Gender Binarized:</a:t>
                      </a:r>
                    </a:p>
                    <a:p>
                      <a:pPr marL="0" marR="0" algn="l">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1=female; 2=male</a:t>
                      </a:r>
                      <a:endParaRPr lang="en-US" sz="1200" dirty="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tc>
                  <a:txBody>
                    <a:body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14.87</a:t>
                      </a:r>
                      <a:endParaRPr lang="en-US" sz="1200" dirty="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tc>
                  <a:txBody>
                    <a:body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15.94</a:t>
                      </a:r>
                      <a:endParaRPr lang="en-US" sz="1200" dirty="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tc>
                  <a:txBody>
                    <a:body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16923</a:t>
                      </a:r>
                      <a:endParaRPr lang="en-US" sz="1200" dirty="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tc>
                  <a:txBody>
                    <a:body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.103</a:t>
                      </a:r>
                      <a:endParaRPr lang="en-US" sz="1200" dirty="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extLst>
                  <a:ext uri="{0D108BD9-81ED-4DB2-BD59-A6C34878D82A}">
                    <a16:rowId xmlns:a16="http://schemas.microsoft.com/office/drawing/2014/main" val="4285814220"/>
                  </a:ext>
                </a:extLst>
              </a:tr>
              <a:tr h="503661">
                <a:tc>
                  <a:txBody>
                    <a:bodyPr/>
                    <a:lstStyle/>
                    <a:p>
                      <a:pPr marL="0" marR="0" algn="l">
                        <a:lnSpc>
                          <a:spcPct val="115000"/>
                        </a:lnSpc>
                        <a:spcBef>
                          <a:spcPts val="0"/>
                        </a:spcBef>
                        <a:spcAft>
                          <a:spcPts val="0"/>
                        </a:spcAft>
                      </a:pPr>
                      <a:r>
                        <a:rPr lang="en-US" sz="1200" b="1" dirty="0">
                          <a:effectLst/>
                          <a:latin typeface="Calibri" panose="020F0502020204030204" pitchFamily="34" charset="0"/>
                          <a:cs typeface="Calibri" panose="020F0502020204030204" pitchFamily="34" charset="0"/>
                        </a:rPr>
                        <a:t>Generation: </a:t>
                      </a:r>
                    </a:p>
                    <a:p>
                      <a:pPr marL="0" marR="0" algn="l">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1=first gen; 2=continuing gen</a:t>
                      </a:r>
                      <a:endParaRPr lang="en-US" sz="1200" dirty="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tc>
                  <a:txBody>
                    <a:bodyPr/>
                    <a:lstStyle/>
                    <a:p>
                      <a:pPr marL="0" marR="0" algn="ctr">
                        <a:lnSpc>
                          <a:spcPct val="115000"/>
                        </a:lnSpc>
                        <a:spcBef>
                          <a:spcPts val="0"/>
                        </a:spcBef>
                        <a:spcAft>
                          <a:spcPts val="0"/>
                        </a:spcAft>
                      </a:pPr>
                      <a:r>
                        <a:rPr lang="en-US" sz="1200">
                          <a:effectLst/>
                          <a:latin typeface="Calibri" panose="020F0502020204030204" pitchFamily="34" charset="0"/>
                          <a:cs typeface="Calibri" panose="020F0502020204030204" pitchFamily="34" charset="0"/>
                        </a:rPr>
                        <a:t>16.41</a:t>
                      </a:r>
                      <a:endParaRPr lang="en-US" sz="120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tc>
                  <a:txBody>
                    <a:bodyPr/>
                    <a:lstStyle/>
                    <a:p>
                      <a:pPr marL="0" marR="0" algn="ctr">
                        <a:lnSpc>
                          <a:spcPct val="115000"/>
                        </a:lnSpc>
                        <a:spcBef>
                          <a:spcPts val="0"/>
                        </a:spcBef>
                        <a:spcAft>
                          <a:spcPts val="0"/>
                        </a:spcAft>
                      </a:pPr>
                      <a:r>
                        <a:rPr lang="en-US" sz="1200">
                          <a:effectLst/>
                          <a:latin typeface="Calibri" panose="020F0502020204030204" pitchFamily="34" charset="0"/>
                          <a:cs typeface="Calibri" panose="020F0502020204030204" pitchFamily="34" charset="0"/>
                        </a:rPr>
                        <a:t>14.96</a:t>
                      </a:r>
                      <a:endParaRPr lang="en-US" sz="120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tc>
                  <a:txBody>
                    <a:body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16660.5</a:t>
                      </a:r>
                      <a:endParaRPr lang="en-US" sz="1200" dirty="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tc>
                  <a:txBody>
                    <a:body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.034</a:t>
                      </a:r>
                      <a:endParaRPr lang="en-US" sz="1200" dirty="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extLst>
                  <a:ext uri="{0D108BD9-81ED-4DB2-BD59-A6C34878D82A}">
                    <a16:rowId xmlns:a16="http://schemas.microsoft.com/office/drawing/2014/main" val="3113116491"/>
                  </a:ext>
                </a:extLst>
              </a:tr>
              <a:tr h="412461">
                <a:tc>
                  <a:txBody>
                    <a:bodyPr/>
                    <a:lstStyle/>
                    <a:p>
                      <a:pPr marL="0" marR="0" algn="l">
                        <a:lnSpc>
                          <a:spcPct val="115000"/>
                        </a:lnSpc>
                        <a:spcBef>
                          <a:spcPts val="0"/>
                        </a:spcBef>
                        <a:spcAft>
                          <a:spcPts val="0"/>
                        </a:spcAft>
                      </a:pPr>
                      <a:r>
                        <a:rPr lang="en-US" sz="1200" b="1" dirty="0">
                          <a:effectLst/>
                          <a:latin typeface="Calibri" panose="020F0502020204030204" pitchFamily="34" charset="0"/>
                          <a:cs typeface="Calibri" panose="020F0502020204030204" pitchFamily="34" charset="0"/>
                        </a:rPr>
                        <a:t>Race and Ethnicity: </a:t>
                      </a:r>
                    </a:p>
                    <a:p>
                      <a:pPr marL="0" marR="0" algn="l">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1=BIPOC; 2=white</a:t>
                      </a:r>
                      <a:endParaRPr lang="en-US" sz="1200" dirty="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tc>
                  <a:txBody>
                    <a:body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15.97</a:t>
                      </a:r>
                      <a:endParaRPr lang="en-US" sz="1200" dirty="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tc>
                  <a:txBody>
                    <a:bodyPr/>
                    <a:lstStyle/>
                    <a:p>
                      <a:pPr marL="0" marR="0" algn="ctr">
                        <a:lnSpc>
                          <a:spcPct val="115000"/>
                        </a:lnSpc>
                        <a:spcBef>
                          <a:spcPts val="0"/>
                        </a:spcBef>
                        <a:spcAft>
                          <a:spcPts val="0"/>
                        </a:spcAft>
                      </a:pPr>
                      <a:r>
                        <a:rPr lang="en-US" sz="1200">
                          <a:effectLst/>
                          <a:latin typeface="Calibri" panose="020F0502020204030204" pitchFamily="34" charset="0"/>
                          <a:cs typeface="Calibri" panose="020F0502020204030204" pitchFamily="34" charset="0"/>
                        </a:rPr>
                        <a:t>15.09</a:t>
                      </a:r>
                      <a:endParaRPr lang="en-US" sz="120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tc>
                  <a:txBody>
                    <a:body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19662.5</a:t>
                      </a:r>
                      <a:endParaRPr lang="en-US" sz="1200" dirty="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tc>
                  <a:txBody>
                    <a:body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.149</a:t>
                      </a:r>
                      <a:endParaRPr lang="en-US" sz="1200" dirty="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extLst>
                  <a:ext uri="{0D108BD9-81ED-4DB2-BD59-A6C34878D82A}">
                    <a16:rowId xmlns:a16="http://schemas.microsoft.com/office/drawing/2014/main" val="2590087053"/>
                  </a:ext>
                </a:extLst>
              </a:tr>
              <a:tr h="498361">
                <a:tc>
                  <a:txBody>
                    <a:bodyPr/>
                    <a:lstStyle/>
                    <a:p>
                      <a:pPr marL="0" marR="0" algn="l">
                        <a:lnSpc>
                          <a:spcPct val="115000"/>
                        </a:lnSpc>
                        <a:spcBef>
                          <a:spcPts val="0"/>
                        </a:spcBef>
                        <a:spcAft>
                          <a:spcPts val="0"/>
                        </a:spcAft>
                      </a:pPr>
                      <a:r>
                        <a:rPr lang="en-US" sz="1200" b="1" dirty="0">
                          <a:effectLst/>
                          <a:latin typeface="Calibri" panose="020F0502020204030204" pitchFamily="34" charset="0"/>
                          <a:cs typeface="Calibri" panose="020F0502020204030204" pitchFamily="34" charset="0"/>
                        </a:rPr>
                        <a:t>International / domestic:</a:t>
                      </a:r>
                    </a:p>
                    <a:p>
                      <a:pPr marL="0" marR="0" algn="l">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1=international; 2=domestic </a:t>
                      </a:r>
                      <a:endParaRPr lang="en-US" sz="1200" dirty="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tc>
                  <a:txBody>
                    <a:bodyPr/>
                    <a:lstStyle/>
                    <a:p>
                      <a:pPr marL="0" marR="0" algn="ctr">
                        <a:lnSpc>
                          <a:spcPct val="115000"/>
                        </a:lnSpc>
                        <a:spcBef>
                          <a:spcPts val="0"/>
                        </a:spcBef>
                        <a:spcAft>
                          <a:spcPts val="0"/>
                        </a:spcAft>
                      </a:pPr>
                      <a:r>
                        <a:rPr lang="en-US" sz="1200">
                          <a:effectLst/>
                          <a:latin typeface="Calibri" panose="020F0502020204030204" pitchFamily="34" charset="0"/>
                          <a:cs typeface="Calibri" panose="020F0502020204030204" pitchFamily="34" charset="0"/>
                        </a:rPr>
                        <a:t>16.63</a:t>
                      </a:r>
                      <a:endParaRPr lang="en-US" sz="120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tc>
                  <a:txBody>
                    <a:bodyPr/>
                    <a:lstStyle/>
                    <a:p>
                      <a:pPr marL="0" marR="0" algn="ctr">
                        <a:lnSpc>
                          <a:spcPct val="115000"/>
                        </a:lnSpc>
                        <a:spcBef>
                          <a:spcPts val="0"/>
                        </a:spcBef>
                        <a:spcAft>
                          <a:spcPts val="0"/>
                        </a:spcAft>
                      </a:pPr>
                      <a:r>
                        <a:rPr lang="en-US" sz="1200">
                          <a:effectLst/>
                          <a:latin typeface="Calibri" panose="020F0502020204030204" pitchFamily="34" charset="0"/>
                          <a:cs typeface="Calibri" panose="020F0502020204030204" pitchFamily="34" charset="0"/>
                        </a:rPr>
                        <a:t>15.05</a:t>
                      </a:r>
                      <a:endParaRPr lang="en-US" sz="120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tc>
                  <a:txBody>
                    <a:body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11204</a:t>
                      </a:r>
                      <a:endParaRPr lang="en-US" sz="1200" dirty="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tc>
                  <a:txBody>
                    <a:body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.078</a:t>
                      </a:r>
                      <a:endParaRPr lang="en-US" sz="1200" dirty="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extLst>
                  <a:ext uri="{0D108BD9-81ED-4DB2-BD59-A6C34878D82A}">
                    <a16:rowId xmlns:a16="http://schemas.microsoft.com/office/drawing/2014/main" val="3191317809"/>
                  </a:ext>
                </a:extLst>
              </a:tr>
              <a:tr h="321262">
                <a:tc>
                  <a:txBody>
                    <a:bodyPr/>
                    <a:lstStyle/>
                    <a:p>
                      <a:pPr marL="0" marR="0" algn="l">
                        <a:lnSpc>
                          <a:spcPct val="115000"/>
                        </a:lnSpc>
                        <a:spcBef>
                          <a:spcPts val="0"/>
                        </a:spcBef>
                        <a:spcAft>
                          <a:spcPts val="0"/>
                        </a:spcAft>
                      </a:pPr>
                      <a:r>
                        <a:rPr lang="en-US" sz="1200" b="1" dirty="0">
                          <a:effectLst/>
                          <a:latin typeface="Calibri" panose="020F0502020204030204" pitchFamily="34" charset="0"/>
                          <a:cs typeface="Calibri" panose="020F0502020204030204" pitchFamily="34" charset="0"/>
                        </a:rPr>
                        <a:t>GROW:</a:t>
                      </a:r>
                    </a:p>
                    <a:p>
                      <a:pPr marL="0" marR="0" algn="l">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1=yes, 2=no</a:t>
                      </a:r>
                      <a:endParaRPr lang="en-US" sz="1200" dirty="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tc>
                  <a:txBody>
                    <a:bodyPr/>
                    <a:lstStyle/>
                    <a:p>
                      <a:pPr marL="0" marR="0" algn="ctr">
                        <a:lnSpc>
                          <a:spcPct val="115000"/>
                        </a:lnSpc>
                        <a:spcBef>
                          <a:spcPts val="0"/>
                        </a:spcBef>
                        <a:spcAft>
                          <a:spcPts val="0"/>
                        </a:spcAft>
                      </a:pPr>
                      <a:r>
                        <a:rPr lang="en-US" sz="1200" dirty="0">
                          <a:effectLst/>
                          <a:highlight>
                            <a:srgbClr val="FFFF00"/>
                          </a:highlight>
                          <a:latin typeface="Calibri" panose="020F0502020204030204" pitchFamily="34" charset="0"/>
                          <a:cs typeface="Calibri" panose="020F0502020204030204" pitchFamily="34" charset="0"/>
                        </a:rPr>
                        <a:t>18.50</a:t>
                      </a:r>
                      <a:endParaRPr lang="en-US" sz="1200" dirty="0">
                        <a:effectLst/>
                        <a:highlight>
                          <a:srgbClr val="FFFF00"/>
                        </a:highligh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tc>
                  <a:txBody>
                    <a:bodyPr/>
                    <a:lstStyle/>
                    <a:p>
                      <a:pPr marL="0" marR="0" algn="ctr">
                        <a:lnSpc>
                          <a:spcPct val="115000"/>
                        </a:lnSpc>
                        <a:spcBef>
                          <a:spcPts val="0"/>
                        </a:spcBef>
                        <a:spcAft>
                          <a:spcPts val="0"/>
                        </a:spcAft>
                      </a:pPr>
                      <a:r>
                        <a:rPr lang="en-US" sz="1200" dirty="0">
                          <a:effectLst/>
                          <a:highlight>
                            <a:srgbClr val="FFFF00"/>
                          </a:highlight>
                          <a:latin typeface="Calibri" panose="020F0502020204030204" pitchFamily="34" charset="0"/>
                          <a:cs typeface="Calibri" panose="020F0502020204030204" pitchFamily="34" charset="0"/>
                        </a:rPr>
                        <a:t>14.78</a:t>
                      </a:r>
                      <a:endParaRPr lang="en-US" sz="1200" dirty="0">
                        <a:effectLst/>
                        <a:highlight>
                          <a:srgbClr val="FFFF00"/>
                        </a:highligh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tc>
                  <a:txBody>
                    <a:bodyPr/>
                    <a:lstStyle/>
                    <a:p>
                      <a:pPr marL="0" marR="0" algn="ctr">
                        <a:lnSpc>
                          <a:spcPct val="115000"/>
                        </a:lnSpc>
                        <a:spcBef>
                          <a:spcPts val="0"/>
                        </a:spcBef>
                        <a:spcAft>
                          <a:spcPts val="0"/>
                        </a:spcAft>
                      </a:pPr>
                      <a:r>
                        <a:rPr lang="en-US" sz="1200">
                          <a:effectLst/>
                          <a:latin typeface="Calibri" panose="020F0502020204030204" pitchFamily="34" charset="0"/>
                          <a:cs typeface="Calibri" panose="020F0502020204030204" pitchFamily="34" charset="0"/>
                        </a:rPr>
                        <a:t>8117.5</a:t>
                      </a:r>
                      <a:endParaRPr lang="en-US" sz="120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tc>
                  <a:txBody>
                    <a:body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&lt;.001</a:t>
                      </a:r>
                      <a:endParaRPr lang="en-US" sz="1200" dirty="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extLst>
                  <a:ext uri="{0D108BD9-81ED-4DB2-BD59-A6C34878D82A}">
                    <a16:rowId xmlns:a16="http://schemas.microsoft.com/office/drawing/2014/main" val="4281815877"/>
                  </a:ext>
                </a:extLst>
              </a:tr>
            </a:tbl>
          </a:graphicData>
        </a:graphic>
      </p:graphicFrame>
    </p:spTree>
    <p:extLst>
      <p:ext uri="{BB962C8B-B14F-4D97-AF65-F5344CB8AC3E}">
        <p14:creationId xmlns:p14="http://schemas.microsoft.com/office/powerpoint/2010/main" val="3886416557"/>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p:nvPr/>
        </p:nvSpPr>
        <p:spPr>
          <a:xfrm>
            <a:off x="555272" y="1220838"/>
            <a:ext cx="7607063" cy="38472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0" marR="0" lvl="0" indent="0" algn="l" defTabSz="914400" rtl="0" eaLnBrk="1" fontAlgn="auto" latinLnBrk="0" hangingPunct="0">
              <a:lnSpc>
                <a:spcPct val="100000"/>
              </a:lnSpc>
              <a:spcBef>
                <a:spcPts val="0"/>
              </a:spcBef>
              <a:spcAft>
                <a:spcPts val="0"/>
              </a:spcAft>
              <a:buClrTx/>
              <a:buSzPct val="100000"/>
              <a:buFontTx/>
              <a:buNone/>
              <a:tabLst/>
              <a:defRPr sz="2000" b="1">
                <a:solidFill>
                  <a:srgbClr val="FFFFFF"/>
                </a:solidFill>
              </a:defRPr>
            </a:pPr>
            <a:endParaRPr kumimoji="0" sz="1900" b="1" i="0" u="none" strike="noStrike" kern="0" cap="none" spc="0" normalizeH="0" baseline="0" noProof="0" dirty="0">
              <a:ln>
                <a:noFill/>
              </a:ln>
              <a:solidFill>
                <a:srgbClr val="FFFFFF"/>
              </a:solidFill>
              <a:effectLst/>
              <a:uLnTx/>
              <a:uFillTx/>
              <a:latin typeface="Arial"/>
              <a:cs typeface="Arial"/>
              <a:sym typeface="Arial"/>
            </a:endParaRPr>
          </a:p>
        </p:txBody>
      </p:sp>
      <p:sp>
        <p:nvSpPr>
          <p:cNvPr id="73" name="Shape 73"/>
          <p:cNvSpPr/>
          <p:nvPr/>
        </p:nvSpPr>
        <p:spPr>
          <a:xfrm>
            <a:off x="1997849" y="759173"/>
            <a:ext cx="4026434" cy="46166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2400" b="1">
                <a:solidFill>
                  <a:srgbClr val="FFFFFF"/>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Arial"/>
                <a:cs typeface="Arial"/>
                <a:sym typeface="Arial"/>
              </a:rPr>
              <a:t>Supervisor Performance</a:t>
            </a:r>
            <a:endParaRPr kumimoji="0" sz="2400" b="1" i="0" u="none" strike="noStrike" kern="0" cap="none" spc="0" normalizeH="0" baseline="0" noProof="0" dirty="0">
              <a:ln>
                <a:noFill/>
              </a:ln>
              <a:solidFill>
                <a:srgbClr val="000000"/>
              </a:solidFill>
              <a:effectLst/>
              <a:uLnTx/>
              <a:uFillTx/>
              <a:latin typeface="Arial"/>
              <a:cs typeface="Arial"/>
              <a:sym typeface="Arial"/>
            </a:endParaRPr>
          </a:p>
        </p:txBody>
      </p:sp>
      <p:graphicFrame>
        <p:nvGraphicFramePr>
          <p:cNvPr id="3" name="Table 2">
            <a:extLst>
              <a:ext uri="{FF2B5EF4-FFF2-40B4-BE49-F238E27FC236}">
                <a16:creationId xmlns:a16="http://schemas.microsoft.com/office/drawing/2014/main" id="{80A0120B-1B40-4CBE-96CF-B676C324F588}"/>
              </a:ext>
            </a:extLst>
          </p:cNvPr>
          <p:cNvGraphicFramePr>
            <a:graphicFrameLocks noGrp="1"/>
          </p:cNvGraphicFramePr>
          <p:nvPr/>
        </p:nvGraphicFramePr>
        <p:xfrm>
          <a:off x="1086382" y="1540634"/>
          <a:ext cx="6544841" cy="3032516"/>
        </p:xfrm>
        <a:graphic>
          <a:graphicData uri="http://schemas.openxmlformats.org/drawingml/2006/table">
            <a:tbl>
              <a:tblPr>
                <a:tableStyleId>{5940675A-B579-460E-94D1-54222C63F5DA}</a:tableStyleId>
              </a:tblPr>
              <a:tblGrid>
                <a:gridCol w="3112034">
                  <a:extLst>
                    <a:ext uri="{9D8B030D-6E8A-4147-A177-3AD203B41FA5}">
                      <a16:colId xmlns:a16="http://schemas.microsoft.com/office/drawing/2014/main" val="2269547327"/>
                    </a:ext>
                  </a:extLst>
                </a:gridCol>
                <a:gridCol w="691563">
                  <a:extLst>
                    <a:ext uri="{9D8B030D-6E8A-4147-A177-3AD203B41FA5}">
                      <a16:colId xmlns:a16="http://schemas.microsoft.com/office/drawing/2014/main" val="1378220029"/>
                    </a:ext>
                  </a:extLst>
                </a:gridCol>
                <a:gridCol w="729983">
                  <a:extLst>
                    <a:ext uri="{9D8B030D-6E8A-4147-A177-3AD203B41FA5}">
                      <a16:colId xmlns:a16="http://schemas.microsoft.com/office/drawing/2014/main" val="2943369224"/>
                    </a:ext>
                  </a:extLst>
                </a:gridCol>
                <a:gridCol w="622406">
                  <a:extLst>
                    <a:ext uri="{9D8B030D-6E8A-4147-A177-3AD203B41FA5}">
                      <a16:colId xmlns:a16="http://schemas.microsoft.com/office/drawing/2014/main" val="3698513532"/>
                    </a:ext>
                  </a:extLst>
                </a:gridCol>
                <a:gridCol w="683879">
                  <a:extLst>
                    <a:ext uri="{9D8B030D-6E8A-4147-A177-3AD203B41FA5}">
                      <a16:colId xmlns:a16="http://schemas.microsoft.com/office/drawing/2014/main" val="1677876693"/>
                    </a:ext>
                  </a:extLst>
                </a:gridCol>
                <a:gridCol w="704976">
                  <a:extLst>
                    <a:ext uri="{9D8B030D-6E8A-4147-A177-3AD203B41FA5}">
                      <a16:colId xmlns:a16="http://schemas.microsoft.com/office/drawing/2014/main" val="3807325869"/>
                    </a:ext>
                  </a:extLst>
                </a:gridCol>
              </a:tblGrid>
              <a:tr h="195998">
                <a:tc>
                  <a:txBody>
                    <a:bodyPr/>
                    <a:lstStyle/>
                    <a:p>
                      <a:pPr marL="0" marR="0" algn="l">
                        <a:lnSpc>
                          <a:spcPct val="115000"/>
                        </a:lnSpc>
                        <a:spcBef>
                          <a:spcPts val="0"/>
                        </a:spcBef>
                        <a:spcAft>
                          <a:spcPts val="0"/>
                        </a:spcAft>
                      </a:pPr>
                      <a:r>
                        <a:rPr lang="en-US" sz="1200" b="1" dirty="0">
                          <a:effectLst/>
                          <a:latin typeface="Calibri" panose="020F0502020204030204" pitchFamily="34" charset="0"/>
                          <a:cs typeface="Calibri" panose="020F0502020204030204" pitchFamily="34" charset="0"/>
                        </a:rPr>
                        <a:t>Item</a:t>
                      </a:r>
                      <a:endParaRPr lang="en-US" sz="1200" b="1" dirty="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tc>
                  <a:txBody>
                    <a:bodyPr/>
                    <a:lstStyle/>
                    <a:p>
                      <a:pPr marL="0" marR="0" algn="ctr">
                        <a:lnSpc>
                          <a:spcPct val="115000"/>
                        </a:lnSpc>
                        <a:spcBef>
                          <a:spcPts val="0"/>
                        </a:spcBef>
                        <a:spcAft>
                          <a:spcPts val="0"/>
                        </a:spcAft>
                      </a:pPr>
                      <a:r>
                        <a:rPr lang="en-US" sz="1100" b="1" dirty="0">
                          <a:effectLst/>
                          <a:latin typeface="Calibri" panose="020F0502020204030204" pitchFamily="34" charset="0"/>
                          <a:cs typeface="Calibri" panose="020F0502020204030204" pitchFamily="34" charset="0"/>
                        </a:rPr>
                        <a:t>Strongly Agree</a:t>
                      </a:r>
                      <a:endParaRPr lang="en-US" sz="1100" b="1" dirty="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tc>
                  <a:txBody>
                    <a:bodyPr/>
                    <a:lstStyle/>
                    <a:p>
                      <a:pPr marL="0" marR="0" algn="ctr">
                        <a:lnSpc>
                          <a:spcPct val="115000"/>
                        </a:lnSpc>
                        <a:spcBef>
                          <a:spcPts val="0"/>
                        </a:spcBef>
                        <a:spcAft>
                          <a:spcPts val="0"/>
                        </a:spcAft>
                      </a:pPr>
                      <a:r>
                        <a:rPr lang="en-US" sz="1100" b="1" dirty="0">
                          <a:effectLst/>
                          <a:latin typeface="Calibri" panose="020F0502020204030204" pitchFamily="34" charset="0"/>
                          <a:cs typeface="Calibri" panose="020F0502020204030204" pitchFamily="34" charset="0"/>
                        </a:rPr>
                        <a:t>Somewhat Agree</a:t>
                      </a:r>
                      <a:endParaRPr lang="en-US" sz="1100" b="1" dirty="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tc>
                  <a:txBody>
                    <a:bodyPr/>
                    <a:lstStyle/>
                    <a:p>
                      <a:pPr marL="0" marR="0" algn="ctr">
                        <a:lnSpc>
                          <a:spcPct val="115000"/>
                        </a:lnSpc>
                        <a:spcBef>
                          <a:spcPts val="0"/>
                        </a:spcBef>
                        <a:spcAft>
                          <a:spcPts val="0"/>
                        </a:spcAft>
                      </a:pPr>
                      <a:r>
                        <a:rPr lang="en-US" sz="1100" b="1" dirty="0">
                          <a:effectLst/>
                          <a:latin typeface="Calibri" panose="020F0502020204030204" pitchFamily="34" charset="0"/>
                          <a:cs typeface="Calibri" panose="020F0502020204030204" pitchFamily="34" charset="0"/>
                        </a:rPr>
                        <a:t>Neutral</a:t>
                      </a:r>
                      <a:endParaRPr lang="en-US" sz="1100" b="1" dirty="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tc>
                  <a:txBody>
                    <a:bodyPr/>
                    <a:lstStyle/>
                    <a:p>
                      <a:pPr marL="0" marR="0" algn="ctr">
                        <a:lnSpc>
                          <a:spcPct val="115000"/>
                        </a:lnSpc>
                        <a:spcBef>
                          <a:spcPts val="0"/>
                        </a:spcBef>
                        <a:spcAft>
                          <a:spcPts val="0"/>
                        </a:spcAft>
                      </a:pPr>
                      <a:r>
                        <a:rPr lang="en-US" sz="1100" b="1" dirty="0">
                          <a:effectLst/>
                          <a:latin typeface="Calibri" panose="020F0502020204030204" pitchFamily="34" charset="0"/>
                          <a:cs typeface="Calibri" panose="020F0502020204030204" pitchFamily="34" charset="0"/>
                        </a:rPr>
                        <a:t>Somewhat disagree</a:t>
                      </a:r>
                      <a:endParaRPr lang="en-US" sz="1100" b="1" dirty="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tc>
                  <a:txBody>
                    <a:bodyPr/>
                    <a:lstStyle/>
                    <a:p>
                      <a:pPr marL="0" marR="0" algn="ctr">
                        <a:lnSpc>
                          <a:spcPct val="115000"/>
                        </a:lnSpc>
                        <a:spcBef>
                          <a:spcPts val="0"/>
                        </a:spcBef>
                        <a:spcAft>
                          <a:spcPts val="0"/>
                        </a:spcAft>
                      </a:pPr>
                      <a:r>
                        <a:rPr lang="en-US" sz="1100" b="1" dirty="0">
                          <a:effectLst/>
                          <a:latin typeface="Calibri" panose="020F0502020204030204" pitchFamily="34" charset="0"/>
                          <a:cs typeface="Calibri" panose="020F0502020204030204" pitchFamily="34" charset="0"/>
                        </a:rPr>
                        <a:t>Strongly disagree</a:t>
                      </a:r>
                      <a:endParaRPr lang="en-US" sz="1100" b="1" dirty="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extLst>
                  <a:ext uri="{0D108BD9-81ED-4DB2-BD59-A6C34878D82A}">
                    <a16:rowId xmlns:a16="http://schemas.microsoft.com/office/drawing/2014/main" val="3849362846"/>
                  </a:ext>
                </a:extLst>
              </a:tr>
              <a:tr h="273692">
                <a:tc>
                  <a:txBody>
                    <a:bodyPr/>
                    <a:lstStyle/>
                    <a:p>
                      <a:pPr marL="0" marR="0" algn="l">
                        <a:lnSpc>
                          <a:spcPct val="115000"/>
                        </a:lnSpc>
                        <a:spcBef>
                          <a:spcPts val="0"/>
                        </a:spcBef>
                        <a:spcAft>
                          <a:spcPts val="0"/>
                        </a:spcAft>
                      </a:pPr>
                      <a:r>
                        <a:rPr lang="en-US" sz="1100" dirty="0">
                          <a:effectLst/>
                          <a:latin typeface="Calibri" panose="020F0502020204030204" pitchFamily="34" charset="0"/>
                          <a:cs typeface="Calibri" panose="020F0502020204030204" pitchFamily="34" charset="0"/>
                        </a:rPr>
                        <a:t>Has </a:t>
                      </a:r>
                      <a:r>
                        <a:rPr lang="en-US" sz="1100" u="sng" dirty="0">
                          <a:effectLst/>
                          <a:latin typeface="Calibri" panose="020F0502020204030204" pitchFamily="34" charset="0"/>
                          <a:cs typeface="Calibri" panose="020F0502020204030204" pitchFamily="34" charset="0"/>
                        </a:rPr>
                        <a:t>reasonable expectations</a:t>
                      </a:r>
                      <a:r>
                        <a:rPr lang="en-US" sz="1100" dirty="0">
                          <a:effectLst/>
                          <a:latin typeface="Calibri" panose="020F0502020204030204" pitchFamily="34" charset="0"/>
                          <a:cs typeface="Calibri" panose="020F0502020204030204" pitchFamily="34" charset="0"/>
                        </a:rPr>
                        <a:t> for my job performance</a:t>
                      </a:r>
                      <a:endParaRPr lang="en-US" sz="1100" dirty="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tc>
                  <a:txBody>
                    <a:bodyPr/>
                    <a:lstStyle/>
                    <a:p>
                      <a:pPr marL="0" marR="0" algn="ctr">
                        <a:lnSpc>
                          <a:spcPct val="115000"/>
                        </a:lnSpc>
                        <a:spcBef>
                          <a:spcPts val="0"/>
                        </a:spcBef>
                        <a:spcAft>
                          <a:spcPts val="0"/>
                        </a:spcAft>
                      </a:pPr>
                      <a:r>
                        <a:rPr lang="en-US" sz="1100" dirty="0">
                          <a:effectLst/>
                          <a:latin typeface="Calibri" panose="020F0502020204030204" pitchFamily="34" charset="0"/>
                          <a:cs typeface="Calibri" panose="020F0502020204030204" pitchFamily="34" charset="0"/>
                        </a:rPr>
                        <a:t>74.3%</a:t>
                      </a:r>
                      <a:endParaRPr lang="en-US" sz="1100" dirty="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tc>
                  <a:txBody>
                    <a:bodyPr/>
                    <a:lstStyle/>
                    <a:p>
                      <a:pPr marL="0" marR="0" algn="ctr">
                        <a:lnSpc>
                          <a:spcPct val="115000"/>
                        </a:lnSpc>
                        <a:spcBef>
                          <a:spcPts val="0"/>
                        </a:spcBef>
                        <a:spcAft>
                          <a:spcPts val="0"/>
                        </a:spcAft>
                      </a:pPr>
                      <a:r>
                        <a:rPr lang="en-US" sz="1100" dirty="0">
                          <a:effectLst/>
                          <a:latin typeface="Calibri" panose="020F0502020204030204" pitchFamily="34" charset="0"/>
                          <a:cs typeface="Calibri" panose="020F0502020204030204" pitchFamily="34" charset="0"/>
                        </a:rPr>
                        <a:t>19.8%</a:t>
                      </a:r>
                      <a:endParaRPr lang="en-US" sz="1100" dirty="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tc>
                  <a:txBody>
                    <a:bodyPr/>
                    <a:lstStyle/>
                    <a:p>
                      <a:pPr marL="0" marR="0" algn="ctr">
                        <a:lnSpc>
                          <a:spcPct val="115000"/>
                        </a:lnSpc>
                        <a:spcBef>
                          <a:spcPts val="0"/>
                        </a:spcBef>
                        <a:spcAft>
                          <a:spcPts val="0"/>
                        </a:spcAft>
                      </a:pPr>
                      <a:r>
                        <a:rPr lang="en-US" sz="1100">
                          <a:effectLst/>
                          <a:latin typeface="Calibri" panose="020F0502020204030204" pitchFamily="34" charset="0"/>
                          <a:cs typeface="Calibri" panose="020F0502020204030204" pitchFamily="34" charset="0"/>
                        </a:rPr>
                        <a:t>3.3%</a:t>
                      </a:r>
                      <a:endParaRPr lang="en-US" sz="110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tc>
                  <a:txBody>
                    <a:bodyPr/>
                    <a:lstStyle/>
                    <a:p>
                      <a:pPr marL="0" marR="0" algn="ctr">
                        <a:lnSpc>
                          <a:spcPct val="115000"/>
                        </a:lnSpc>
                        <a:spcBef>
                          <a:spcPts val="0"/>
                        </a:spcBef>
                        <a:spcAft>
                          <a:spcPts val="0"/>
                        </a:spcAft>
                      </a:pPr>
                      <a:r>
                        <a:rPr lang="en-US" sz="1100">
                          <a:effectLst/>
                          <a:latin typeface="Calibri" panose="020F0502020204030204" pitchFamily="34" charset="0"/>
                          <a:cs typeface="Calibri" panose="020F0502020204030204" pitchFamily="34" charset="0"/>
                        </a:rPr>
                        <a:t>2.3%</a:t>
                      </a:r>
                      <a:endParaRPr lang="en-US" sz="110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tc>
                  <a:txBody>
                    <a:bodyPr/>
                    <a:lstStyle/>
                    <a:p>
                      <a:pPr marL="0" marR="0" algn="ctr">
                        <a:lnSpc>
                          <a:spcPct val="115000"/>
                        </a:lnSpc>
                        <a:spcBef>
                          <a:spcPts val="0"/>
                        </a:spcBef>
                        <a:spcAft>
                          <a:spcPts val="0"/>
                        </a:spcAft>
                      </a:pPr>
                      <a:r>
                        <a:rPr lang="en-US" sz="1100" dirty="0">
                          <a:effectLst/>
                          <a:latin typeface="Calibri" panose="020F0502020204030204" pitchFamily="34" charset="0"/>
                          <a:cs typeface="Calibri" panose="020F0502020204030204" pitchFamily="34" charset="0"/>
                        </a:rPr>
                        <a:t>0.2%</a:t>
                      </a:r>
                      <a:endParaRPr lang="en-US" sz="1100" dirty="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extLst>
                  <a:ext uri="{0D108BD9-81ED-4DB2-BD59-A6C34878D82A}">
                    <a16:rowId xmlns:a16="http://schemas.microsoft.com/office/drawing/2014/main" val="2886794708"/>
                  </a:ext>
                </a:extLst>
              </a:tr>
              <a:tr h="273692">
                <a:tc>
                  <a:txBody>
                    <a:bodyPr/>
                    <a:lstStyle/>
                    <a:p>
                      <a:pPr marL="0" marR="0" algn="l">
                        <a:lnSpc>
                          <a:spcPct val="115000"/>
                        </a:lnSpc>
                        <a:spcBef>
                          <a:spcPts val="0"/>
                        </a:spcBef>
                        <a:spcAft>
                          <a:spcPts val="0"/>
                        </a:spcAft>
                      </a:pPr>
                      <a:r>
                        <a:rPr lang="en-US" sz="1100" u="sng" dirty="0">
                          <a:effectLst/>
                          <a:latin typeface="Calibri" panose="020F0502020204030204" pitchFamily="34" charset="0"/>
                          <a:cs typeface="Calibri" panose="020F0502020204030204" pitchFamily="34" charset="0"/>
                        </a:rPr>
                        <a:t>Sees me as a student first</a:t>
                      </a:r>
                      <a:r>
                        <a:rPr lang="en-US" sz="1100" dirty="0">
                          <a:effectLst/>
                          <a:latin typeface="Calibri" panose="020F0502020204030204" pitchFamily="34" charset="0"/>
                          <a:cs typeface="Calibri" panose="020F0502020204030204" pitchFamily="34" charset="0"/>
                        </a:rPr>
                        <a:t> and an employee second</a:t>
                      </a:r>
                      <a:endParaRPr lang="en-US" sz="1100" dirty="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tc>
                  <a:txBody>
                    <a:bodyPr/>
                    <a:lstStyle/>
                    <a:p>
                      <a:pPr marL="0" marR="0" algn="ctr">
                        <a:lnSpc>
                          <a:spcPct val="115000"/>
                        </a:lnSpc>
                        <a:spcBef>
                          <a:spcPts val="0"/>
                        </a:spcBef>
                        <a:spcAft>
                          <a:spcPts val="0"/>
                        </a:spcAft>
                      </a:pPr>
                      <a:r>
                        <a:rPr lang="en-US" sz="1100">
                          <a:effectLst/>
                          <a:latin typeface="Calibri" panose="020F0502020204030204" pitchFamily="34" charset="0"/>
                          <a:cs typeface="Calibri" panose="020F0502020204030204" pitchFamily="34" charset="0"/>
                        </a:rPr>
                        <a:t>59.9%</a:t>
                      </a:r>
                      <a:endParaRPr lang="en-US" sz="110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tc>
                  <a:txBody>
                    <a:bodyPr/>
                    <a:lstStyle/>
                    <a:p>
                      <a:pPr marL="0" marR="0" algn="ctr">
                        <a:lnSpc>
                          <a:spcPct val="115000"/>
                        </a:lnSpc>
                        <a:spcBef>
                          <a:spcPts val="0"/>
                        </a:spcBef>
                        <a:spcAft>
                          <a:spcPts val="0"/>
                        </a:spcAft>
                      </a:pPr>
                      <a:r>
                        <a:rPr lang="en-US" sz="1100" dirty="0">
                          <a:effectLst/>
                          <a:latin typeface="Calibri" panose="020F0502020204030204" pitchFamily="34" charset="0"/>
                          <a:cs typeface="Calibri" panose="020F0502020204030204" pitchFamily="34" charset="0"/>
                        </a:rPr>
                        <a:t>25.3%</a:t>
                      </a:r>
                      <a:endParaRPr lang="en-US" sz="1100" dirty="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tc>
                  <a:txBody>
                    <a:bodyPr/>
                    <a:lstStyle/>
                    <a:p>
                      <a:pPr marL="0" marR="0" algn="ctr">
                        <a:lnSpc>
                          <a:spcPct val="115000"/>
                        </a:lnSpc>
                        <a:spcBef>
                          <a:spcPts val="0"/>
                        </a:spcBef>
                        <a:spcAft>
                          <a:spcPts val="0"/>
                        </a:spcAft>
                      </a:pPr>
                      <a:r>
                        <a:rPr lang="en-US" sz="1100">
                          <a:effectLst/>
                          <a:latin typeface="Calibri" panose="020F0502020204030204" pitchFamily="34" charset="0"/>
                          <a:cs typeface="Calibri" panose="020F0502020204030204" pitchFamily="34" charset="0"/>
                        </a:rPr>
                        <a:t>10.9%</a:t>
                      </a:r>
                      <a:endParaRPr lang="en-US" sz="110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tc>
                  <a:txBody>
                    <a:bodyPr/>
                    <a:lstStyle/>
                    <a:p>
                      <a:pPr marL="0" marR="0" algn="ctr">
                        <a:lnSpc>
                          <a:spcPct val="115000"/>
                        </a:lnSpc>
                        <a:spcBef>
                          <a:spcPts val="0"/>
                        </a:spcBef>
                        <a:spcAft>
                          <a:spcPts val="0"/>
                        </a:spcAft>
                      </a:pPr>
                      <a:r>
                        <a:rPr lang="en-US" sz="1100">
                          <a:effectLst/>
                          <a:latin typeface="Calibri" panose="020F0502020204030204" pitchFamily="34" charset="0"/>
                          <a:cs typeface="Calibri" panose="020F0502020204030204" pitchFamily="34" charset="0"/>
                        </a:rPr>
                        <a:t>2.5%</a:t>
                      </a:r>
                      <a:endParaRPr lang="en-US" sz="110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tc>
                  <a:txBody>
                    <a:bodyPr/>
                    <a:lstStyle/>
                    <a:p>
                      <a:pPr marL="0" marR="0" algn="ctr">
                        <a:lnSpc>
                          <a:spcPct val="115000"/>
                        </a:lnSpc>
                        <a:spcBef>
                          <a:spcPts val="0"/>
                        </a:spcBef>
                        <a:spcAft>
                          <a:spcPts val="0"/>
                        </a:spcAft>
                      </a:pPr>
                      <a:r>
                        <a:rPr lang="en-US" sz="1100">
                          <a:effectLst/>
                          <a:latin typeface="Calibri" panose="020F0502020204030204" pitchFamily="34" charset="0"/>
                          <a:cs typeface="Calibri" panose="020F0502020204030204" pitchFamily="34" charset="0"/>
                        </a:rPr>
                        <a:t>1.4%</a:t>
                      </a:r>
                      <a:endParaRPr lang="en-US" sz="110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extLst>
                  <a:ext uri="{0D108BD9-81ED-4DB2-BD59-A6C34878D82A}">
                    <a16:rowId xmlns:a16="http://schemas.microsoft.com/office/drawing/2014/main" val="928035655"/>
                  </a:ext>
                </a:extLst>
              </a:tr>
              <a:tr h="273692">
                <a:tc>
                  <a:txBody>
                    <a:bodyPr/>
                    <a:lstStyle/>
                    <a:p>
                      <a:pPr marL="0" marR="0" algn="l">
                        <a:lnSpc>
                          <a:spcPct val="115000"/>
                        </a:lnSpc>
                        <a:spcBef>
                          <a:spcPts val="0"/>
                        </a:spcBef>
                        <a:spcAft>
                          <a:spcPts val="0"/>
                        </a:spcAft>
                      </a:pPr>
                      <a:r>
                        <a:rPr lang="en-US" sz="1100" dirty="0">
                          <a:effectLst/>
                          <a:latin typeface="Calibri" panose="020F0502020204030204" pitchFamily="34" charset="0"/>
                          <a:cs typeface="Calibri" panose="020F0502020204030204" pitchFamily="34" charset="0"/>
                        </a:rPr>
                        <a:t>Has </a:t>
                      </a:r>
                      <a:r>
                        <a:rPr lang="en-US" sz="1100" u="sng" dirty="0">
                          <a:effectLst/>
                          <a:latin typeface="Calibri" panose="020F0502020204030204" pitchFamily="34" charset="0"/>
                          <a:cs typeface="Calibri" panose="020F0502020204030204" pitchFamily="34" charset="0"/>
                        </a:rPr>
                        <a:t>asked about my academic interests</a:t>
                      </a:r>
                      <a:r>
                        <a:rPr lang="en-US" sz="1100" dirty="0">
                          <a:effectLst/>
                          <a:latin typeface="Calibri" panose="020F0502020204030204" pitchFamily="34" charset="0"/>
                          <a:cs typeface="Calibri" panose="020F0502020204030204" pitchFamily="34" charset="0"/>
                        </a:rPr>
                        <a:t> or progress</a:t>
                      </a:r>
                      <a:endParaRPr lang="en-US" sz="1100" dirty="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tc>
                  <a:txBody>
                    <a:bodyPr/>
                    <a:lstStyle/>
                    <a:p>
                      <a:pPr marL="0" marR="0" algn="ctr">
                        <a:lnSpc>
                          <a:spcPct val="115000"/>
                        </a:lnSpc>
                        <a:spcBef>
                          <a:spcPts val="0"/>
                        </a:spcBef>
                        <a:spcAft>
                          <a:spcPts val="0"/>
                        </a:spcAft>
                      </a:pPr>
                      <a:r>
                        <a:rPr lang="en-US" sz="1100">
                          <a:effectLst/>
                          <a:latin typeface="Calibri" panose="020F0502020204030204" pitchFamily="34" charset="0"/>
                          <a:cs typeface="Calibri" panose="020F0502020204030204" pitchFamily="34" charset="0"/>
                        </a:rPr>
                        <a:t>49.3%</a:t>
                      </a:r>
                      <a:endParaRPr lang="en-US" sz="110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tc>
                  <a:txBody>
                    <a:bodyPr/>
                    <a:lstStyle/>
                    <a:p>
                      <a:pPr marL="0" marR="0" algn="ctr">
                        <a:lnSpc>
                          <a:spcPct val="115000"/>
                        </a:lnSpc>
                        <a:spcBef>
                          <a:spcPts val="0"/>
                        </a:spcBef>
                        <a:spcAft>
                          <a:spcPts val="0"/>
                        </a:spcAft>
                      </a:pPr>
                      <a:r>
                        <a:rPr lang="en-US" sz="1100">
                          <a:effectLst/>
                          <a:latin typeface="Calibri" panose="020F0502020204030204" pitchFamily="34" charset="0"/>
                          <a:cs typeface="Calibri" panose="020F0502020204030204" pitchFamily="34" charset="0"/>
                        </a:rPr>
                        <a:t>20.5%</a:t>
                      </a:r>
                      <a:endParaRPr lang="en-US" sz="110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tc>
                  <a:txBody>
                    <a:bodyPr/>
                    <a:lstStyle/>
                    <a:p>
                      <a:pPr marL="0" marR="0" algn="ctr">
                        <a:lnSpc>
                          <a:spcPct val="115000"/>
                        </a:lnSpc>
                        <a:spcBef>
                          <a:spcPts val="0"/>
                        </a:spcBef>
                        <a:spcAft>
                          <a:spcPts val="0"/>
                        </a:spcAft>
                      </a:pPr>
                      <a:r>
                        <a:rPr lang="en-US" sz="1100" dirty="0">
                          <a:effectLst/>
                          <a:latin typeface="Calibri" panose="020F0502020204030204" pitchFamily="34" charset="0"/>
                          <a:cs typeface="Calibri" panose="020F0502020204030204" pitchFamily="34" charset="0"/>
                        </a:rPr>
                        <a:t>14.4%</a:t>
                      </a:r>
                      <a:endParaRPr lang="en-US" sz="1100" dirty="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tc>
                  <a:txBody>
                    <a:bodyPr/>
                    <a:lstStyle/>
                    <a:p>
                      <a:pPr marL="0" marR="0" algn="ctr">
                        <a:lnSpc>
                          <a:spcPct val="115000"/>
                        </a:lnSpc>
                        <a:spcBef>
                          <a:spcPts val="0"/>
                        </a:spcBef>
                        <a:spcAft>
                          <a:spcPts val="0"/>
                        </a:spcAft>
                      </a:pPr>
                      <a:r>
                        <a:rPr lang="en-US" sz="1100">
                          <a:effectLst/>
                          <a:latin typeface="Calibri" panose="020F0502020204030204" pitchFamily="34" charset="0"/>
                          <a:cs typeface="Calibri" panose="020F0502020204030204" pitchFamily="34" charset="0"/>
                        </a:rPr>
                        <a:t>7.0%</a:t>
                      </a:r>
                      <a:endParaRPr lang="en-US" sz="110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tc>
                  <a:txBody>
                    <a:bodyPr/>
                    <a:lstStyle/>
                    <a:p>
                      <a:pPr marL="0" marR="0" algn="ctr">
                        <a:lnSpc>
                          <a:spcPct val="115000"/>
                        </a:lnSpc>
                        <a:spcBef>
                          <a:spcPts val="0"/>
                        </a:spcBef>
                        <a:spcAft>
                          <a:spcPts val="0"/>
                        </a:spcAft>
                      </a:pPr>
                      <a:r>
                        <a:rPr lang="en-US" sz="1100">
                          <a:effectLst/>
                          <a:latin typeface="Calibri" panose="020F0502020204030204" pitchFamily="34" charset="0"/>
                          <a:cs typeface="Calibri" panose="020F0502020204030204" pitchFamily="34" charset="0"/>
                        </a:rPr>
                        <a:t>8.8%</a:t>
                      </a:r>
                      <a:endParaRPr lang="en-US" sz="110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extLst>
                  <a:ext uri="{0D108BD9-81ED-4DB2-BD59-A6C34878D82A}">
                    <a16:rowId xmlns:a16="http://schemas.microsoft.com/office/drawing/2014/main" val="2238203440"/>
                  </a:ext>
                </a:extLst>
              </a:tr>
              <a:tr h="351389">
                <a:tc>
                  <a:txBody>
                    <a:bodyPr/>
                    <a:lstStyle/>
                    <a:p>
                      <a:pPr marL="0" marR="0" algn="l">
                        <a:lnSpc>
                          <a:spcPct val="100000"/>
                        </a:lnSpc>
                        <a:spcBef>
                          <a:spcPts val="0"/>
                        </a:spcBef>
                        <a:spcAft>
                          <a:spcPts val="0"/>
                        </a:spcAft>
                      </a:pPr>
                      <a:r>
                        <a:rPr lang="en-US" sz="1100" dirty="0">
                          <a:effectLst/>
                          <a:latin typeface="Calibri" panose="020F0502020204030204" pitchFamily="34" charset="0"/>
                          <a:cs typeface="Calibri" panose="020F0502020204030204" pitchFamily="34" charset="0"/>
                        </a:rPr>
                        <a:t>Has </a:t>
                      </a:r>
                      <a:r>
                        <a:rPr lang="en-US" sz="1100" u="sng" dirty="0">
                          <a:effectLst/>
                          <a:latin typeface="Calibri" panose="020F0502020204030204" pitchFamily="34" charset="0"/>
                          <a:cs typeface="Calibri" panose="020F0502020204030204" pitchFamily="34" charset="0"/>
                        </a:rPr>
                        <a:t>encouraged me to reflect on the skills</a:t>
                      </a:r>
                      <a:r>
                        <a:rPr lang="en-US" sz="1100" dirty="0">
                          <a:effectLst/>
                          <a:latin typeface="Calibri" panose="020F0502020204030204" pitchFamily="34" charset="0"/>
                          <a:cs typeface="Calibri" panose="020F0502020204030204" pitchFamily="34" charset="0"/>
                        </a:rPr>
                        <a:t> I’ve developed at work</a:t>
                      </a:r>
                      <a:endParaRPr lang="en-US" sz="1100" dirty="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tc>
                  <a:txBody>
                    <a:bodyPr/>
                    <a:lstStyle/>
                    <a:p>
                      <a:pPr marL="0" marR="0" algn="ctr">
                        <a:lnSpc>
                          <a:spcPct val="115000"/>
                        </a:lnSpc>
                        <a:spcBef>
                          <a:spcPts val="0"/>
                        </a:spcBef>
                        <a:spcAft>
                          <a:spcPts val="0"/>
                        </a:spcAft>
                      </a:pPr>
                      <a:r>
                        <a:rPr lang="en-US" sz="1100">
                          <a:effectLst/>
                          <a:latin typeface="Calibri" panose="020F0502020204030204" pitchFamily="34" charset="0"/>
                          <a:cs typeface="Calibri" panose="020F0502020204030204" pitchFamily="34" charset="0"/>
                        </a:rPr>
                        <a:t>35.3%</a:t>
                      </a:r>
                      <a:endParaRPr lang="en-US" sz="110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tc>
                  <a:txBody>
                    <a:bodyPr/>
                    <a:lstStyle/>
                    <a:p>
                      <a:pPr marL="0" marR="0" algn="ctr">
                        <a:lnSpc>
                          <a:spcPct val="115000"/>
                        </a:lnSpc>
                        <a:spcBef>
                          <a:spcPts val="0"/>
                        </a:spcBef>
                        <a:spcAft>
                          <a:spcPts val="0"/>
                        </a:spcAft>
                      </a:pPr>
                      <a:r>
                        <a:rPr lang="en-US" sz="1100">
                          <a:effectLst/>
                          <a:latin typeface="Calibri" panose="020F0502020204030204" pitchFamily="34" charset="0"/>
                          <a:cs typeface="Calibri" panose="020F0502020204030204" pitchFamily="34" charset="0"/>
                        </a:rPr>
                        <a:t>20.1%</a:t>
                      </a:r>
                      <a:endParaRPr lang="en-US" sz="110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tc>
                  <a:txBody>
                    <a:bodyPr/>
                    <a:lstStyle/>
                    <a:p>
                      <a:pPr marL="0" marR="0" algn="ctr">
                        <a:lnSpc>
                          <a:spcPct val="115000"/>
                        </a:lnSpc>
                        <a:spcBef>
                          <a:spcPts val="0"/>
                        </a:spcBef>
                        <a:spcAft>
                          <a:spcPts val="0"/>
                        </a:spcAft>
                      </a:pPr>
                      <a:r>
                        <a:rPr lang="en-US" sz="1100">
                          <a:effectLst/>
                          <a:latin typeface="Calibri" panose="020F0502020204030204" pitchFamily="34" charset="0"/>
                          <a:cs typeface="Calibri" panose="020F0502020204030204" pitchFamily="34" charset="0"/>
                        </a:rPr>
                        <a:t>23.6%</a:t>
                      </a:r>
                      <a:endParaRPr lang="en-US" sz="110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tc>
                  <a:txBody>
                    <a:bodyPr/>
                    <a:lstStyle/>
                    <a:p>
                      <a:pPr marL="0" marR="0" algn="ctr">
                        <a:lnSpc>
                          <a:spcPct val="115000"/>
                        </a:lnSpc>
                        <a:spcBef>
                          <a:spcPts val="0"/>
                        </a:spcBef>
                        <a:spcAft>
                          <a:spcPts val="0"/>
                        </a:spcAft>
                      </a:pPr>
                      <a:r>
                        <a:rPr lang="en-US" sz="1100" dirty="0">
                          <a:effectLst/>
                          <a:latin typeface="Calibri" panose="020F0502020204030204" pitchFamily="34" charset="0"/>
                          <a:cs typeface="Calibri" panose="020F0502020204030204" pitchFamily="34" charset="0"/>
                        </a:rPr>
                        <a:t>13.3%</a:t>
                      </a:r>
                      <a:endParaRPr lang="en-US" sz="1100" dirty="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tc>
                  <a:txBody>
                    <a:bodyPr/>
                    <a:lstStyle/>
                    <a:p>
                      <a:pPr marL="0" marR="0" algn="ctr">
                        <a:lnSpc>
                          <a:spcPct val="115000"/>
                        </a:lnSpc>
                        <a:spcBef>
                          <a:spcPts val="0"/>
                        </a:spcBef>
                        <a:spcAft>
                          <a:spcPts val="0"/>
                        </a:spcAft>
                      </a:pPr>
                      <a:r>
                        <a:rPr lang="en-US" sz="1100" dirty="0">
                          <a:effectLst/>
                          <a:latin typeface="Calibri" panose="020F0502020204030204" pitchFamily="34" charset="0"/>
                          <a:cs typeface="Calibri" panose="020F0502020204030204" pitchFamily="34" charset="0"/>
                        </a:rPr>
                        <a:t>7.8%</a:t>
                      </a:r>
                      <a:endParaRPr lang="en-US" sz="1100" dirty="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extLst>
                  <a:ext uri="{0D108BD9-81ED-4DB2-BD59-A6C34878D82A}">
                    <a16:rowId xmlns:a16="http://schemas.microsoft.com/office/drawing/2014/main" val="2006718614"/>
                  </a:ext>
                </a:extLst>
              </a:tr>
              <a:tr h="273692">
                <a:tc>
                  <a:txBody>
                    <a:bodyPr/>
                    <a:lstStyle/>
                    <a:p>
                      <a:pPr marL="0" marR="0" algn="l">
                        <a:lnSpc>
                          <a:spcPct val="115000"/>
                        </a:lnSpc>
                        <a:spcBef>
                          <a:spcPts val="0"/>
                        </a:spcBef>
                        <a:spcAft>
                          <a:spcPts val="0"/>
                        </a:spcAft>
                      </a:pPr>
                      <a:r>
                        <a:rPr lang="en-US" sz="1100" dirty="0">
                          <a:effectLst/>
                          <a:latin typeface="Calibri" panose="020F0502020204030204" pitchFamily="34" charset="0"/>
                          <a:cs typeface="Calibri" panose="020F0502020204030204" pitchFamily="34" charset="0"/>
                        </a:rPr>
                        <a:t>Provides </a:t>
                      </a:r>
                      <a:r>
                        <a:rPr lang="en-US" sz="1100" u="sng" dirty="0">
                          <a:effectLst/>
                          <a:latin typeface="Calibri" panose="020F0502020204030204" pitchFamily="34" charset="0"/>
                          <a:cs typeface="Calibri" panose="020F0502020204030204" pitchFamily="34" charset="0"/>
                        </a:rPr>
                        <a:t>feedback on my skill development</a:t>
                      </a:r>
                      <a:endParaRPr lang="en-US" sz="1100" u="sng" dirty="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tc>
                  <a:txBody>
                    <a:bodyPr/>
                    <a:lstStyle/>
                    <a:p>
                      <a:pPr marL="0" marR="0" algn="ctr">
                        <a:lnSpc>
                          <a:spcPct val="115000"/>
                        </a:lnSpc>
                        <a:spcBef>
                          <a:spcPts val="0"/>
                        </a:spcBef>
                        <a:spcAft>
                          <a:spcPts val="0"/>
                        </a:spcAft>
                      </a:pPr>
                      <a:r>
                        <a:rPr lang="en-US" sz="1100">
                          <a:effectLst/>
                          <a:latin typeface="Calibri" panose="020F0502020204030204" pitchFamily="34" charset="0"/>
                          <a:cs typeface="Calibri" panose="020F0502020204030204" pitchFamily="34" charset="0"/>
                        </a:rPr>
                        <a:t>31.3%</a:t>
                      </a:r>
                      <a:endParaRPr lang="en-US" sz="110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tc>
                  <a:txBody>
                    <a:bodyPr/>
                    <a:lstStyle/>
                    <a:p>
                      <a:pPr marL="0" marR="0" algn="ctr">
                        <a:lnSpc>
                          <a:spcPct val="115000"/>
                        </a:lnSpc>
                        <a:spcBef>
                          <a:spcPts val="0"/>
                        </a:spcBef>
                        <a:spcAft>
                          <a:spcPts val="0"/>
                        </a:spcAft>
                      </a:pPr>
                      <a:r>
                        <a:rPr lang="en-US" sz="1100">
                          <a:effectLst/>
                          <a:latin typeface="Calibri" panose="020F0502020204030204" pitchFamily="34" charset="0"/>
                          <a:cs typeface="Calibri" panose="020F0502020204030204" pitchFamily="34" charset="0"/>
                        </a:rPr>
                        <a:t>26.6%</a:t>
                      </a:r>
                      <a:endParaRPr lang="en-US" sz="110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tc>
                  <a:txBody>
                    <a:bodyPr/>
                    <a:lstStyle/>
                    <a:p>
                      <a:pPr marL="0" marR="0" algn="ctr">
                        <a:lnSpc>
                          <a:spcPct val="115000"/>
                        </a:lnSpc>
                        <a:spcBef>
                          <a:spcPts val="0"/>
                        </a:spcBef>
                        <a:spcAft>
                          <a:spcPts val="0"/>
                        </a:spcAft>
                      </a:pPr>
                      <a:r>
                        <a:rPr lang="en-US" sz="1100">
                          <a:effectLst/>
                          <a:latin typeface="Calibri" panose="020F0502020204030204" pitchFamily="34" charset="0"/>
                          <a:cs typeface="Calibri" panose="020F0502020204030204" pitchFamily="34" charset="0"/>
                        </a:rPr>
                        <a:t>22.1%</a:t>
                      </a:r>
                      <a:endParaRPr lang="en-US" sz="110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tc>
                  <a:txBody>
                    <a:bodyPr/>
                    <a:lstStyle/>
                    <a:p>
                      <a:pPr marL="0" marR="0" algn="ctr">
                        <a:lnSpc>
                          <a:spcPct val="115000"/>
                        </a:lnSpc>
                        <a:spcBef>
                          <a:spcPts val="0"/>
                        </a:spcBef>
                        <a:spcAft>
                          <a:spcPts val="0"/>
                        </a:spcAft>
                      </a:pPr>
                      <a:r>
                        <a:rPr lang="en-US" sz="1100" dirty="0">
                          <a:effectLst/>
                          <a:latin typeface="Calibri" panose="020F0502020204030204" pitchFamily="34" charset="0"/>
                          <a:cs typeface="Calibri" panose="020F0502020204030204" pitchFamily="34" charset="0"/>
                        </a:rPr>
                        <a:t>12.5%</a:t>
                      </a:r>
                      <a:endParaRPr lang="en-US" sz="1100" dirty="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tc>
                  <a:txBody>
                    <a:bodyPr/>
                    <a:lstStyle/>
                    <a:p>
                      <a:pPr marL="0" marR="0" algn="ctr">
                        <a:lnSpc>
                          <a:spcPct val="115000"/>
                        </a:lnSpc>
                        <a:spcBef>
                          <a:spcPts val="0"/>
                        </a:spcBef>
                        <a:spcAft>
                          <a:spcPts val="0"/>
                        </a:spcAft>
                      </a:pPr>
                      <a:r>
                        <a:rPr lang="en-US" sz="1100">
                          <a:effectLst/>
                          <a:latin typeface="Calibri" panose="020F0502020204030204" pitchFamily="34" charset="0"/>
                          <a:cs typeface="Calibri" panose="020F0502020204030204" pitchFamily="34" charset="0"/>
                        </a:rPr>
                        <a:t>7.6%</a:t>
                      </a:r>
                      <a:endParaRPr lang="en-US" sz="110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extLst>
                  <a:ext uri="{0D108BD9-81ED-4DB2-BD59-A6C34878D82A}">
                    <a16:rowId xmlns:a16="http://schemas.microsoft.com/office/drawing/2014/main" val="366751716"/>
                  </a:ext>
                </a:extLst>
              </a:tr>
              <a:tr h="273692">
                <a:tc>
                  <a:txBody>
                    <a:bodyPr/>
                    <a:lstStyle/>
                    <a:p>
                      <a:pPr marL="0" marR="0" algn="l">
                        <a:lnSpc>
                          <a:spcPct val="115000"/>
                        </a:lnSpc>
                        <a:spcBef>
                          <a:spcPts val="0"/>
                        </a:spcBef>
                        <a:spcAft>
                          <a:spcPts val="0"/>
                        </a:spcAft>
                      </a:pPr>
                      <a:r>
                        <a:rPr lang="en-US" sz="1100" dirty="0">
                          <a:effectLst/>
                          <a:latin typeface="Calibri" panose="020F0502020204030204" pitchFamily="34" charset="0"/>
                          <a:cs typeface="Calibri" panose="020F0502020204030204" pitchFamily="34" charset="0"/>
                        </a:rPr>
                        <a:t>Provides </a:t>
                      </a:r>
                      <a:r>
                        <a:rPr lang="en-US" sz="1100" u="sng" dirty="0">
                          <a:effectLst/>
                          <a:latin typeface="Calibri" panose="020F0502020204030204" pitchFamily="34" charset="0"/>
                          <a:cs typeface="Calibri" panose="020F0502020204030204" pitchFamily="34" charset="0"/>
                        </a:rPr>
                        <a:t>feedback on my job performance</a:t>
                      </a:r>
                      <a:endParaRPr lang="en-US" sz="1100" u="sng" dirty="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tc>
                  <a:txBody>
                    <a:bodyPr/>
                    <a:lstStyle/>
                    <a:p>
                      <a:pPr marL="0" marR="0" algn="ctr">
                        <a:lnSpc>
                          <a:spcPct val="115000"/>
                        </a:lnSpc>
                        <a:spcBef>
                          <a:spcPts val="0"/>
                        </a:spcBef>
                        <a:spcAft>
                          <a:spcPts val="0"/>
                        </a:spcAft>
                      </a:pPr>
                      <a:r>
                        <a:rPr lang="en-US" sz="1100">
                          <a:effectLst/>
                          <a:latin typeface="Calibri" panose="020F0502020204030204" pitchFamily="34" charset="0"/>
                          <a:cs typeface="Calibri" panose="020F0502020204030204" pitchFamily="34" charset="0"/>
                        </a:rPr>
                        <a:t>38.5%</a:t>
                      </a:r>
                      <a:endParaRPr lang="en-US" sz="110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tc>
                  <a:txBody>
                    <a:bodyPr/>
                    <a:lstStyle/>
                    <a:p>
                      <a:pPr marL="0" marR="0" algn="ctr">
                        <a:lnSpc>
                          <a:spcPct val="115000"/>
                        </a:lnSpc>
                        <a:spcBef>
                          <a:spcPts val="0"/>
                        </a:spcBef>
                        <a:spcAft>
                          <a:spcPts val="0"/>
                        </a:spcAft>
                      </a:pPr>
                      <a:r>
                        <a:rPr lang="en-US" sz="1100">
                          <a:effectLst/>
                          <a:latin typeface="Calibri" panose="020F0502020204030204" pitchFamily="34" charset="0"/>
                          <a:cs typeface="Calibri" panose="020F0502020204030204" pitchFamily="34" charset="0"/>
                        </a:rPr>
                        <a:t>28.7%</a:t>
                      </a:r>
                      <a:endParaRPr lang="en-US" sz="110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tc>
                  <a:txBody>
                    <a:bodyPr/>
                    <a:lstStyle/>
                    <a:p>
                      <a:pPr marL="0" marR="0" algn="ctr">
                        <a:lnSpc>
                          <a:spcPct val="115000"/>
                        </a:lnSpc>
                        <a:spcBef>
                          <a:spcPts val="0"/>
                        </a:spcBef>
                        <a:spcAft>
                          <a:spcPts val="0"/>
                        </a:spcAft>
                      </a:pPr>
                      <a:r>
                        <a:rPr lang="en-US" sz="1100">
                          <a:effectLst/>
                          <a:latin typeface="Calibri" panose="020F0502020204030204" pitchFamily="34" charset="0"/>
                          <a:cs typeface="Calibri" panose="020F0502020204030204" pitchFamily="34" charset="0"/>
                        </a:rPr>
                        <a:t>18.0%</a:t>
                      </a:r>
                      <a:endParaRPr lang="en-US" sz="110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tc>
                  <a:txBody>
                    <a:bodyPr/>
                    <a:lstStyle/>
                    <a:p>
                      <a:pPr marL="0" marR="0" algn="ctr">
                        <a:lnSpc>
                          <a:spcPct val="115000"/>
                        </a:lnSpc>
                        <a:spcBef>
                          <a:spcPts val="0"/>
                        </a:spcBef>
                        <a:spcAft>
                          <a:spcPts val="0"/>
                        </a:spcAft>
                      </a:pPr>
                      <a:r>
                        <a:rPr lang="en-US" sz="1100" dirty="0">
                          <a:effectLst/>
                          <a:latin typeface="Calibri" panose="020F0502020204030204" pitchFamily="34" charset="0"/>
                          <a:cs typeface="Calibri" panose="020F0502020204030204" pitchFamily="34" charset="0"/>
                        </a:rPr>
                        <a:t>10.5%</a:t>
                      </a:r>
                      <a:endParaRPr lang="en-US" sz="1100" dirty="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tc>
                  <a:txBody>
                    <a:bodyPr/>
                    <a:lstStyle/>
                    <a:p>
                      <a:pPr marL="0" marR="0" algn="ctr">
                        <a:lnSpc>
                          <a:spcPct val="115000"/>
                        </a:lnSpc>
                        <a:spcBef>
                          <a:spcPts val="0"/>
                        </a:spcBef>
                        <a:spcAft>
                          <a:spcPts val="0"/>
                        </a:spcAft>
                      </a:pPr>
                      <a:r>
                        <a:rPr lang="en-US" sz="1100">
                          <a:effectLst/>
                          <a:latin typeface="Calibri" panose="020F0502020204030204" pitchFamily="34" charset="0"/>
                          <a:cs typeface="Calibri" panose="020F0502020204030204" pitchFamily="34" charset="0"/>
                        </a:rPr>
                        <a:t>4.3%</a:t>
                      </a:r>
                      <a:endParaRPr lang="en-US" sz="110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extLst>
                  <a:ext uri="{0D108BD9-81ED-4DB2-BD59-A6C34878D82A}">
                    <a16:rowId xmlns:a16="http://schemas.microsoft.com/office/drawing/2014/main" val="2913177620"/>
                  </a:ext>
                </a:extLst>
              </a:tr>
              <a:tr h="407491">
                <a:tc>
                  <a:txBody>
                    <a:bodyPr/>
                    <a:lstStyle/>
                    <a:p>
                      <a:pPr marL="0" marR="0" algn="l">
                        <a:lnSpc>
                          <a:spcPct val="100000"/>
                        </a:lnSpc>
                        <a:spcBef>
                          <a:spcPts val="0"/>
                        </a:spcBef>
                        <a:spcAft>
                          <a:spcPts val="0"/>
                        </a:spcAft>
                      </a:pPr>
                      <a:r>
                        <a:rPr lang="en-US" sz="1100" dirty="0">
                          <a:effectLst/>
                          <a:latin typeface="Calibri" panose="020F0502020204030204" pitchFamily="34" charset="0"/>
                          <a:cs typeface="Calibri" panose="020F0502020204030204" pitchFamily="34" charset="0"/>
                        </a:rPr>
                        <a:t>Gives me feedback in a way that feels </a:t>
                      </a:r>
                      <a:r>
                        <a:rPr lang="en-US" sz="1100" u="sng" dirty="0">
                          <a:effectLst/>
                          <a:latin typeface="Calibri" panose="020F0502020204030204" pitchFamily="34" charset="0"/>
                          <a:cs typeface="Calibri" panose="020F0502020204030204" pitchFamily="34" charset="0"/>
                        </a:rPr>
                        <a:t>supportive rather than critical</a:t>
                      </a:r>
                      <a:endParaRPr lang="en-US" sz="1100" u="sng" dirty="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tc>
                  <a:txBody>
                    <a:bodyPr/>
                    <a:lstStyle/>
                    <a:p>
                      <a:pPr marL="0" marR="0" algn="ctr">
                        <a:lnSpc>
                          <a:spcPct val="115000"/>
                        </a:lnSpc>
                        <a:spcBef>
                          <a:spcPts val="0"/>
                        </a:spcBef>
                        <a:spcAft>
                          <a:spcPts val="0"/>
                        </a:spcAft>
                      </a:pPr>
                      <a:r>
                        <a:rPr lang="en-US" sz="1100">
                          <a:effectLst/>
                          <a:latin typeface="Calibri" panose="020F0502020204030204" pitchFamily="34" charset="0"/>
                          <a:cs typeface="Calibri" panose="020F0502020204030204" pitchFamily="34" charset="0"/>
                        </a:rPr>
                        <a:t>51.9%</a:t>
                      </a:r>
                      <a:endParaRPr lang="en-US" sz="110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tc>
                  <a:txBody>
                    <a:bodyPr/>
                    <a:lstStyle/>
                    <a:p>
                      <a:pPr marL="0" marR="0" algn="ctr">
                        <a:lnSpc>
                          <a:spcPct val="115000"/>
                        </a:lnSpc>
                        <a:spcBef>
                          <a:spcPts val="0"/>
                        </a:spcBef>
                        <a:spcAft>
                          <a:spcPts val="0"/>
                        </a:spcAft>
                      </a:pPr>
                      <a:r>
                        <a:rPr lang="en-US" sz="1100">
                          <a:effectLst/>
                          <a:latin typeface="Calibri" panose="020F0502020204030204" pitchFamily="34" charset="0"/>
                          <a:cs typeface="Calibri" panose="020F0502020204030204" pitchFamily="34" charset="0"/>
                        </a:rPr>
                        <a:t>25.0%</a:t>
                      </a:r>
                      <a:endParaRPr lang="en-US" sz="110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tc>
                  <a:txBody>
                    <a:bodyPr/>
                    <a:lstStyle/>
                    <a:p>
                      <a:pPr marL="0" marR="0" algn="ctr">
                        <a:lnSpc>
                          <a:spcPct val="115000"/>
                        </a:lnSpc>
                        <a:spcBef>
                          <a:spcPts val="0"/>
                        </a:spcBef>
                        <a:spcAft>
                          <a:spcPts val="0"/>
                        </a:spcAft>
                      </a:pPr>
                      <a:r>
                        <a:rPr lang="en-US" sz="1100">
                          <a:effectLst/>
                          <a:latin typeface="Calibri" panose="020F0502020204030204" pitchFamily="34" charset="0"/>
                          <a:cs typeface="Calibri" panose="020F0502020204030204" pitchFamily="34" charset="0"/>
                        </a:rPr>
                        <a:t>18.7%</a:t>
                      </a:r>
                      <a:endParaRPr lang="en-US" sz="110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tc>
                  <a:txBody>
                    <a:bodyPr/>
                    <a:lstStyle/>
                    <a:p>
                      <a:pPr marL="0" marR="0" algn="ctr">
                        <a:lnSpc>
                          <a:spcPct val="115000"/>
                        </a:lnSpc>
                        <a:spcBef>
                          <a:spcPts val="0"/>
                        </a:spcBef>
                        <a:spcAft>
                          <a:spcPts val="0"/>
                        </a:spcAft>
                      </a:pPr>
                      <a:r>
                        <a:rPr lang="en-US" sz="1100" dirty="0">
                          <a:effectLst/>
                          <a:latin typeface="Calibri" panose="020F0502020204030204" pitchFamily="34" charset="0"/>
                          <a:cs typeface="Calibri" panose="020F0502020204030204" pitchFamily="34" charset="0"/>
                        </a:rPr>
                        <a:t>2.5%</a:t>
                      </a:r>
                      <a:endParaRPr lang="en-US" sz="1100" dirty="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tc>
                  <a:txBody>
                    <a:bodyPr/>
                    <a:lstStyle/>
                    <a:p>
                      <a:pPr marL="0" marR="0" algn="ctr">
                        <a:lnSpc>
                          <a:spcPct val="115000"/>
                        </a:lnSpc>
                        <a:spcBef>
                          <a:spcPts val="0"/>
                        </a:spcBef>
                        <a:spcAft>
                          <a:spcPts val="0"/>
                        </a:spcAft>
                      </a:pPr>
                      <a:r>
                        <a:rPr lang="en-US" sz="1100" dirty="0">
                          <a:effectLst/>
                          <a:latin typeface="Calibri" panose="020F0502020204030204" pitchFamily="34" charset="0"/>
                          <a:cs typeface="Calibri" panose="020F0502020204030204" pitchFamily="34" charset="0"/>
                        </a:rPr>
                        <a:t>1.9%</a:t>
                      </a:r>
                      <a:endParaRPr lang="en-US" sz="1100" dirty="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extLst>
                  <a:ext uri="{0D108BD9-81ED-4DB2-BD59-A6C34878D82A}">
                    <a16:rowId xmlns:a16="http://schemas.microsoft.com/office/drawing/2014/main" val="1415008337"/>
                  </a:ext>
                </a:extLst>
              </a:tr>
              <a:tr h="431456">
                <a:tc>
                  <a:txBody>
                    <a:bodyPr/>
                    <a:lstStyle/>
                    <a:p>
                      <a:pPr marL="0" marR="0" algn="l">
                        <a:lnSpc>
                          <a:spcPct val="100000"/>
                        </a:lnSpc>
                        <a:spcBef>
                          <a:spcPts val="0"/>
                        </a:spcBef>
                        <a:spcAft>
                          <a:spcPts val="0"/>
                        </a:spcAft>
                      </a:pPr>
                      <a:r>
                        <a:rPr lang="en-US" sz="1100" u="sng" dirty="0">
                          <a:effectLst/>
                          <a:latin typeface="Calibri" panose="020F0502020204030204" pitchFamily="34" charset="0"/>
                          <a:cs typeface="Calibri" panose="020F0502020204030204" pitchFamily="34" charset="0"/>
                        </a:rPr>
                        <a:t>Would be understanding</a:t>
                      </a:r>
                      <a:r>
                        <a:rPr lang="en-US" sz="1100" dirty="0">
                          <a:effectLst/>
                          <a:latin typeface="Calibri" panose="020F0502020204030204" pitchFamily="34" charset="0"/>
                          <a:cs typeface="Calibri" panose="020F0502020204030204" pitchFamily="34" charset="0"/>
                        </a:rPr>
                        <a:t> if I needed to drop a shift because of an important deadline for a class.</a:t>
                      </a:r>
                      <a:endParaRPr lang="en-US" sz="1100" dirty="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tc>
                  <a:txBody>
                    <a:bodyPr/>
                    <a:lstStyle/>
                    <a:p>
                      <a:pPr marL="0" marR="0" algn="ctr">
                        <a:lnSpc>
                          <a:spcPct val="115000"/>
                        </a:lnSpc>
                        <a:spcBef>
                          <a:spcPts val="0"/>
                        </a:spcBef>
                        <a:spcAft>
                          <a:spcPts val="0"/>
                        </a:spcAft>
                      </a:pPr>
                      <a:r>
                        <a:rPr lang="en-US" sz="1100">
                          <a:effectLst/>
                          <a:latin typeface="Calibri" panose="020F0502020204030204" pitchFamily="34" charset="0"/>
                          <a:cs typeface="Calibri" panose="020F0502020204030204" pitchFamily="34" charset="0"/>
                        </a:rPr>
                        <a:t>60.7%</a:t>
                      </a:r>
                      <a:endParaRPr lang="en-US" sz="110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tc>
                  <a:txBody>
                    <a:bodyPr/>
                    <a:lstStyle/>
                    <a:p>
                      <a:pPr marL="0" marR="0" algn="ctr">
                        <a:lnSpc>
                          <a:spcPct val="115000"/>
                        </a:lnSpc>
                        <a:spcBef>
                          <a:spcPts val="0"/>
                        </a:spcBef>
                        <a:spcAft>
                          <a:spcPts val="0"/>
                        </a:spcAft>
                      </a:pPr>
                      <a:r>
                        <a:rPr lang="en-US" sz="1100">
                          <a:effectLst/>
                          <a:latin typeface="Calibri" panose="020F0502020204030204" pitchFamily="34" charset="0"/>
                          <a:cs typeface="Calibri" panose="020F0502020204030204" pitchFamily="34" charset="0"/>
                        </a:rPr>
                        <a:t>21.7%</a:t>
                      </a:r>
                      <a:endParaRPr lang="en-US" sz="110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tc>
                  <a:txBody>
                    <a:bodyPr/>
                    <a:lstStyle/>
                    <a:p>
                      <a:pPr marL="0" marR="0" algn="ctr">
                        <a:lnSpc>
                          <a:spcPct val="115000"/>
                        </a:lnSpc>
                        <a:spcBef>
                          <a:spcPts val="0"/>
                        </a:spcBef>
                        <a:spcAft>
                          <a:spcPts val="0"/>
                        </a:spcAft>
                      </a:pPr>
                      <a:r>
                        <a:rPr lang="en-US" sz="1100">
                          <a:effectLst/>
                          <a:latin typeface="Calibri" panose="020F0502020204030204" pitchFamily="34" charset="0"/>
                          <a:cs typeface="Calibri" panose="020F0502020204030204" pitchFamily="34" charset="0"/>
                        </a:rPr>
                        <a:t>10.2%</a:t>
                      </a:r>
                      <a:endParaRPr lang="en-US" sz="110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tc>
                  <a:txBody>
                    <a:bodyPr/>
                    <a:lstStyle/>
                    <a:p>
                      <a:pPr marL="0" marR="0" algn="ctr">
                        <a:lnSpc>
                          <a:spcPct val="115000"/>
                        </a:lnSpc>
                        <a:spcBef>
                          <a:spcPts val="0"/>
                        </a:spcBef>
                        <a:spcAft>
                          <a:spcPts val="0"/>
                        </a:spcAft>
                      </a:pPr>
                      <a:r>
                        <a:rPr lang="en-US" sz="1100">
                          <a:effectLst/>
                          <a:latin typeface="Calibri" panose="020F0502020204030204" pitchFamily="34" charset="0"/>
                          <a:cs typeface="Calibri" panose="020F0502020204030204" pitchFamily="34" charset="0"/>
                        </a:rPr>
                        <a:t>5.5%</a:t>
                      </a:r>
                      <a:endParaRPr lang="en-US" sz="110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tc>
                  <a:txBody>
                    <a:bodyPr/>
                    <a:lstStyle/>
                    <a:p>
                      <a:pPr marL="0" marR="0" algn="ctr">
                        <a:lnSpc>
                          <a:spcPct val="115000"/>
                        </a:lnSpc>
                        <a:spcBef>
                          <a:spcPts val="0"/>
                        </a:spcBef>
                        <a:spcAft>
                          <a:spcPts val="0"/>
                        </a:spcAft>
                      </a:pPr>
                      <a:r>
                        <a:rPr lang="en-US" sz="1100" dirty="0">
                          <a:effectLst/>
                          <a:latin typeface="Calibri" panose="020F0502020204030204" pitchFamily="34" charset="0"/>
                          <a:cs typeface="Calibri" panose="020F0502020204030204" pitchFamily="34" charset="0"/>
                        </a:rPr>
                        <a:t>2.0%</a:t>
                      </a:r>
                      <a:endParaRPr lang="en-US" sz="1100" dirty="0">
                        <a:effectLst/>
                        <a:latin typeface="Calibri" panose="020F0502020204030204" pitchFamily="34" charset="0"/>
                        <a:ea typeface="Arial" panose="020B0604020202020204" pitchFamily="34" charset="0"/>
                        <a:cs typeface="Calibri" panose="020F0502020204030204" pitchFamily="34" charset="0"/>
                      </a:endParaRPr>
                    </a:p>
                  </a:txBody>
                  <a:tcPr marL="28890" marR="28890" marT="28890" marB="28890"/>
                </a:tc>
                <a:extLst>
                  <a:ext uri="{0D108BD9-81ED-4DB2-BD59-A6C34878D82A}">
                    <a16:rowId xmlns:a16="http://schemas.microsoft.com/office/drawing/2014/main" val="383528705"/>
                  </a:ext>
                </a:extLst>
              </a:tr>
            </a:tbl>
          </a:graphicData>
        </a:graphic>
      </p:graphicFrame>
    </p:spTree>
    <p:extLst>
      <p:ext uri="{BB962C8B-B14F-4D97-AF65-F5344CB8AC3E}">
        <p14:creationId xmlns:p14="http://schemas.microsoft.com/office/powerpoint/2010/main" val="161182343"/>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p:nvPr/>
        </p:nvSpPr>
        <p:spPr>
          <a:xfrm>
            <a:off x="7945290" y="544642"/>
            <a:ext cx="731875" cy="38472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0" i="0" u="none" strike="noStrike" kern="0" cap="none" spc="0" normalizeH="0" baseline="0" noProof="0" dirty="0">
              <a:ln>
                <a:noFill/>
              </a:ln>
              <a:solidFill>
                <a:srgbClr val="FFFFFF"/>
              </a:solidFill>
              <a:effectLst/>
              <a:uLnTx/>
              <a:uFillTx/>
              <a:latin typeface="Arial"/>
              <a:cs typeface="Arial"/>
              <a:sym typeface="Arial"/>
            </a:endParaRPr>
          </a:p>
        </p:txBody>
      </p:sp>
      <p:sp>
        <p:nvSpPr>
          <p:cNvPr id="73" name="Shape 73"/>
          <p:cNvSpPr/>
          <p:nvPr/>
        </p:nvSpPr>
        <p:spPr>
          <a:xfrm>
            <a:off x="2358997" y="1090320"/>
            <a:ext cx="2497311" cy="46166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2400" b="1">
                <a:solidFill>
                  <a:srgbClr val="FFFFFF"/>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Arial"/>
                <a:cs typeface="Arial"/>
                <a:sym typeface="Arial"/>
              </a:rPr>
              <a:t>Student Quotes</a:t>
            </a:r>
            <a:endParaRPr kumimoji="0" sz="2400" b="1" i="0" u="none" strike="noStrike" kern="0" cap="none" spc="0" normalizeH="0" baseline="0" noProof="0" dirty="0">
              <a:ln>
                <a:noFill/>
              </a:ln>
              <a:solidFill>
                <a:srgbClr val="000000"/>
              </a:solidFill>
              <a:effectLst/>
              <a:uLnTx/>
              <a:uFillTx/>
              <a:latin typeface="Arial"/>
              <a:cs typeface="Arial"/>
              <a:sym typeface="Arial"/>
            </a:endParaRPr>
          </a:p>
        </p:txBody>
      </p:sp>
      <p:sp>
        <p:nvSpPr>
          <p:cNvPr id="8" name="TextBox 7">
            <a:extLst>
              <a:ext uri="{FF2B5EF4-FFF2-40B4-BE49-F238E27FC236}">
                <a16:creationId xmlns:a16="http://schemas.microsoft.com/office/drawing/2014/main" id="{23C262AD-38A5-4A4D-8CE1-47B4BB160189}"/>
              </a:ext>
            </a:extLst>
          </p:cNvPr>
          <p:cNvSpPr txBox="1"/>
          <p:nvPr/>
        </p:nvSpPr>
        <p:spPr>
          <a:xfrm>
            <a:off x="1429230" y="2031202"/>
            <a:ext cx="5605503" cy="1815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"My supervisor has made my job significantly more difficult due to </a:t>
            </a:r>
            <a:r>
              <a:rPr kumimoji="0" lang="en-US" sz="1400" b="0" i="0" u="sng"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poor communication</a:t>
            </a: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and lack of organizational skills." </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 student gave negative feedback to a faculty member on one of our presentations and our supervisors handled it poorly, as they sent a very </a:t>
            </a:r>
            <a:r>
              <a:rPr kumimoji="0" lang="en-US" sz="1400" b="0" i="0" u="sng"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accusatory email</a:t>
            </a: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 While the situation has been resolved, it was very stressful and emotionally taxing.”</a:t>
            </a:r>
          </a:p>
        </p:txBody>
      </p:sp>
    </p:spTree>
    <p:extLst>
      <p:ext uri="{BB962C8B-B14F-4D97-AF65-F5344CB8AC3E}">
        <p14:creationId xmlns:p14="http://schemas.microsoft.com/office/powerpoint/2010/main" val="71808387"/>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p:nvPr/>
        </p:nvSpPr>
        <p:spPr>
          <a:xfrm>
            <a:off x="7945290" y="544642"/>
            <a:ext cx="731875" cy="38472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0" i="0" u="none" strike="noStrike" kern="0" cap="none" spc="0" normalizeH="0" baseline="0" noProof="0" dirty="0">
              <a:ln>
                <a:noFill/>
              </a:ln>
              <a:solidFill>
                <a:srgbClr val="FFFFFF"/>
              </a:solidFill>
              <a:effectLst/>
              <a:uLnTx/>
              <a:uFillTx/>
              <a:latin typeface="Arial"/>
              <a:cs typeface="Arial"/>
              <a:sym typeface="Arial"/>
            </a:endParaRPr>
          </a:p>
        </p:txBody>
      </p:sp>
      <p:sp>
        <p:nvSpPr>
          <p:cNvPr id="73" name="Shape 73"/>
          <p:cNvSpPr/>
          <p:nvPr/>
        </p:nvSpPr>
        <p:spPr>
          <a:xfrm>
            <a:off x="1867219" y="698530"/>
            <a:ext cx="4702629" cy="452431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2400" b="1">
                <a:solidFill>
                  <a:srgbClr val="FFFFFF"/>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Arial"/>
                <a:cs typeface="Arial"/>
                <a:sym typeface="Arial"/>
              </a:rPr>
              <a:t>Supervisor Performance Index</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This is a </a:t>
            </a:r>
            <a:r>
              <a:rPr kumimoji="0" lang="en-US" sz="2400" b="1" i="0" u="sng"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6-item index</a:t>
            </a:r>
            <a:r>
              <a:rPr kumimoji="0" lang="en-US" sz="24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 of student comfort with asking supervisor for constructive feedback,</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 help to resolve an issue with a coworker or some other issue at work, help with a personal </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issue, a letter of recommendation, and Interacting socially outside of work</a:t>
            </a:r>
            <a:endParaRPr kumimoji="0" lang="en-US" sz="2400" b="1" i="0" u="none" strike="noStrike" kern="0" cap="none" spc="0" normalizeH="0" baseline="0" noProof="0" dirty="0">
              <a:ln>
                <a:noFill/>
              </a:ln>
              <a:solidFill>
                <a:srgbClr val="FFFFFF"/>
              </a:solidFill>
              <a:effectLst/>
              <a:uLnTx/>
              <a:uFillTx/>
              <a:latin typeface="Calibri" panose="020F0502020204030204" pitchFamily="34" charset="0"/>
              <a:ea typeface="Arial" panose="020B0604020202020204" pitchFamily="34" charset="0"/>
              <a:cs typeface="Calibri" panose="020F0502020204030204" pitchFamily="34" charset="0"/>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sz="2400" b="1" i="0" u="none" strike="noStrike" kern="0" cap="none" spc="0" normalizeH="0" baseline="0" noProof="0" dirty="0">
              <a:ln>
                <a:noFill/>
              </a:ln>
              <a:solidFill>
                <a:srgbClr val="000000"/>
              </a:solidFill>
              <a:effectLst/>
              <a:uLnTx/>
              <a:uFillTx/>
              <a:latin typeface="Arial"/>
              <a:cs typeface="Arial"/>
              <a:sym typeface="Arial"/>
            </a:endParaRPr>
          </a:p>
        </p:txBody>
      </p:sp>
      <p:pic>
        <p:nvPicPr>
          <p:cNvPr id="5" name="image1.png">
            <a:extLst>
              <a:ext uri="{FF2B5EF4-FFF2-40B4-BE49-F238E27FC236}">
                <a16:creationId xmlns:a16="http://schemas.microsoft.com/office/drawing/2014/main" id="{C1F65D62-F3A0-4BDA-A42A-228FD2BC00CB}"/>
              </a:ext>
            </a:extLst>
          </p:cNvPr>
          <p:cNvPicPr/>
          <p:nvPr/>
        </p:nvPicPr>
        <p:blipFill>
          <a:blip r:embed="rId2"/>
          <a:srcRect/>
          <a:stretch>
            <a:fillRect/>
          </a:stretch>
        </p:blipFill>
        <p:spPr>
          <a:xfrm>
            <a:off x="2220686" y="2328262"/>
            <a:ext cx="4049486" cy="2697096"/>
          </a:xfrm>
          <a:prstGeom prst="rect">
            <a:avLst/>
          </a:prstGeom>
          <a:ln/>
        </p:spPr>
      </p:pic>
      <p:sp>
        <p:nvSpPr>
          <p:cNvPr id="6" name="TextBox 5">
            <a:extLst>
              <a:ext uri="{FF2B5EF4-FFF2-40B4-BE49-F238E27FC236}">
                <a16:creationId xmlns:a16="http://schemas.microsoft.com/office/drawing/2014/main" id="{6EF1EA20-6737-46BA-9B4F-B7818F108D45}"/>
              </a:ext>
            </a:extLst>
          </p:cNvPr>
          <p:cNvSpPr txBox="1"/>
          <p:nvPr/>
        </p:nvSpPr>
        <p:spPr>
          <a:xfrm>
            <a:off x="875981" y="1299778"/>
            <a:ext cx="6400800"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8-item index</a:t>
            </a: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of students’ evaluations of their supervisors: reasonable expectations, seeing students as students first and worker second, interest in students’ academic interests, encouraging reflection on skills, providing feedback, giving feedback that is supportive rather than critical, and being understanding if a student needs to drop a shift for academic purposes.</a:t>
            </a:r>
          </a:p>
        </p:txBody>
      </p:sp>
    </p:spTree>
    <p:extLst>
      <p:ext uri="{BB962C8B-B14F-4D97-AF65-F5344CB8AC3E}">
        <p14:creationId xmlns:p14="http://schemas.microsoft.com/office/powerpoint/2010/main" val="1936477743"/>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a:spLocks noGrp="1"/>
          </p:cNvSpPr>
          <p:nvPr>
            <p:ph type="title"/>
          </p:nvPr>
        </p:nvSpPr>
        <p:spPr>
          <a:xfrm>
            <a:off x="1239061" y="1317030"/>
            <a:ext cx="5993175" cy="339601"/>
          </a:xfrm>
          <a:prstGeom prst="rect">
            <a:avLst/>
          </a:prstGeom>
        </p:spPr>
        <p:txBody>
          <a:bodyPr>
            <a:noAutofit/>
          </a:bodyPr>
          <a:lstStyle>
            <a:lvl1pPr defTabSz="694944">
              <a:defRPr sz="3343"/>
            </a:lvl1pPr>
          </a:lstStyle>
          <a:p>
            <a:r>
              <a:rPr sz="2200" b="1" dirty="0">
                <a:latin typeface="+mj-lt"/>
              </a:rPr>
              <a:t>Supervisor </a:t>
            </a:r>
            <a:r>
              <a:rPr lang="en-US" sz="2200" b="1" dirty="0">
                <a:latin typeface="+mj-lt"/>
              </a:rPr>
              <a:t>Performance and Job Category</a:t>
            </a:r>
            <a:endParaRPr sz="2200" b="1" dirty="0">
              <a:latin typeface="+mj-lt"/>
            </a:endParaRPr>
          </a:p>
        </p:txBody>
      </p:sp>
      <p:sp>
        <p:nvSpPr>
          <p:cNvPr id="77" name="Shape 77"/>
          <p:cNvSpPr/>
          <p:nvPr/>
        </p:nvSpPr>
        <p:spPr>
          <a:xfrm>
            <a:off x="3892087" y="4269159"/>
            <a:ext cx="1799701" cy="423300"/>
          </a:xfrm>
          <a:prstGeom prst="ellipse">
            <a:avLst/>
          </a:prstGeom>
          <a:ln w="25400">
            <a:solidFill>
              <a:srgbClr val="FF0000"/>
            </a:solidFill>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78" name="Shape 78"/>
          <p:cNvSpPr/>
          <p:nvPr/>
        </p:nvSpPr>
        <p:spPr>
          <a:xfrm>
            <a:off x="3892086" y="2971784"/>
            <a:ext cx="1799701" cy="884144"/>
          </a:xfrm>
          <a:prstGeom prst="ellipse">
            <a:avLst/>
          </a:prstGeom>
          <a:ln w="25400">
            <a:solidFill>
              <a:srgbClr val="FF0000"/>
            </a:solidFill>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graphicFrame>
        <p:nvGraphicFramePr>
          <p:cNvPr id="3" name="Table 2">
            <a:extLst>
              <a:ext uri="{FF2B5EF4-FFF2-40B4-BE49-F238E27FC236}">
                <a16:creationId xmlns:a16="http://schemas.microsoft.com/office/drawing/2014/main" id="{701504D2-2714-4607-8D41-5A4CAB12D946}"/>
              </a:ext>
            </a:extLst>
          </p:cNvPr>
          <p:cNvGraphicFramePr>
            <a:graphicFrameLocks noGrp="1"/>
          </p:cNvGraphicFramePr>
          <p:nvPr>
            <p:extLst>
              <p:ext uri="{D42A27DB-BD31-4B8C-83A1-F6EECF244321}">
                <p14:modId xmlns:p14="http://schemas.microsoft.com/office/powerpoint/2010/main" val="786284255"/>
              </p:ext>
            </p:extLst>
          </p:nvPr>
        </p:nvGraphicFramePr>
        <p:xfrm>
          <a:off x="2216844" y="1785621"/>
          <a:ext cx="4491317" cy="2940016"/>
        </p:xfrm>
        <a:graphic>
          <a:graphicData uri="http://schemas.openxmlformats.org/drawingml/2006/table">
            <a:tbl>
              <a:tblPr>
                <a:tableStyleId>{5940675A-B579-460E-94D1-54222C63F5DA}</a:tableStyleId>
              </a:tblPr>
              <a:tblGrid>
                <a:gridCol w="1359673">
                  <a:extLst>
                    <a:ext uri="{9D8B030D-6E8A-4147-A177-3AD203B41FA5}">
                      <a16:colId xmlns:a16="http://schemas.microsoft.com/office/drawing/2014/main" val="1680767336"/>
                    </a:ext>
                  </a:extLst>
                </a:gridCol>
                <a:gridCol w="2491295">
                  <a:extLst>
                    <a:ext uri="{9D8B030D-6E8A-4147-A177-3AD203B41FA5}">
                      <a16:colId xmlns:a16="http://schemas.microsoft.com/office/drawing/2014/main" val="1905008006"/>
                    </a:ext>
                  </a:extLst>
                </a:gridCol>
                <a:gridCol w="640349">
                  <a:extLst>
                    <a:ext uri="{9D8B030D-6E8A-4147-A177-3AD203B41FA5}">
                      <a16:colId xmlns:a16="http://schemas.microsoft.com/office/drawing/2014/main" val="2590191787"/>
                    </a:ext>
                  </a:extLst>
                </a:gridCol>
              </a:tblGrid>
              <a:tr h="729801">
                <a:tc>
                  <a:txBody>
                    <a:bodyPr/>
                    <a:lstStyle/>
                    <a:p>
                      <a:pPr marL="0" marR="0" algn="l">
                        <a:lnSpc>
                          <a:spcPct val="115000"/>
                        </a:lnSpc>
                        <a:spcBef>
                          <a:spcPts val="0"/>
                        </a:spcBef>
                        <a:spcAft>
                          <a:spcPts val="600"/>
                        </a:spcAft>
                      </a:pPr>
                      <a:r>
                        <a:rPr lang="en-US" sz="1100" b="1" dirty="0">
                          <a:effectLst/>
                        </a:rPr>
                        <a:t> </a:t>
                      </a:r>
                    </a:p>
                    <a:p>
                      <a:pPr marL="0" marR="0" algn="l">
                        <a:lnSpc>
                          <a:spcPct val="115000"/>
                        </a:lnSpc>
                        <a:spcBef>
                          <a:spcPts val="0"/>
                        </a:spcBef>
                        <a:spcAft>
                          <a:spcPts val="600"/>
                        </a:spcAft>
                      </a:pPr>
                      <a:r>
                        <a:rPr lang="en-US" sz="1100" b="1" dirty="0">
                          <a:effectLst/>
                        </a:rPr>
                        <a:t>Job Category </a:t>
                      </a:r>
                      <a:endParaRPr lang="en-US" sz="1100" b="1" dirty="0">
                        <a:effectLst/>
                        <a:latin typeface="Arial" panose="020B0604020202020204" pitchFamily="34" charset="0"/>
                        <a:ea typeface="Arial" panose="020B0604020202020204" pitchFamily="34" charset="0"/>
                      </a:endParaRPr>
                    </a:p>
                  </a:txBody>
                  <a:tcPr marL="37749" marR="37749" marT="37749" marB="37749"/>
                </a:tc>
                <a:tc>
                  <a:txBody>
                    <a:bodyPr/>
                    <a:lstStyle/>
                    <a:p>
                      <a:pPr marL="0" marR="0" algn="ctr">
                        <a:lnSpc>
                          <a:spcPct val="115000"/>
                        </a:lnSpc>
                        <a:spcBef>
                          <a:spcPts val="0"/>
                        </a:spcBef>
                        <a:spcAft>
                          <a:spcPts val="0"/>
                        </a:spcAft>
                      </a:pPr>
                      <a:r>
                        <a:rPr lang="en-US" sz="1100" b="1" dirty="0">
                          <a:effectLst/>
                        </a:rPr>
                        <a:t>Mean Supervisor Help &amp; Reasonable Expectations Index Score</a:t>
                      </a:r>
                      <a:endParaRPr lang="en-US" sz="1100" b="1" dirty="0">
                        <a:effectLst/>
                        <a:latin typeface="Arial" panose="020B0604020202020204" pitchFamily="34" charset="0"/>
                        <a:ea typeface="Arial" panose="020B0604020202020204" pitchFamily="34" charset="0"/>
                      </a:endParaRPr>
                    </a:p>
                  </a:txBody>
                  <a:tcPr marL="37749" marR="37749" marT="37749" marB="37749"/>
                </a:tc>
                <a:tc>
                  <a:txBody>
                    <a:bodyPr/>
                    <a:lstStyle/>
                    <a:p>
                      <a:pPr marL="0" marR="0" algn="ctr">
                        <a:lnSpc>
                          <a:spcPct val="115000"/>
                        </a:lnSpc>
                        <a:spcBef>
                          <a:spcPts val="0"/>
                        </a:spcBef>
                        <a:spcAft>
                          <a:spcPts val="0"/>
                        </a:spcAft>
                      </a:pPr>
                      <a:r>
                        <a:rPr lang="en-US" sz="1100" b="1" dirty="0" err="1">
                          <a:effectLst/>
                        </a:rPr>
                        <a:t>s.d.</a:t>
                      </a:r>
                      <a:endParaRPr lang="en-US" sz="1100" b="1" dirty="0">
                        <a:effectLst/>
                        <a:latin typeface="Arial" panose="020B0604020202020204" pitchFamily="34" charset="0"/>
                        <a:ea typeface="Arial" panose="020B0604020202020204" pitchFamily="34" charset="0"/>
                      </a:endParaRPr>
                    </a:p>
                  </a:txBody>
                  <a:tcPr marL="37749" marR="37749" marT="37749" marB="37749"/>
                </a:tc>
                <a:extLst>
                  <a:ext uri="{0D108BD9-81ED-4DB2-BD59-A6C34878D82A}">
                    <a16:rowId xmlns:a16="http://schemas.microsoft.com/office/drawing/2014/main" val="1180139870"/>
                  </a:ext>
                </a:extLst>
              </a:tr>
              <a:tr h="442043">
                <a:tc>
                  <a:txBody>
                    <a:bodyPr/>
                    <a:lstStyle/>
                    <a:p>
                      <a:pPr marL="0" marR="0" algn="l">
                        <a:lnSpc>
                          <a:spcPct val="115000"/>
                        </a:lnSpc>
                        <a:spcBef>
                          <a:spcPts val="0"/>
                        </a:spcBef>
                        <a:spcAft>
                          <a:spcPts val="0"/>
                        </a:spcAft>
                      </a:pPr>
                      <a:r>
                        <a:rPr lang="en-US" sz="1100" b="1" dirty="0">
                          <a:effectLst/>
                        </a:rPr>
                        <a:t>Educational</a:t>
                      </a:r>
                      <a:endParaRPr lang="en-US" sz="1100" b="1" dirty="0">
                        <a:effectLst/>
                        <a:latin typeface="Arial" panose="020B0604020202020204" pitchFamily="34" charset="0"/>
                        <a:ea typeface="Arial" panose="020B0604020202020204" pitchFamily="34" charset="0"/>
                      </a:endParaRPr>
                    </a:p>
                  </a:txBody>
                  <a:tcPr marL="37749" marR="37749" marT="37749" marB="37749"/>
                </a:tc>
                <a:tc>
                  <a:txBody>
                    <a:bodyPr/>
                    <a:lstStyle/>
                    <a:p>
                      <a:pPr marL="0" marR="0" algn="ctr">
                        <a:lnSpc>
                          <a:spcPct val="115000"/>
                        </a:lnSpc>
                        <a:spcBef>
                          <a:spcPts val="0"/>
                        </a:spcBef>
                        <a:spcAft>
                          <a:spcPts val="0"/>
                        </a:spcAft>
                      </a:pPr>
                      <a:r>
                        <a:rPr lang="en-US" sz="1100" dirty="0">
                          <a:effectLst/>
                        </a:rPr>
                        <a:t>24.83</a:t>
                      </a:r>
                      <a:endParaRPr lang="en-US" sz="1100" dirty="0">
                        <a:effectLst/>
                        <a:latin typeface="Arial" panose="020B0604020202020204" pitchFamily="34" charset="0"/>
                        <a:ea typeface="Arial" panose="020B0604020202020204" pitchFamily="34" charset="0"/>
                      </a:endParaRPr>
                    </a:p>
                  </a:txBody>
                  <a:tcPr marL="37749" marR="37749" marT="37749" marB="37749"/>
                </a:tc>
                <a:tc>
                  <a:txBody>
                    <a:bodyPr/>
                    <a:lstStyle/>
                    <a:p>
                      <a:pPr marL="0" marR="0" algn="ctr">
                        <a:lnSpc>
                          <a:spcPct val="115000"/>
                        </a:lnSpc>
                        <a:spcBef>
                          <a:spcPts val="0"/>
                        </a:spcBef>
                        <a:spcAft>
                          <a:spcPts val="0"/>
                        </a:spcAft>
                      </a:pPr>
                      <a:r>
                        <a:rPr lang="en-US" sz="1100" dirty="0">
                          <a:effectLst/>
                        </a:rPr>
                        <a:t>5.692</a:t>
                      </a:r>
                      <a:endParaRPr lang="en-US" sz="1100" dirty="0">
                        <a:effectLst/>
                        <a:latin typeface="Arial" panose="020B0604020202020204" pitchFamily="34" charset="0"/>
                        <a:ea typeface="Arial" panose="020B0604020202020204" pitchFamily="34" charset="0"/>
                      </a:endParaRPr>
                    </a:p>
                  </a:txBody>
                  <a:tcPr marL="37749" marR="37749" marT="37749" marB="37749"/>
                </a:tc>
                <a:extLst>
                  <a:ext uri="{0D108BD9-81ED-4DB2-BD59-A6C34878D82A}">
                    <a16:rowId xmlns:a16="http://schemas.microsoft.com/office/drawing/2014/main" val="3988633474"/>
                  </a:ext>
                </a:extLst>
              </a:tr>
              <a:tr h="442043">
                <a:tc>
                  <a:txBody>
                    <a:bodyPr/>
                    <a:lstStyle/>
                    <a:p>
                      <a:pPr marL="0" marR="0" algn="l">
                        <a:lnSpc>
                          <a:spcPct val="115000"/>
                        </a:lnSpc>
                        <a:spcBef>
                          <a:spcPts val="0"/>
                        </a:spcBef>
                        <a:spcAft>
                          <a:spcPts val="0"/>
                        </a:spcAft>
                      </a:pPr>
                      <a:r>
                        <a:rPr lang="en-US" sz="1100" b="1" dirty="0">
                          <a:effectLst/>
                        </a:rPr>
                        <a:t>Student Services</a:t>
                      </a:r>
                      <a:endParaRPr lang="en-US" sz="1100" b="1" dirty="0">
                        <a:effectLst/>
                        <a:latin typeface="Arial" panose="020B0604020202020204" pitchFamily="34" charset="0"/>
                        <a:ea typeface="Arial" panose="020B0604020202020204" pitchFamily="34" charset="0"/>
                      </a:endParaRPr>
                    </a:p>
                  </a:txBody>
                  <a:tcPr marL="37749" marR="37749" marT="37749" marB="37749"/>
                </a:tc>
                <a:tc>
                  <a:txBody>
                    <a:bodyPr/>
                    <a:lstStyle/>
                    <a:p>
                      <a:pPr marL="0" marR="0" algn="ctr">
                        <a:lnSpc>
                          <a:spcPct val="115000"/>
                        </a:lnSpc>
                        <a:spcBef>
                          <a:spcPts val="0"/>
                        </a:spcBef>
                        <a:spcAft>
                          <a:spcPts val="0"/>
                        </a:spcAft>
                      </a:pPr>
                      <a:r>
                        <a:rPr lang="en-US" sz="1100" dirty="0">
                          <a:effectLst/>
                        </a:rPr>
                        <a:t>26.46</a:t>
                      </a:r>
                      <a:endParaRPr lang="en-US" sz="1100" dirty="0">
                        <a:effectLst/>
                        <a:latin typeface="Arial" panose="020B0604020202020204" pitchFamily="34" charset="0"/>
                        <a:ea typeface="Arial" panose="020B0604020202020204" pitchFamily="34" charset="0"/>
                      </a:endParaRPr>
                    </a:p>
                  </a:txBody>
                  <a:tcPr marL="37749" marR="37749" marT="37749" marB="37749"/>
                </a:tc>
                <a:tc>
                  <a:txBody>
                    <a:bodyPr/>
                    <a:lstStyle/>
                    <a:p>
                      <a:pPr marL="0" marR="0" algn="ctr">
                        <a:lnSpc>
                          <a:spcPct val="115000"/>
                        </a:lnSpc>
                        <a:spcBef>
                          <a:spcPts val="0"/>
                        </a:spcBef>
                        <a:spcAft>
                          <a:spcPts val="0"/>
                        </a:spcAft>
                      </a:pPr>
                      <a:r>
                        <a:rPr lang="en-US" sz="1100" dirty="0">
                          <a:effectLst/>
                        </a:rPr>
                        <a:t>5.797</a:t>
                      </a:r>
                      <a:endParaRPr lang="en-US" sz="1100" dirty="0">
                        <a:effectLst/>
                        <a:latin typeface="Arial" panose="020B0604020202020204" pitchFamily="34" charset="0"/>
                        <a:ea typeface="Arial" panose="020B0604020202020204" pitchFamily="34" charset="0"/>
                      </a:endParaRPr>
                    </a:p>
                  </a:txBody>
                  <a:tcPr marL="37749" marR="37749" marT="37749" marB="37749"/>
                </a:tc>
                <a:extLst>
                  <a:ext uri="{0D108BD9-81ED-4DB2-BD59-A6C34878D82A}">
                    <a16:rowId xmlns:a16="http://schemas.microsoft.com/office/drawing/2014/main" val="2272801989"/>
                  </a:ext>
                </a:extLst>
              </a:tr>
              <a:tr h="442043">
                <a:tc>
                  <a:txBody>
                    <a:bodyPr/>
                    <a:lstStyle/>
                    <a:p>
                      <a:pPr marL="0" marR="0" algn="l">
                        <a:lnSpc>
                          <a:spcPct val="115000"/>
                        </a:lnSpc>
                        <a:spcBef>
                          <a:spcPts val="0"/>
                        </a:spcBef>
                        <a:spcAft>
                          <a:spcPts val="0"/>
                        </a:spcAft>
                      </a:pPr>
                      <a:r>
                        <a:rPr lang="en-US" sz="1100" b="1" dirty="0">
                          <a:effectLst/>
                        </a:rPr>
                        <a:t>Special Skills</a:t>
                      </a:r>
                      <a:endParaRPr lang="en-US" sz="1100" b="1" dirty="0">
                        <a:effectLst/>
                        <a:latin typeface="Arial" panose="020B0604020202020204" pitchFamily="34" charset="0"/>
                        <a:ea typeface="Arial" panose="020B0604020202020204" pitchFamily="34" charset="0"/>
                      </a:endParaRPr>
                    </a:p>
                  </a:txBody>
                  <a:tcPr marL="37749" marR="37749" marT="37749" marB="37749"/>
                </a:tc>
                <a:tc>
                  <a:txBody>
                    <a:bodyPr/>
                    <a:lstStyle/>
                    <a:p>
                      <a:pPr marL="0" marR="0" algn="ctr">
                        <a:lnSpc>
                          <a:spcPct val="115000"/>
                        </a:lnSpc>
                        <a:spcBef>
                          <a:spcPts val="0"/>
                        </a:spcBef>
                        <a:spcAft>
                          <a:spcPts val="0"/>
                        </a:spcAft>
                      </a:pPr>
                      <a:r>
                        <a:rPr lang="en-US" sz="1100" dirty="0">
                          <a:effectLst/>
                        </a:rPr>
                        <a:t>26.95</a:t>
                      </a:r>
                      <a:endParaRPr lang="en-US" sz="1100" dirty="0">
                        <a:effectLst/>
                        <a:latin typeface="Arial" panose="020B0604020202020204" pitchFamily="34" charset="0"/>
                        <a:ea typeface="Arial" panose="020B0604020202020204" pitchFamily="34" charset="0"/>
                      </a:endParaRPr>
                    </a:p>
                  </a:txBody>
                  <a:tcPr marL="37749" marR="37749" marT="37749" marB="37749"/>
                </a:tc>
                <a:tc>
                  <a:txBody>
                    <a:bodyPr/>
                    <a:lstStyle/>
                    <a:p>
                      <a:pPr marL="0" marR="0" algn="ctr">
                        <a:lnSpc>
                          <a:spcPct val="115000"/>
                        </a:lnSpc>
                        <a:spcBef>
                          <a:spcPts val="0"/>
                        </a:spcBef>
                        <a:spcAft>
                          <a:spcPts val="0"/>
                        </a:spcAft>
                      </a:pPr>
                      <a:r>
                        <a:rPr lang="en-US" sz="1100" dirty="0">
                          <a:effectLst/>
                        </a:rPr>
                        <a:t>4.589</a:t>
                      </a:r>
                      <a:endParaRPr lang="en-US" sz="1100" dirty="0">
                        <a:effectLst/>
                        <a:latin typeface="Arial" panose="020B0604020202020204" pitchFamily="34" charset="0"/>
                        <a:ea typeface="Arial" panose="020B0604020202020204" pitchFamily="34" charset="0"/>
                      </a:endParaRPr>
                    </a:p>
                  </a:txBody>
                  <a:tcPr marL="37749" marR="37749" marT="37749" marB="37749"/>
                </a:tc>
                <a:extLst>
                  <a:ext uri="{0D108BD9-81ED-4DB2-BD59-A6C34878D82A}">
                    <a16:rowId xmlns:a16="http://schemas.microsoft.com/office/drawing/2014/main" val="2605849407"/>
                  </a:ext>
                </a:extLst>
              </a:tr>
              <a:tr h="442043">
                <a:tc>
                  <a:txBody>
                    <a:bodyPr/>
                    <a:lstStyle/>
                    <a:p>
                      <a:pPr marL="0" marR="0" algn="l">
                        <a:lnSpc>
                          <a:spcPct val="115000"/>
                        </a:lnSpc>
                        <a:spcBef>
                          <a:spcPts val="0"/>
                        </a:spcBef>
                        <a:spcAft>
                          <a:spcPts val="0"/>
                        </a:spcAft>
                      </a:pPr>
                      <a:r>
                        <a:rPr lang="en-US" sz="1100" b="1" dirty="0">
                          <a:effectLst/>
                        </a:rPr>
                        <a:t>Administrative</a:t>
                      </a:r>
                      <a:endParaRPr lang="en-US" sz="1100" b="1" dirty="0">
                        <a:effectLst/>
                        <a:latin typeface="Arial" panose="020B0604020202020204" pitchFamily="34" charset="0"/>
                        <a:ea typeface="Arial" panose="020B0604020202020204" pitchFamily="34" charset="0"/>
                      </a:endParaRPr>
                    </a:p>
                  </a:txBody>
                  <a:tcPr marL="37749" marR="37749" marT="37749" marB="37749"/>
                </a:tc>
                <a:tc>
                  <a:txBody>
                    <a:bodyPr/>
                    <a:lstStyle/>
                    <a:p>
                      <a:pPr marL="0" marR="0" algn="ctr">
                        <a:lnSpc>
                          <a:spcPct val="115000"/>
                        </a:lnSpc>
                        <a:spcBef>
                          <a:spcPts val="0"/>
                        </a:spcBef>
                        <a:spcAft>
                          <a:spcPts val="0"/>
                        </a:spcAft>
                      </a:pPr>
                      <a:r>
                        <a:rPr lang="en-US" sz="1100" dirty="0">
                          <a:effectLst/>
                        </a:rPr>
                        <a:t>24.54</a:t>
                      </a:r>
                      <a:endParaRPr lang="en-US" sz="1100" dirty="0">
                        <a:effectLst/>
                        <a:latin typeface="Arial" panose="020B0604020202020204" pitchFamily="34" charset="0"/>
                        <a:ea typeface="Arial" panose="020B0604020202020204" pitchFamily="34" charset="0"/>
                      </a:endParaRPr>
                    </a:p>
                  </a:txBody>
                  <a:tcPr marL="37749" marR="37749" marT="37749" marB="37749"/>
                </a:tc>
                <a:tc>
                  <a:txBody>
                    <a:bodyPr/>
                    <a:lstStyle/>
                    <a:p>
                      <a:pPr marL="0" marR="0" algn="ctr">
                        <a:lnSpc>
                          <a:spcPct val="115000"/>
                        </a:lnSpc>
                        <a:spcBef>
                          <a:spcPts val="0"/>
                        </a:spcBef>
                        <a:spcAft>
                          <a:spcPts val="0"/>
                        </a:spcAft>
                      </a:pPr>
                      <a:r>
                        <a:rPr lang="en-US" sz="1100" dirty="0">
                          <a:effectLst/>
                        </a:rPr>
                        <a:t>6.497</a:t>
                      </a:r>
                      <a:endParaRPr lang="en-US" sz="1100" dirty="0">
                        <a:effectLst/>
                        <a:latin typeface="Arial" panose="020B0604020202020204" pitchFamily="34" charset="0"/>
                        <a:ea typeface="Arial" panose="020B0604020202020204" pitchFamily="34" charset="0"/>
                      </a:endParaRPr>
                    </a:p>
                  </a:txBody>
                  <a:tcPr marL="37749" marR="37749" marT="37749" marB="37749"/>
                </a:tc>
                <a:extLst>
                  <a:ext uri="{0D108BD9-81ED-4DB2-BD59-A6C34878D82A}">
                    <a16:rowId xmlns:a16="http://schemas.microsoft.com/office/drawing/2014/main" val="953383314"/>
                  </a:ext>
                </a:extLst>
              </a:tr>
              <a:tr h="442043">
                <a:tc>
                  <a:txBody>
                    <a:bodyPr/>
                    <a:lstStyle/>
                    <a:p>
                      <a:pPr marL="0" marR="0" algn="l">
                        <a:lnSpc>
                          <a:spcPct val="115000"/>
                        </a:lnSpc>
                        <a:spcBef>
                          <a:spcPts val="0"/>
                        </a:spcBef>
                        <a:spcAft>
                          <a:spcPts val="0"/>
                        </a:spcAft>
                      </a:pPr>
                      <a:r>
                        <a:rPr lang="en-US" sz="1100" b="1" dirty="0">
                          <a:effectLst/>
                        </a:rPr>
                        <a:t>Food Services</a:t>
                      </a:r>
                      <a:endParaRPr lang="en-US" sz="1100" b="1" dirty="0">
                        <a:effectLst/>
                        <a:latin typeface="Arial" panose="020B0604020202020204" pitchFamily="34" charset="0"/>
                        <a:ea typeface="Arial" panose="020B0604020202020204" pitchFamily="34" charset="0"/>
                      </a:endParaRPr>
                    </a:p>
                  </a:txBody>
                  <a:tcPr marL="37749" marR="37749" marT="37749" marB="37749"/>
                </a:tc>
                <a:tc>
                  <a:txBody>
                    <a:bodyPr/>
                    <a:lstStyle/>
                    <a:p>
                      <a:pPr marL="0" marR="0" algn="ctr">
                        <a:lnSpc>
                          <a:spcPct val="115000"/>
                        </a:lnSpc>
                        <a:spcBef>
                          <a:spcPts val="0"/>
                        </a:spcBef>
                        <a:spcAft>
                          <a:spcPts val="0"/>
                        </a:spcAft>
                      </a:pPr>
                      <a:r>
                        <a:rPr lang="en-US" sz="1100" dirty="0">
                          <a:effectLst/>
                        </a:rPr>
                        <a:t>19.71</a:t>
                      </a:r>
                      <a:endParaRPr lang="en-US" sz="1100" dirty="0">
                        <a:effectLst/>
                        <a:latin typeface="Arial" panose="020B0604020202020204" pitchFamily="34" charset="0"/>
                        <a:ea typeface="Arial" panose="020B0604020202020204" pitchFamily="34" charset="0"/>
                      </a:endParaRPr>
                    </a:p>
                  </a:txBody>
                  <a:tcPr marL="37749" marR="37749" marT="37749" marB="37749"/>
                </a:tc>
                <a:tc>
                  <a:txBody>
                    <a:bodyPr/>
                    <a:lstStyle/>
                    <a:p>
                      <a:pPr marL="0" marR="0" algn="ctr">
                        <a:lnSpc>
                          <a:spcPct val="115000"/>
                        </a:lnSpc>
                        <a:spcBef>
                          <a:spcPts val="0"/>
                        </a:spcBef>
                        <a:spcAft>
                          <a:spcPts val="0"/>
                        </a:spcAft>
                      </a:pPr>
                      <a:r>
                        <a:rPr lang="en-US" sz="1100" dirty="0">
                          <a:effectLst/>
                        </a:rPr>
                        <a:t>7.472</a:t>
                      </a:r>
                      <a:endParaRPr lang="en-US" sz="1100" dirty="0">
                        <a:effectLst/>
                        <a:latin typeface="Arial" panose="020B0604020202020204" pitchFamily="34" charset="0"/>
                        <a:ea typeface="Arial" panose="020B0604020202020204" pitchFamily="34" charset="0"/>
                      </a:endParaRPr>
                    </a:p>
                  </a:txBody>
                  <a:tcPr marL="37749" marR="37749" marT="37749" marB="37749"/>
                </a:tc>
                <a:extLst>
                  <a:ext uri="{0D108BD9-81ED-4DB2-BD59-A6C34878D82A}">
                    <a16:rowId xmlns:a16="http://schemas.microsoft.com/office/drawing/2014/main" val="286936787"/>
                  </a:ext>
                </a:extLst>
              </a:tr>
            </a:tbl>
          </a:graphicData>
        </a:graphic>
      </p:graphicFrame>
    </p:spTree>
    <p:extLst>
      <p:ext uri="{BB962C8B-B14F-4D97-AF65-F5344CB8AC3E}">
        <p14:creationId xmlns:p14="http://schemas.microsoft.com/office/powerpoint/2010/main" val="2031548257"/>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p:cNvSpPr>
          <p:nvPr>
            <p:ph type="title"/>
          </p:nvPr>
        </p:nvSpPr>
        <p:spPr>
          <a:xfrm>
            <a:off x="2086571" y="547479"/>
            <a:ext cx="5680564" cy="1179692"/>
          </a:xfrm>
          <a:prstGeom prst="rect">
            <a:avLst/>
          </a:prstGeom>
        </p:spPr>
        <p:txBody>
          <a:bodyPr>
            <a:normAutofit/>
          </a:bodyPr>
          <a:lstStyle>
            <a:lvl1pPr defTabSz="667512">
              <a:defRPr sz="3212"/>
            </a:lvl1pPr>
          </a:lstStyle>
          <a:p>
            <a:r>
              <a:rPr lang="en-US" sz="2000" b="1" dirty="0">
                <a:latin typeface="+mj-lt"/>
              </a:rPr>
              <a:t>Supervisor Performance x </a:t>
            </a:r>
            <a:br>
              <a:rPr lang="en-US" sz="2000" b="1" dirty="0">
                <a:latin typeface="+mj-lt"/>
              </a:rPr>
            </a:br>
            <a:r>
              <a:rPr lang="en-US" sz="2000" b="1" dirty="0">
                <a:latin typeface="+mj-lt"/>
              </a:rPr>
              <a:t>Demographics and GROW at St. Olaf</a:t>
            </a:r>
            <a:endParaRPr sz="2000" b="1" dirty="0">
              <a:latin typeface="+mj-lt"/>
            </a:endParaRPr>
          </a:p>
        </p:txBody>
      </p:sp>
      <p:sp>
        <p:nvSpPr>
          <p:cNvPr id="82" name="Shape 82"/>
          <p:cNvSpPr/>
          <p:nvPr/>
        </p:nvSpPr>
        <p:spPr>
          <a:xfrm>
            <a:off x="6922384" y="4078569"/>
            <a:ext cx="777901" cy="423301"/>
          </a:xfrm>
          <a:prstGeom prst="ellipse">
            <a:avLst/>
          </a:prstGeom>
          <a:ln w="25400">
            <a:solidFill>
              <a:srgbClr val="FF0000"/>
            </a:solidFill>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graphicFrame>
        <p:nvGraphicFramePr>
          <p:cNvPr id="3" name="Table 2">
            <a:extLst>
              <a:ext uri="{FF2B5EF4-FFF2-40B4-BE49-F238E27FC236}">
                <a16:creationId xmlns:a16="http://schemas.microsoft.com/office/drawing/2014/main" id="{B3D59E66-FAA1-4CE0-AEA9-2E92115CB237}"/>
              </a:ext>
            </a:extLst>
          </p:cNvPr>
          <p:cNvGraphicFramePr>
            <a:graphicFrameLocks noGrp="1"/>
          </p:cNvGraphicFramePr>
          <p:nvPr/>
        </p:nvGraphicFramePr>
        <p:xfrm>
          <a:off x="1860606" y="1495676"/>
          <a:ext cx="5839679" cy="3031480"/>
        </p:xfrm>
        <a:graphic>
          <a:graphicData uri="http://schemas.openxmlformats.org/drawingml/2006/table">
            <a:tbl>
              <a:tblPr>
                <a:tableStyleId>{5940675A-B579-460E-94D1-54222C63F5DA}</a:tableStyleId>
              </a:tblPr>
              <a:tblGrid>
                <a:gridCol w="2031005">
                  <a:extLst>
                    <a:ext uri="{9D8B030D-6E8A-4147-A177-3AD203B41FA5}">
                      <a16:colId xmlns:a16="http://schemas.microsoft.com/office/drawing/2014/main" val="3868118044"/>
                    </a:ext>
                  </a:extLst>
                </a:gridCol>
                <a:gridCol w="882595">
                  <a:extLst>
                    <a:ext uri="{9D8B030D-6E8A-4147-A177-3AD203B41FA5}">
                      <a16:colId xmlns:a16="http://schemas.microsoft.com/office/drawing/2014/main" val="1318633779"/>
                    </a:ext>
                  </a:extLst>
                </a:gridCol>
                <a:gridCol w="930302">
                  <a:extLst>
                    <a:ext uri="{9D8B030D-6E8A-4147-A177-3AD203B41FA5}">
                      <a16:colId xmlns:a16="http://schemas.microsoft.com/office/drawing/2014/main" val="3925501710"/>
                    </a:ext>
                  </a:extLst>
                </a:gridCol>
                <a:gridCol w="1208599">
                  <a:extLst>
                    <a:ext uri="{9D8B030D-6E8A-4147-A177-3AD203B41FA5}">
                      <a16:colId xmlns:a16="http://schemas.microsoft.com/office/drawing/2014/main" val="478885031"/>
                    </a:ext>
                  </a:extLst>
                </a:gridCol>
                <a:gridCol w="787178">
                  <a:extLst>
                    <a:ext uri="{9D8B030D-6E8A-4147-A177-3AD203B41FA5}">
                      <a16:colId xmlns:a16="http://schemas.microsoft.com/office/drawing/2014/main" val="578408736"/>
                    </a:ext>
                  </a:extLst>
                </a:gridCol>
              </a:tblGrid>
              <a:tr h="182458">
                <a:tc>
                  <a:txBody>
                    <a:bodyPr/>
                    <a:lstStyle/>
                    <a:p>
                      <a:pPr marL="0" marR="0" algn="l">
                        <a:lnSpc>
                          <a:spcPct val="115000"/>
                        </a:lnSpc>
                        <a:spcBef>
                          <a:spcPts val="0"/>
                        </a:spcBef>
                        <a:spcAft>
                          <a:spcPts val="0"/>
                        </a:spcAft>
                      </a:pPr>
                      <a:r>
                        <a:rPr lang="en-US" sz="1200" b="1" dirty="0">
                          <a:effectLst/>
                          <a:latin typeface="Calibri" panose="020F0502020204030204" pitchFamily="34" charset="0"/>
                          <a:cs typeface="Calibri" panose="020F0502020204030204" pitchFamily="34" charset="0"/>
                        </a:rPr>
                        <a:t>Demographic and group</a:t>
                      </a:r>
                      <a:endParaRPr lang="en-US" sz="1200" b="1" dirty="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tc>
                  <a:txBody>
                    <a:bodyPr/>
                    <a:lstStyle/>
                    <a:p>
                      <a:pPr marL="0" marR="0" algn="ctr">
                        <a:lnSpc>
                          <a:spcPct val="115000"/>
                        </a:lnSpc>
                        <a:spcBef>
                          <a:spcPts val="0"/>
                        </a:spcBef>
                        <a:spcAft>
                          <a:spcPts val="0"/>
                        </a:spcAft>
                      </a:pPr>
                      <a:r>
                        <a:rPr lang="en-US" sz="1200" b="1" dirty="0">
                          <a:effectLst/>
                          <a:latin typeface="Calibri" panose="020F0502020204030204" pitchFamily="34" charset="0"/>
                          <a:cs typeface="Calibri" panose="020F0502020204030204" pitchFamily="34" charset="0"/>
                        </a:rPr>
                        <a:t>Group 1 </a:t>
                      </a:r>
                    </a:p>
                    <a:p>
                      <a:pPr marL="0" marR="0" algn="ctr">
                        <a:lnSpc>
                          <a:spcPct val="115000"/>
                        </a:lnSpc>
                        <a:spcBef>
                          <a:spcPts val="0"/>
                        </a:spcBef>
                        <a:spcAft>
                          <a:spcPts val="0"/>
                        </a:spcAft>
                      </a:pPr>
                      <a:r>
                        <a:rPr lang="en-US" sz="1200" b="1" dirty="0">
                          <a:effectLst/>
                          <a:latin typeface="Calibri" panose="020F0502020204030204" pitchFamily="34" charset="0"/>
                          <a:cs typeface="Calibri" panose="020F0502020204030204" pitchFamily="34" charset="0"/>
                        </a:rPr>
                        <a:t>Mean Score</a:t>
                      </a:r>
                      <a:endParaRPr lang="en-US" sz="1200" b="1" dirty="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tc>
                  <a:txBody>
                    <a:bodyPr/>
                    <a:lstStyle/>
                    <a:p>
                      <a:pPr marL="0" marR="0" algn="ctr">
                        <a:lnSpc>
                          <a:spcPct val="115000"/>
                        </a:lnSpc>
                        <a:spcBef>
                          <a:spcPts val="0"/>
                        </a:spcBef>
                        <a:spcAft>
                          <a:spcPts val="0"/>
                        </a:spcAft>
                      </a:pPr>
                      <a:r>
                        <a:rPr lang="en-US" sz="1200" b="1" dirty="0">
                          <a:effectLst/>
                          <a:latin typeface="Calibri" panose="020F0502020204030204" pitchFamily="34" charset="0"/>
                          <a:cs typeface="Calibri" panose="020F0502020204030204" pitchFamily="34" charset="0"/>
                        </a:rPr>
                        <a:t>Group 2 </a:t>
                      </a:r>
                    </a:p>
                    <a:p>
                      <a:pPr marL="0" marR="0" algn="ctr">
                        <a:lnSpc>
                          <a:spcPct val="115000"/>
                        </a:lnSpc>
                        <a:spcBef>
                          <a:spcPts val="0"/>
                        </a:spcBef>
                        <a:spcAft>
                          <a:spcPts val="0"/>
                        </a:spcAft>
                      </a:pPr>
                      <a:r>
                        <a:rPr lang="en-US" sz="1200" b="1" dirty="0">
                          <a:effectLst/>
                          <a:latin typeface="Calibri" panose="020F0502020204030204" pitchFamily="34" charset="0"/>
                          <a:cs typeface="Calibri" panose="020F0502020204030204" pitchFamily="34" charset="0"/>
                        </a:rPr>
                        <a:t>Mean Score</a:t>
                      </a:r>
                      <a:endParaRPr lang="en-US" sz="1200" b="1" dirty="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tc>
                  <a:txBody>
                    <a:bodyPr/>
                    <a:lstStyle/>
                    <a:p>
                      <a:pPr marL="0" marR="0" algn="ctr">
                        <a:lnSpc>
                          <a:spcPct val="115000"/>
                        </a:lnSpc>
                        <a:spcBef>
                          <a:spcPts val="0"/>
                        </a:spcBef>
                        <a:spcAft>
                          <a:spcPts val="0"/>
                        </a:spcAft>
                      </a:pPr>
                      <a:r>
                        <a:rPr lang="en-US" sz="1200" b="1">
                          <a:effectLst/>
                          <a:latin typeface="Calibri" panose="020F0502020204030204" pitchFamily="34" charset="0"/>
                          <a:cs typeface="Calibri" panose="020F0502020204030204" pitchFamily="34" charset="0"/>
                        </a:rPr>
                        <a:t>Mann Whitney U Score</a:t>
                      </a:r>
                      <a:endParaRPr lang="en-US" sz="1200" b="1">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tc>
                  <a:txBody>
                    <a:bodyPr/>
                    <a:lstStyle/>
                    <a:p>
                      <a:pPr marL="0" marR="0" algn="ctr">
                        <a:lnSpc>
                          <a:spcPct val="115000"/>
                        </a:lnSpc>
                        <a:spcBef>
                          <a:spcPts val="0"/>
                        </a:spcBef>
                        <a:spcAft>
                          <a:spcPts val="0"/>
                        </a:spcAft>
                      </a:pPr>
                      <a:r>
                        <a:rPr lang="en-US" sz="1200" b="1" dirty="0">
                          <a:effectLst/>
                          <a:latin typeface="Calibri" panose="020F0502020204030204" pitchFamily="34" charset="0"/>
                          <a:cs typeface="Calibri" panose="020F0502020204030204" pitchFamily="34" charset="0"/>
                        </a:rPr>
                        <a:t>p-value</a:t>
                      </a:r>
                      <a:endParaRPr lang="en-US" sz="1200" b="1" dirty="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extLst>
                  <a:ext uri="{0D108BD9-81ED-4DB2-BD59-A6C34878D82A}">
                    <a16:rowId xmlns:a16="http://schemas.microsoft.com/office/drawing/2014/main" val="1931648189"/>
                  </a:ext>
                </a:extLst>
              </a:tr>
              <a:tr h="530299">
                <a:tc>
                  <a:txBody>
                    <a:bodyPr/>
                    <a:lstStyle/>
                    <a:p>
                      <a:pPr marL="0" marR="0" algn="l">
                        <a:lnSpc>
                          <a:spcPct val="115000"/>
                        </a:lnSpc>
                        <a:spcBef>
                          <a:spcPts val="0"/>
                        </a:spcBef>
                        <a:spcAft>
                          <a:spcPts val="0"/>
                        </a:spcAft>
                      </a:pPr>
                      <a:r>
                        <a:rPr lang="en-US" sz="1200" b="1" dirty="0">
                          <a:effectLst/>
                          <a:latin typeface="Calibri" panose="020F0502020204030204" pitchFamily="34" charset="0"/>
                          <a:cs typeface="Calibri" panose="020F0502020204030204" pitchFamily="34" charset="0"/>
                        </a:rPr>
                        <a:t>Gender Binarized:</a:t>
                      </a:r>
                    </a:p>
                    <a:p>
                      <a:pPr marL="0" marR="0" algn="l">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1=female; 2=male</a:t>
                      </a:r>
                      <a:endParaRPr lang="en-US" sz="1200" dirty="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tc>
                  <a:txBody>
                    <a:body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24.4</a:t>
                      </a:r>
                      <a:endParaRPr lang="en-US" sz="1200" dirty="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tc>
                  <a:txBody>
                    <a:body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25.38</a:t>
                      </a:r>
                      <a:endParaRPr lang="en-US" sz="1200" dirty="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tc>
                  <a:txBody>
                    <a:body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17842.5</a:t>
                      </a:r>
                      <a:endParaRPr lang="en-US" sz="1200" dirty="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tc>
                  <a:txBody>
                    <a:bodyPr/>
                    <a:lstStyle/>
                    <a:p>
                      <a:pPr marL="0" marR="0" algn="ctr">
                        <a:lnSpc>
                          <a:spcPct val="115000"/>
                        </a:lnSpc>
                        <a:spcBef>
                          <a:spcPts val="0"/>
                        </a:spcBef>
                        <a:spcAft>
                          <a:spcPts val="0"/>
                        </a:spcAft>
                      </a:pPr>
                      <a:r>
                        <a:rPr lang="en-US" sz="1200">
                          <a:effectLst/>
                          <a:latin typeface="Calibri" panose="020F0502020204030204" pitchFamily="34" charset="0"/>
                          <a:cs typeface="Calibri" panose="020F0502020204030204" pitchFamily="34" charset="0"/>
                        </a:rPr>
                        <a:t>0.318</a:t>
                      </a:r>
                      <a:endParaRPr lang="en-US" sz="120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extLst>
                  <a:ext uri="{0D108BD9-81ED-4DB2-BD59-A6C34878D82A}">
                    <a16:rowId xmlns:a16="http://schemas.microsoft.com/office/drawing/2014/main" val="1515180961"/>
                  </a:ext>
                </a:extLst>
              </a:tr>
              <a:tr h="469533">
                <a:tc>
                  <a:txBody>
                    <a:bodyPr/>
                    <a:lstStyle/>
                    <a:p>
                      <a:pPr marL="0" marR="0" algn="l">
                        <a:lnSpc>
                          <a:spcPct val="115000"/>
                        </a:lnSpc>
                        <a:spcBef>
                          <a:spcPts val="0"/>
                        </a:spcBef>
                        <a:spcAft>
                          <a:spcPts val="0"/>
                        </a:spcAft>
                      </a:pPr>
                      <a:r>
                        <a:rPr lang="en-US" sz="1200" b="1" dirty="0">
                          <a:effectLst/>
                          <a:latin typeface="Calibri" panose="020F0502020204030204" pitchFamily="34" charset="0"/>
                          <a:cs typeface="Calibri" panose="020F0502020204030204" pitchFamily="34" charset="0"/>
                        </a:rPr>
                        <a:t>Generation: </a:t>
                      </a:r>
                    </a:p>
                    <a:p>
                      <a:pPr marL="0" marR="0" algn="l">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1=first gen; 2=continuing gen</a:t>
                      </a:r>
                      <a:endParaRPr lang="en-US" sz="1200" dirty="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tc>
                  <a:txBody>
                    <a:bodyPr/>
                    <a:lstStyle/>
                    <a:p>
                      <a:pPr marL="0" marR="0" algn="ctr">
                        <a:lnSpc>
                          <a:spcPct val="115000"/>
                        </a:lnSpc>
                        <a:spcBef>
                          <a:spcPts val="0"/>
                        </a:spcBef>
                        <a:spcAft>
                          <a:spcPts val="0"/>
                        </a:spcAft>
                      </a:pPr>
                      <a:r>
                        <a:rPr lang="en-US" sz="1200">
                          <a:effectLst/>
                          <a:latin typeface="Calibri" panose="020F0502020204030204" pitchFamily="34" charset="0"/>
                          <a:cs typeface="Calibri" panose="020F0502020204030204" pitchFamily="34" charset="0"/>
                        </a:rPr>
                        <a:t>25.43</a:t>
                      </a:r>
                      <a:endParaRPr lang="en-US" sz="120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tc>
                  <a:txBody>
                    <a:body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24.56</a:t>
                      </a:r>
                      <a:endParaRPr lang="en-US" sz="1200" dirty="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tc>
                  <a:txBody>
                    <a:body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16925.5</a:t>
                      </a:r>
                      <a:endParaRPr lang="en-US" sz="1200" dirty="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tc>
                  <a:txBody>
                    <a:bodyPr/>
                    <a:lstStyle/>
                    <a:p>
                      <a:pPr marL="0" marR="0" algn="ctr">
                        <a:lnSpc>
                          <a:spcPct val="115000"/>
                        </a:lnSpc>
                        <a:spcBef>
                          <a:spcPts val="0"/>
                        </a:spcBef>
                        <a:spcAft>
                          <a:spcPts val="0"/>
                        </a:spcAft>
                      </a:pPr>
                      <a:r>
                        <a:rPr lang="en-US" sz="1200">
                          <a:effectLst/>
                          <a:latin typeface="Calibri" panose="020F0502020204030204" pitchFamily="34" charset="0"/>
                          <a:cs typeface="Calibri" panose="020F0502020204030204" pitchFamily="34" charset="0"/>
                        </a:rPr>
                        <a:t>0.052</a:t>
                      </a:r>
                      <a:endParaRPr lang="en-US" sz="120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extLst>
                  <a:ext uri="{0D108BD9-81ED-4DB2-BD59-A6C34878D82A}">
                    <a16:rowId xmlns:a16="http://schemas.microsoft.com/office/drawing/2014/main" val="3359163839"/>
                  </a:ext>
                </a:extLst>
              </a:tr>
              <a:tr h="530299">
                <a:tc>
                  <a:txBody>
                    <a:bodyPr/>
                    <a:lstStyle/>
                    <a:p>
                      <a:pPr marL="0" marR="0" algn="l">
                        <a:lnSpc>
                          <a:spcPct val="115000"/>
                        </a:lnSpc>
                        <a:spcBef>
                          <a:spcPts val="0"/>
                        </a:spcBef>
                        <a:spcAft>
                          <a:spcPts val="0"/>
                        </a:spcAft>
                      </a:pPr>
                      <a:r>
                        <a:rPr lang="en-US" sz="1200" b="1" dirty="0">
                          <a:effectLst/>
                          <a:latin typeface="Calibri" panose="020F0502020204030204" pitchFamily="34" charset="0"/>
                          <a:cs typeface="Calibri" panose="020F0502020204030204" pitchFamily="34" charset="0"/>
                        </a:rPr>
                        <a:t>Race and Ethnicity: </a:t>
                      </a:r>
                    </a:p>
                    <a:p>
                      <a:pPr marL="0" marR="0" algn="l">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1=BIPOC; 2=white</a:t>
                      </a:r>
                      <a:endParaRPr lang="en-US" sz="1200" dirty="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tc>
                  <a:txBody>
                    <a:bodyPr/>
                    <a:lstStyle/>
                    <a:p>
                      <a:pPr marL="0" marR="0" algn="ctr">
                        <a:lnSpc>
                          <a:spcPct val="115000"/>
                        </a:lnSpc>
                        <a:spcBef>
                          <a:spcPts val="0"/>
                        </a:spcBef>
                        <a:spcAft>
                          <a:spcPts val="0"/>
                        </a:spcAft>
                      </a:pPr>
                      <a:r>
                        <a:rPr lang="en-US" sz="1200">
                          <a:effectLst/>
                          <a:latin typeface="Calibri" panose="020F0502020204030204" pitchFamily="34" charset="0"/>
                          <a:cs typeface="Calibri" panose="020F0502020204030204" pitchFamily="34" charset="0"/>
                        </a:rPr>
                        <a:t>24.84</a:t>
                      </a:r>
                      <a:endParaRPr lang="en-US" sz="120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tc>
                  <a:txBody>
                    <a:body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24.72</a:t>
                      </a:r>
                      <a:endParaRPr lang="en-US" sz="1200" dirty="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tc>
                  <a:txBody>
                    <a:body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20704.5</a:t>
                      </a:r>
                      <a:endParaRPr lang="en-US" sz="1200" dirty="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tc>
                  <a:txBody>
                    <a:bodyPr/>
                    <a:lstStyle/>
                    <a:p>
                      <a:pPr marL="0" marR="0" algn="ctr">
                        <a:lnSpc>
                          <a:spcPct val="115000"/>
                        </a:lnSpc>
                        <a:spcBef>
                          <a:spcPts val="0"/>
                        </a:spcBef>
                        <a:spcAft>
                          <a:spcPts val="0"/>
                        </a:spcAft>
                      </a:pPr>
                      <a:r>
                        <a:rPr lang="en-US" sz="1200">
                          <a:effectLst/>
                          <a:latin typeface="Calibri" panose="020F0502020204030204" pitchFamily="34" charset="0"/>
                          <a:cs typeface="Calibri" panose="020F0502020204030204" pitchFamily="34" charset="0"/>
                        </a:rPr>
                        <a:t>0.425</a:t>
                      </a:r>
                      <a:endParaRPr lang="en-US" sz="120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extLst>
                  <a:ext uri="{0D108BD9-81ED-4DB2-BD59-A6C34878D82A}">
                    <a16:rowId xmlns:a16="http://schemas.microsoft.com/office/drawing/2014/main" val="2009480682"/>
                  </a:ext>
                </a:extLst>
              </a:tr>
              <a:tr h="533549">
                <a:tc>
                  <a:txBody>
                    <a:bodyPr/>
                    <a:lstStyle/>
                    <a:p>
                      <a:pPr marL="0" marR="0" algn="l">
                        <a:lnSpc>
                          <a:spcPct val="115000"/>
                        </a:lnSpc>
                        <a:spcBef>
                          <a:spcPts val="0"/>
                        </a:spcBef>
                        <a:spcAft>
                          <a:spcPts val="0"/>
                        </a:spcAft>
                      </a:pPr>
                      <a:r>
                        <a:rPr lang="en-US" sz="1200" b="1" dirty="0">
                          <a:effectLst/>
                          <a:latin typeface="Calibri" panose="020F0502020204030204" pitchFamily="34" charset="0"/>
                          <a:cs typeface="Calibri" panose="020F0502020204030204" pitchFamily="34" charset="0"/>
                        </a:rPr>
                        <a:t>International / domestic:</a:t>
                      </a:r>
                    </a:p>
                    <a:p>
                      <a:pPr marL="0" marR="0" algn="l">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1=international; 2=domestic </a:t>
                      </a:r>
                      <a:endParaRPr lang="en-US" sz="1200" dirty="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tc>
                  <a:txBody>
                    <a:bodyPr/>
                    <a:lstStyle/>
                    <a:p>
                      <a:pPr marL="0" marR="0" algn="ctr">
                        <a:lnSpc>
                          <a:spcPct val="115000"/>
                        </a:lnSpc>
                        <a:spcBef>
                          <a:spcPts val="0"/>
                        </a:spcBef>
                        <a:spcAft>
                          <a:spcPts val="0"/>
                        </a:spcAft>
                      </a:pPr>
                      <a:r>
                        <a:rPr lang="en-US" sz="1200">
                          <a:effectLst/>
                          <a:latin typeface="Calibri" panose="020F0502020204030204" pitchFamily="34" charset="0"/>
                          <a:cs typeface="Calibri" panose="020F0502020204030204" pitchFamily="34" charset="0"/>
                        </a:rPr>
                        <a:t>25.05</a:t>
                      </a:r>
                      <a:endParaRPr lang="en-US" sz="120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tc>
                  <a:txBody>
                    <a:bodyPr/>
                    <a:lstStyle/>
                    <a:p>
                      <a:pPr marL="0" marR="0" algn="ctr">
                        <a:lnSpc>
                          <a:spcPct val="115000"/>
                        </a:lnSpc>
                        <a:spcBef>
                          <a:spcPts val="0"/>
                        </a:spcBef>
                        <a:spcAft>
                          <a:spcPts val="0"/>
                        </a:spcAft>
                      </a:pPr>
                      <a:r>
                        <a:rPr lang="en-US" sz="1200">
                          <a:effectLst/>
                          <a:latin typeface="Calibri" panose="020F0502020204030204" pitchFamily="34" charset="0"/>
                          <a:cs typeface="Calibri" panose="020F0502020204030204" pitchFamily="34" charset="0"/>
                        </a:rPr>
                        <a:t>24.66</a:t>
                      </a:r>
                      <a:endParaRPr lang="en-US" sz="120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tc>
                  <a:txBody>
                    <a:body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12347.5</a:t>
                      </a:r>
                      <a:endParaRPr lang="en-US" sz="1200" dirty="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tc>
                  <a:txBody>
                    <a:body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0.609</a:t>
                      </a:r>
                      <a:endParaRPr lang="en-US" sz="1200" dirty="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extLst>
                  <a:ext uri="{0D108BD9-81ED-4DB2-BD59-A6C34878D82A}">
                    <a16:rowId xmlns:a16="http://schemas.microsoft.com/office/drawing/2014/main" val="4012864744"/>
                  </a:ext>
                </a:extLst>
              </a:tr>
              <a:tr h="413045">
                <a:tc>
                  <a:txBody>
                    <a:bodyPr/>
                    <a:lstStyle/>
                    <a:p>
                      <a:pPr marL="0" marR="0" algn="l">
                        <a:lnSpc>
                          <a:spcPct val="115000"/>
                        </a:lnSpc>
                        <a:spcBef>
                          <a:spcPts val="0"/>
                        </a:spcBef>
                        <a:spcAft>
                          <a:spcPts val="0"/>
                        </a:spcAft>
                      </a:pPr>
                      <a:r>
                        <a:rPr lang="en-US" sz="1200" b="1" dirty="0">
                          <a:effectLst/>
                          <a:latin typeface="Calibri" panose="020F0502020204030204" pitchFamily="34" charset="0"/>
                          <a:cs typeface="Calibri" panose="020F0502020204030204" pitchFamily="34" charset="0"/>
                        </a:rPr>
                        <a:t>GROW:</a:t>
                      </a:r>
                    </a:p>
                    <a:p>
                      <a:pPr marL="0" marR="0" algn="l">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1=yes, 2=no</a:t>
                      </a:r>
                      <a:endParaRPr lang="en-US" sz="1200" dirty="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tc>
                  <a:txBody>
                    <a:bodyPr/>
                    <a:lstStyle/>
                    <a:p>
                      <a:pPr marL="0" marR="0" algn="ctr">
                        <a:lnSpc>
                          <a:spcPct val="115000"/>
                        </a:lnSpc>
                        <a:spcBef>
                          <a:spcPts val="0"/>
                        </a:spcBef>
                        <a:spcAft>
                          <a:spcPts val="0"/>
                        </a:spcAft>
                      </a:pPr>
                      <a:r>
                        <a:rPr lang="en-US" sz="1200" dirty="0">
                          <a:effectLst/>
                          <a:highlight>
                            <a:srgbClr val="FFFF00"/>
                          </a:highlight>
                          <a:latin typeface="Calibri" panose="020F0502020204030204" pitchFamily="34" charset="0"/>
                          <a:cs typeface="Calibri" panose="020F0502020204030204" pitchFamily="34" charset="0"/>
                        </a:rPr>
                        <a:t>28.67</a:t>
                      </a:r>
                      <a:endParaRPr lang="en-US" sz="1200" dirty="0">
                        <a:effectLst/>
                        <a:highlight>
                          <a:srgbClr val="FFFF00"/>
                        </a:highligh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tc>
                  <a:txBody>
                    <a:bodyPr/>
                    <a:lstStyle/>
                    <a:p>
                      <a:pPr marL="0" marR="0" algn="ctr">
                        <a:lnSpc>
                          <a:spcPct val="115000"/>
                        </a:lnSpc>
                        <a:spcBef>
                          <a:spcPts val="0"/>
                        </a:spcBef>
                        <a:spcAft>
                          <a:spcPts val="0"/>
                        </a:spcAft>
                      </a:pPr>
                      <a:r>
                        <a:rPr lang="en-US" sz="1200" dirty="0">
                          <a:effectLst/>
                          <a:highlight>
                            <a:srgbClr val="FFFF00"/>
                          </a:highlight>
                          <a:latin typeface="Calibri" panose="020F0502020204030204" pitchFamily="34" charset="0"/>
                          <a:cs typeface="Calibri" panose="020F0502020204030204" pitchFamily="34" charset="0"/>
                        </a:rPr>
                        <a:t>24.14</a:t>
                      </a:r>
                      <a:endParaRPr lang="en-US" sz="1200" dirty="0">
                        <a:effectLst/>
                        <a:highlight>
                          <a:srgbClr val="FFFF00"/>
                        </a:highligh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tc>
                  <a:txBody>
                    <a:bodyPr/>
                    <a:lstStyle/>
                    <a:p>
                      <a:pPr marL="0" marR="0" algn="ctr">
                        <a:lnSpc>
                          <a:spcPct val="115000"/>
                        </a:lnSpc>
                        <a:spcBef>
                          <a:spcPts val="0"/>
                        </a:spcBef>
                        <a:spcAft>
                          <a:spcPts val="0"/>
                        </a:spcAft>
                      </a:pPr>
                      <a:r>
                        <a:rPr lang="en-US" sz="1200">
                          <a:effectLst/>
                          <a:latin typeface="Calibri" panose="020F0502020204030204" pitchFamily="34" charset="0"/>
                          <a:cs typeface="Calibri" panose="020F0502020204030204" pitchFamily="34" charset="0"/>
                        </a:rPr>
                        <a:t>7546.5</a:t>
                      </a:r>
                      <a:endParaRPr lang="en-US" sz="120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tc>
                  <a:txBody>
                    <a:body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&lt;0.001</a:t>
                      </a:r>
                      <a:endParaRPr lang="en-US" sz="1200" dirty="0">
                        <a:effectLst/>
                        <a:latin typeface="Calibri" panose="020F0502020204030204" pitchFamily="34" charset="0"/>
                        <a:ea typeface="Arial" panose="020B0604020202020204" pitchFamily="34" charset="0"/>
                        <a:cs typeface="Calibri" panose="020F0502020204030204" pitchFamily="34" charset="0"/>
                      </a:endParaRPr>
                    </a:p>
                  </a:txBody>
                  <a:tcPr marL="35403" marR="35403" marT="35403" marB="35403"/>
                </a:tc>
                <a:extLst>
                  <a:ext uri="{0D108BD9-81ED-4DB2-BD59-A6C34878D82A}">
                    <a16:rowId xmlns:a16="http://schemas.microsoft.com/office/drawing/2014/main" val="2199931293"/>
                  </a:ext>
                </a:extLst>
              </a:tr>
            </a:tbl>
          </a:graphicData>
        </a:graphic>
      </p:graphicFrame>
    </p:spTree>
    <p:extLst>
      <p:ext uri="{BB962C8B-B14F-4D97-AF65-F5344CB8AC3E}">
        <p14:creationId xmlns:p14="http://schemas.microsoft.com/office/powerpoint/2010/main" val="3501567242"/>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p:nvPr/>
        </p:nvSpPr>
        <p:spPr>
          <a:xfrm>
            <a:off x="555272" y="1169465"/>
            <a:ext cx="7607063" cy="387798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400" b="0" i="0" u="none" strike="noStrike" kern="0" cap="none" spc="0" normalizeH="0" baseline="0" noProof="0" dirty="0">
              <a:ln>
                <a:noFill/>
              </a:ln>
              <a:solidFill>
                <a:srgbClr val="FFFFFF"/>
              </a:solidFill>
              <a:effectLst/>
              <a:uLnTx/>
              <a:uFillTx/>
              <a:latin typeface="Arial"/>
              <a:cs typeface="Arial"/>
              <a:sym typeface="Arial"/>
            </a:endParaRPr>
          </a:p>
          <a:p>
            <a:pPr marL="187157" marR="0" lvl="0" indent="-187157" algn="l" defTabSz="914400" rtl="0" eaLnBrk="1" fontAlgn="auto" latinLnBrk="0" hangingPunct="0">
              <a:lnSpc>
                <a:spcPct val="100000"/>
              </a:lnSpc>
              <a:spcBef>
                <a:spcPts val="0"/>
              </a:spcBef>
              <a:spcAft>
                <a:spcPts val="0"/>
              </a:spcAft>
              <a:buClrTx/>
              <a:buSzPct val="100000"/>
              <a:buFontTx/>
              <a:buAutoNum type="arabicPeriod"/>
              <a:tabLst/>
              <a:defRPr sz="2000" b="1">
                <a:solidFill>
                  <a:srgbClr val="FFFFFF"/>
                </a:solidFill>
              </a:defRPr>
            </a:pPr>
            <a:r>
              <a:rPr kumimoji="0" sz="1900" b="1" i="0" u="none" strike="noStrike" kern="0" cap="none" spc="0" normalizeH="0" baseline="0" noProof="0" dirty="0">
                <a:ln>
                  <a:noFill/>
                </a:ln>
                <a:solidFill>
                  <a:srgbClr val="FFFFFF"/>
                </a:solidFill>
                <a:effectLst/>
                <a:uLnTx/>
                <a:uFillTx/>
                <a:latin typeface="Arial"/>
                <a:cs typeface="Arial"/>
                <a:sym typeface="Arial"/>
              </a:rPr>
              <a:t>’ comfort with a supervisor?</a:t>
            </a:r>
          </a:p>
          <a:p>
            <a:pPr marL="0" marR="0" lvl="0" indent="0" algn="l" defTabSz="914400" rtl="0" eaLnBrk="1" fontAlgn="auto" latinLnBrk="0" hangingPunct="0">
              <a:lnSpc>
                <a:spcPct val="100000"/>
              </a:lnSpc>
              <a:spcBef>
                <a:spcPts val="0"/>
              </a:spcBef>
              <a:spcAft>
                <a:spcPts val="0"/>
              </a:spcAft>
              <a:buClrTx/>
              <a:buSzTx/>
              <a:buFontTx/>
              <a:buNone/>
              <a:tabLst/>
              <a:defRPr sz="1900" b="1">
                <a:solidFill>
                  <a:srgbClr val="FFFFFF"/>
                </a:solidFill>
              </a:defRPr>
            </a:pPr>
            <a:endParaRPr kumimoji="0" sz="1900" b="1" i="0" u="none" strike="noStrike" kern="0" cap="none" spc="0" normalizeH="0" baseline="0" noProof="0" dirty="0">
              <a:ln>
                <a:noFill/>
              </a:ln>
              <a:solidFill>
                <a:srgbClr val="FFFFFF"/>
              </a:solidFill>
              <a:effectLst/>
              <a:uLnTx/>
              <a:uFillTx/>
              <a:latin typeface="Arial"/>
              <a:cs typeface="Arial"/>
              <a:sym typeface="Arial"/>
            </a:endParaRPr>
          </a:p>
          <a:p>
            <a:pPr marL="187157" marR="0" lvl="0" indent="-187157" algn="l" defTabSz="914400" rtl="0" eaLnBrk="1" fontAlgn="auto" latinLnBrk="0" hangingPunct="0">
              <a:lnSpc>
                <a:spcPct val="100000"/>
              </a:lnSpc>
              <a:spcBef>
                <a:spcPts val="0"/>
              </a:spcBef>
              <a:spcAft>
                <a:spcPts val="0"/>
              </a:spcAft>
              <a:buClrTx/>
              <a:buSzPct val="100000"/>
              <a:buFontTx/>
              <a:buAutoNum type="arabicPeriod" startAt="2"/>
              <a:tabLst/>
              <a:defRPr sz="1900" b="1">
                <a:solidFill>
                  <a:srgbClr val="FFFFFF"/>
                </a:solidFill>
              </a:defRPr>
            </a:pPr>
            <a:r>
              <a:rPr kumimoji="0" sz="1900" b="1" i="0" u="none" strike="noStrike" kern="0" cap="none" spc="0" normalizeH="0" baseline="0" noProof="0" dirty="0">
                <a:ln>
                  <a:noFill/>
                </a:ln>
                <a:solidFill>
                  <a:srgbClr val="FFFFFF"/>
                </a:solidFill>
                <a:effectLst/>
                <a:uLnTx/>
                <a:uFillTx/>
                <a:latin typeface="Arial"/>
                <a:cs typeface="Arial"/>
                <a:sym typeface="Arial"/>
              </a:rPr>
              <a:t> How can supervisors help student workers develop transferable skills?</a:t>
            </a:r>
          </a:p>
          <a:p>
            <a:pPr marL="0" marR="0" lvl="0" indent="0" algn="l" defTabSz="914400" rtl="0" eaLnBrk="1" fontAlgn="auto" latinLnBrk="0" hangingPunct="0">
              <a:lnSpc>
                <a:spcPct val="100000"/>
              </a:lnSpc>
              <a:spcBef>
                <a:spcPts val="0"/>
              </a:spcBef>
              <a:spcAft>
                <a:spcPts val="0"/>
              </a:spcAft>
              <a:buClrTx/>
              <a:buSzTx/>
              <a:buFontTx/>
              <a:buNone/>
              <a:tabLst/>
              <a:defRPr sz="1900" b="1">
                <a:solidFill>
                  <a:srgbClr val="FFFFFF"/>
                </a:solidFill>
              </a:defRPr>
            </a:pPr>
            <a:endParaRPr kumimoji="0" sz="1900" b="1" i="0" u="none" strike="noStrike" kern="0" cap="none" spc="0" normalizeH="0" baseline="0" noProof="0" dirty="0">
              <a:ln>
                <a:noFill/>
              </a:ln>
              <a:solidFill>
                <a:srgbClr val="FFFFFF"/>
              </a:solidFill>
              <a:effectLst/>
              <a:uLnTx/>
              <a:uFillTx/>
              <a:latin typeface="Arial"/>
              <a:cs typeface="Arial"/>
              <a:sym typeface="Arial"/>
            </a:endParaRPr>
          </a:p>
          <a:p>
            <a:pPr marL="187157" marR="0" lvl="0" indent="-187157" algn="l" defTabSz="914400" rtl="0" eaLnBrk="1" fontAlgn="auto" latinLnBrk="0" hangingPunct="0">
              <a:lnSpc>
                <a:spcPct val="100000"/>
              </a:lnSpc>
              <a:spcBef>
                <a:spcPts val="0"/>
              </a:spcBef>
              <a:spcAft>
                <a:spcPts val="0"/>
              </a:spcAft>
              <a:buClrTx/>
              <a:buSzPct val="100000"/>
              <a:buFontTx/>
              <a:buAutoNum type="arabicPeriod" startAt="3"/>
              <a:tabLst/>
              <a:defRPr sz="1900" b="1">
                <a:solidFill>
                  <a:srgbClr val="FFFFFF"/>
                </a:solidFill>
              </a:defRPr>
            </a:pPr>
            <a:r>
              <a:rPr kumimoji="0" sz="1900" b="1" i="0" u="none" strike="noStrike" kern="0" cap="none" spc="0" normalizeH="0" baseline="0" noProof="0" dirty="0">
                <a:ln>
                  <a:noFill/>
                </a:ln>
                <a:solidFill>
                  <a:srgbClr val="FFFFFF"/>
                </a:solidFill>
                <a:effectLst/>
                <a:uLnTx/>
                <a:uFillTx/>
                <a:latin typeface="Arial"/>
                <a:cs typeface="Arial"/>
                <a:sym typeface="Arial"/>
              </a:rPr>
              <a:t> How effectively are students’ work supervisors performing at St. Olaf College? </a:t>
            </a:r>
          </a:p>
          <a:p>
            <a:pPr marL="0" marR="0" lvl="0" indent="0" algn="l" defTabSz="914400" rtl="0" eaLnBrk="1" fontAlgn="auto" latinLnBrk="0" hangingPunct="0">
              <a:lnSpc>
                <a:spcPct val="100000"/>
              </a:lnSpc>
              <a:spcBef>
                <a:spcPts val="0"/>
              </a:spcBef>
              <a:spcAft>
                <a:spcPts val="0"/>
              </a:spcAft>
              <a:buClrTx/>
              <a:buSzTx/>
              <a:buFontTx/>
              <a:buNone/>
              <a:tabLst/>
              <a:defRPr sz="1900" b="1">
                <a:solidFill>
                  <a:srgbClr val="FFFFFF"/>
                </a:solidFill>
              </a:defRPr>
            </a:pPr>
            <a:endParaRPr kumimoji="0" sz="1900" b="1" i="0" u="none" strike="noStrike" kern="0" cap="none" spc="0" normalizeH="0" baseline="0" noProof="0" dirty="0">
              <a:ln>
                <a:noFill/>
              </a:ln>
              <a:solidFill>
                <a:srgbClr val="FFFFFF"/>
              </a:solidFill>
              <a:effectLst/>
              <a:uLnTx/>
              <a:uFillTx/>
              <a:latin typeface="Arial"/>
              <a:cs typeface="Arial"/>
              <a:sym typeface="Arial"/>
            </a:endParaRPr>
          </a:p>
          <a:p>
            <a:pPr marL="187157" marR="0" lvl="0" indent="-187157" algn="l" defTabSz="914400" rtl="0" eaLnBrk="1" fontAlgn="auto" latinLnBrk="0" hangingPunct="0">
              <a:lnSpc>
                <a:spcPct val="100000"/>
              </a:lnSpc>
              <a:spcBef>
                <a:spcPts val="0"/>
              </a:spcBef>
              <a:spcAft>
                <a:spcPts val="0"/>
              </a:spcAft>
              <a:buClrTx/>
              <a:buSzPct val="100000"/>
              <a:buFontTx/>
              <a:buAutoNum type="arabicPeriod" startAt="4"/>
              <a:tabLst/>
              <a:defRPr sz="1900" b="1">
                <a:solidFill>
                  <a:srgbClr val="FFFFFF"/>
                </a:solidFill>
              </a:defRPr>
            </a:pPr>
            <a:r>
              <a:rPr kumimoji="0" sz="1900" b="1" i="0" u="none" strike="noStrike" kern="0" cap="none" spc="0" normalizeH="0" baseline="0" noProof="0" dirty="0">
                <a:ln>
                  <a:noFill/>
                </a:ln>
                <a:solidFill>
                  <a:srgbClr val="FFFFFF"/>
                </a:solidFill>
                <a:effectLst/>
                <a:uLnTx/>
                <a:uFillTx/>
                <a:latin typeface="Arial"/>
                <a:cs typeface="Arial"/>
                <a:sym typeface="Arial"/>
              </a:rPr>
              <a:t> Does supervisor performance vary across job categories?</a:t>
            </a:r>
          </a:p>
          <a:p>
            <a:pPr marL="0" marR="0" lvl="0" indent="0" algn="l" defTabSz="914400" rtl="0" eaLnBrk="1" fontAlgn="auto" latinLnBrk="0" hangingPunct="0">
              <a:lnSpc>
                <a:spcPct val="100000"/>
              </a:lnSpc>
              <a:spcBef>
                <a:spcPts val="0"/>
              </a:spcBef>
              <a:spcAft>
                <a:spcPts val="0"/>
              </a:spcAft>
              <a:buClrTx/>
              <a:buSzTx/>
              <a:buFontTx/>
              <a:buNone/>
              <a:tabLst/>
              <a:defRPr sz="1900" b="1">
                <a:solidFill>
                  <a:srgbClr val="FFFFFF"/>
                </a:solidFill>
              </a:defRPr>
            </a:pPr>
            <a:endParaRPr kumimoji="0" sz="1900" b="1" i="0" u="none" strike="noStrike" kern="0" cap="none" spc="0" normalizeH="0" baseline="0" noProof="0" dirty="0">
              <a:ln>
                <a:noFill/>
              </a:ln>
              <a:solidFill>
                <a:srgbClr val="FFFFFF"/>
              </a:solidFill>
              <a:effectLst/>
              <a:uLnTx/>
              <a:uFillTx/>
              <a:latin typeface="Arial"/>
              <a:cs typeface="Arial"/>
              <a:sym typeface="Arial"/>
            </a:endParaRPr>
          </a:p>
          <a:p>
            <a:pPr marL="187157" marR="0" lvl="0" indent="-187157" algn="l" defTabSz="914400" rtl="0" eaLnBrk="1" fontAlgn="auto" latinLnBrk="0" hangingPunct="0">
              <a:lnSpc>
                <a:spcPct val="100000"/>
              </a:lnSpc>
              <a:spcBef>
                <a:spcPts val="0"/>
              </a:spcBef>
              <a:spcAft>
                <a:spcPts val="0"/>
              </a:spcAft>
              <a:buClrTx/>
              <a:buSzPct val="100000"/>
              <a:buFontTx/>
              <a:buAutoNum type="arabicPeriod" startAt="5"/>
              <a:tabLst/>
              <a:defRPr sz="2200" b="1">
                <a:solidFill>
                  <a:srgbClr val="FFFFFF"/>
                </a:solidFill>
              </a:defRPr>
            </a:pPr>
            <a:r>
              <a:rPr kumimoji="0" sz="2200" b="1" i="0" u="none" strike="noStrike" kern="0" cap="none" spc="0" normalizeH="0" baseline="0" noProof="0" dirty="0">
                <a:ln>
                  <a:noFill/>
                </a:ln>
                <a:solidFill>
                  <a:srgbClr val="FFFFFF"/>
                </a:solidFill>
                <a:effectLst/>
                <a:uLnTx/>
                <a:uFillTx/>
                <a:latin typeface="Arial"/>
                <a:cs typeface="Arial"/>
                <a:sym typeface="Arial"/>
              </a:rPr>
              <a:t> </a:t>
            </a:r>
            <a:r>
              <a:rPr kumimoji="0" sz="1900" b="1" i="0" u="none" strike="noStrike" kern="0" cap="none" spc="0" normalizeH="0" baseline="0" noProof="0" dirty="0">
                <a:ln>
                  <a:noFill/>
                </a:ln>
                <a:solidFill>
                  <a:srgbClr val="FFFFFF"/>
                </a:solidFill>
                <a:effectLst/>
                <a:uLnTx/>
                <a:uFillTx/>
                <a:latin typeface="Arial"/>
                <a:cs typeface="Arial"/>
                <a:sym typeface="Arial"/>
              </a:rPr>
              <a:t>How can the college help supervisors enhance</a:t>
            </a:r>
            <a:r>
              <a:rPr kumimoji="0" sz="2200" b="1" i="0" u="none" strike="noStrike" kern="0" cap="none" spc="0" normalizeH="0" baseline="0" noProof="0" dirty="0">
                <a:ln>
                  <a:noFill/>
                </a:ln>
                <a:solidFill>
                  <a:srgbClr val="FFFFFF"/>
                </a:solidFill>
                <a:effectLst/>
                <a:uLnTx/>
                <a:uFillTx/>
                <a:latin typeface="Arial"/>
                <a:cs typeface="Arial"/>
                <a:sym typeface="Arial"/>
              </a:rPr>
              <a:t> </a:t>
            </a:r>
            <a:r>
              <a:rPr kumimoji="0" sz="1900" b="1" i="0" u="none" strike="noStrike" kern="0" cap="none" spc="0" normalizeH="0" baseline="0" noProof="0" dirty="0">
                <a:ln>
                  <a:noFill/>
                </a:ln>
                <a:solidFill>
                  <a:srgbClr val="FFFFFF"/>
                </a:solidFill>
                <a:effectLst/>
                <a:uLnTx/>
                <a:uFillTx/>
                <a:latin typeface="Arial"/>
                <a:cs typeface="Arial"/>
                <a:sym typeface="Arial"/>
              </a:rPr>
              <a:t>performance?</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sz="1900" b="0" i="0" u="none" strike="noStrike" kern="0" cap="none" spc="0" normalizeH="0" baseline="0" noProof="0" dirty="0">
              <a:ln>
                <a:noFill/>
              </a:ln>
              <a:solidFill>
                <a:srgbClr val="000000"/>
              </a:solidFill>
              <a:effectLst/>
              <a:uLnTx/>
              <a:uFillTx/>
              <a:latin typeface="Arial"/>
              <a:cs typeface="Arial"/>
              <a:sym typeface="Arial"/>
            </a:endParaRPr>
          </a:p>
        </p:txBody>
      </p:sp>
      <p:sp>
        <p:nvSpPr>
          <p:cNvPr id="73" name="Shape 73"/>
          <p:cNvSpPr/>
          <p:nvPr/>
        </p:nvSpPr>
        <p:spPr>
          <a:xfrm>
            <a:off x="981665" y="1072005"/>
            <a:ext cx="6116491" cy="46166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2400" b="1">
                <a:solidFill>
                  <a:srgbClr val="FFFFFF"/>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Arial"/>
                <a:cs typeface="Arial"/>
                <a:sym typeface="Arial"/>
              </a:rPr>
              <a:t>Supervisor Support for Students’ Future</a:t>
            </a:r>
            <a:endParaRPr kumimoji="0" sz="2400" b="1" i="0" u="none" strike="noStrike" kern="0" cap="none" spc="0" normalizeH="0" baseline="0" noProof="0" dirty="0">
              <a:ln>
                <a:noFill/>
              </a:ln>
              <a:solidFill>
                <a:srgbClr val="000000"/>
              </a:solidFill>
              <a:effectLst/>
              <a:uLnTx/>
              <a:uFillTx/>
              <a:latin typeface="Arial"/>
              <a:cs typeface="Arial"/>
              <a:sym typeface="Arial"/>
            </a:endParaRPr>
          </a:p>
        </p:txBody>
      </p:sp>
      <p:graphicFrame>
        <p:nvGraphicFramePr>
          <p:cNvPr id="2" name="Table 1">
            <a:extLst>
              <a:ext uri="{FF2B5EF4-FFF2-40B4-BE49-F238E27FC236}">
                <a16:creationId xmlns:a16="http://schemas.microsoft.com/office/drawing/2014/main" id="{3E904B60-428C-4018-9E0F-20972852F72F}"/>
              </a:ext>
            </a:extLst>
          </p:cNvPr>
          <p:cNvGraphicFramePr>
            <a:graphicFrameLocks noGrp="1"/>
          </p:cNvGraphicFramePr>
          <p:nvPr/>
        </p:nvGraphicFramePr>
        <p:xfrm>
          <a:off x="981665" y="1888444"/>
          <a:ext cx="7063518" cy="2440025"/>
        </p:xfrm>
        <a:graphic>
          <a:graphicData uri="http://schemas.openxmlformats.org/drawingml/2006/table">
            <a:tbl>
              <a:tblPr>
                <a:tableStyleId>{5940675A-B579-460E-94D1-54222C63F5DA}</a:tableStyleId>
              </a:tblPr>
              <a:tblGrid>
                <a:gridCol w="3544231">
                  <a:extLst>
                    <a:ext uri="{9D8B030D-6E8A-4147-A177-3AD203B41FA5}">
                      <a16:colId xmlns:a16="http://schemas.microsoft.com/office/drawing/2014/main" val="1359273315"/>
                    </a:ext>
                  </a:extLst>
                </a:gridCol>
                <a:gridCol w="699247">
                  <a:extLst>
                    <a:ext uri="{9D8B030D-6E8A-4147-A177-3AD203B41FA5}">
                      <a16:colId xmlns:a16="http://schemas.microsoft.com/office/drawing/2014/main" val="4130236616"/>
                    </a:ext>
                  </a:extLst>
                </a:gridCol>
                <a:gridCol w="776087">
                  <a:extLst>
                    <a:ext uri="{9D8B030D-6E8A-4147-A177-3AD203B41FA5}">
                      <a16:colId xmlns:a16="http://schemas.microsoft.com/office/drawing/2014/main" val="2369654118"/>
                    </a:ext>
                  </a:extLst>
                </a:gridCol>
                <a:gridCol w="599355">
                  <a:extLst>
                    <a:ext uri="{9D8B030D-6E8A-4147-A177-3AD203B41FA5}">
                      <a16:colId xmlns:a16="http://schemas.microsoft.com/office/drawing/2014/main" val="4210916322"/>
                    </a:ext>
                  </a:extLst>
                </a:gridCol>
                <a:gridCol w="722299">
                  <a:extLst>
                    <a:ext uri="{9D8B030D-6E8A-4147-A177-3AD203B41FA5}">
                      <a16:colId xmlns:a16="http://schemas.microsoft.com/office/drawing/2014/main" val="2781593565"/>
                    </a:ext>
                  </a:extLst>
                </a:gridCol>
                <a:gridCol w="722299">
                  <a:extLst>
                    <a:ext uri="{9D8B030D-6E8A-4147-A177-3AD203B41FA5}">
                      <a16:colId xmlns:a16="http://schemas.microsoft.com/office/drawing/2014/main" val="1170987230"/>
                    </a:ext>
                  </a:extLst>
                </a:gridCol>
              </a:tblGrid>
              <a:tr h="452197">
                <a:tc>
                  <a:txBody>
                    <a:bodyPr/>
                    <a:lstStyle/>
                    <a:p>
                      <a:pPr marL="0" marR="0" algn="l">
                        <a:lnSpc>
                          <a:spcPct val="115000"/>
                        </a:lnSpc>
                        <a:spcBef>
                          <a:spcPts val="0"/>
                        </a:spcBef>
                        <a:spcAft>
                          <a:spcPts val="0"/>
                        </a:spcAft>
                      </a:pPr>
                      <a:r>
                        <a:rPr lang="en-US" sz="1200" b="1" dirty="0">
                          <a:effectLst/>
                          <a:latin typeface="Calibri" panose="020F0502020204030204" pitchFamily="34" charset="0"/>
                          <a:cs typeface="Calibri" panose="020F0502020204030204" pitchFamily="34" charset="0"/>
                        </a:rPr>
                        <a:t>Item</a:t>
                      </a:r>
                      <a:endParaRPr lang="en-US" sz="1200" b="1" dirty="0">
                        <a:effectLst/>
                        <a:latin typeface="Calibri" panose="020F0502020204030204" pitchFamily="34" charset="0"/>
                        <a:ea typeface="Arial" panose="020B0604020202020204" pitchFamily="34" charset="0"/>
                        <a:cs typeface="Calibri" panose="020F0502020204030204" pitchFamily="34" charset="0"/>
                      </a:endParaRPr>
                    </a:p>
                  </a:txBody>
                  <a:tcPr marL="38759" marR="38759" marT="38759" marB="38759"/>
                </a:tc>
                <a:tc>
                  <a:txBody>
                    <a:bodyPr/>
                    <a:lstStyle/>
                    <a:p>
                      <a:pPr marL="0" marR="0" algn="ctr">
                        <a:lnSpc>
                          <a:spcPct val="115000"/>
                        </a:lnSpc>
                        <a:spcBef>
                          <a:spcPts val="0"/>
                        </a:spcBef>
                        <a:spcAft>
                          <a:spcPts val="0"/>
                        </a:spcAft>
                      </a:pPr>
                      <a:r>
                        <a:rPr lang="en-US" sz="1100" b="1" dirty="0">
                          <a:effectLst/>
                          <a:latin typeface="Calibri" panose="020F0502020204030204" pitchFamily="34" charset="0"/>
                          <a:cs typeface="Calibri" panose="020F0502020204030204" pitchFamily="34" charset="0"/>
                        </a:rPr>
                        <a:t>Strongly agree</a:t>
                      </a:r>
                      <a:endParaRPr lang="en-US" sz="1100" b="1" dirty="0">
                        <a:effectLst/>
                        <a:latin typeface="Calibri" panose="020F0502020204030204" pitchFamily="34" charset="0"/>
                        <a:ea typeface="Arial" panose="020B0604020202020204" pitchFamily="34" charset="0"/>
                        <a:cs typeface="Calibri" panose="020F0502020204030204" pitchFamily="34" charset="0"/>
                      </a:endParaRPr>
                    </a:p>
                  </a:txBody>
                  <a:tcPr marL="38759" marR="38759" marT="38759" marB="38759"/>
                </a:tc>
                <a:tc>
                  <a:txBody>
                    <a:bodyPr/>
                    <a:lstStyle/>
                    <a:p>
                      <a:pPr marL="0" marR="0" algn="ctr">
                        <a:lnSpc>
                          <a:spcPct val="115000"/>
                        </a:lnSpc>
                        <a:spcBef>
                          <a:spcPts val="0"/>
                        </a:spcBef>
                        <a:spcAft>
                          <a:spcPts val="0"/>
                        </a:spcAft>
                      </a:pPr>
                      <a:r>
                        <a:rPr lang="en-US" sz="1100" b="1" dirty="0">
                          <a:effectLst/>
                          <a:latin typeface="Calibri" panose="020F0502020204030204" pitchFamily="34" charset="0"/>
                          <a:cs typeface="Calibri" panose="020F0502020204030204" pitchFamily="34" charset="0"/>
                        </a:rPr>
                        <a:t>Somewhat agree</a:t>
                      </a:r>
                      <a:endParaRPr lang="en-US" sz="1100" b="1" dirty="0">
                        <a:effectLst/>
                        <a:latin typeface="Calibri" panose="020F0502020204030204" pitchFamily="34" charset="0"/>
                        <a:ea typeface="Arial" panose="020B0604020202020204" pitchFamily="34" charset="0"/>
                        <a:cs typeface="Calibri" panose="020F0502020204030204" pitchFamily="34" charset="0"/>
                      </a:endParaRPr>
                    </a:p>
                  </a:txBody>
                  <a:tcPr marL="38759" marR="38759" marT="38759" marB="38759"/>
                </a:tc>
                <a:tc>
                  <a:txBody>
                    <a:bodyPr/>
                    <a:lstStyle/>
                    <a:p>
                      <a:pPr marL="0" marR="0" algn="ctr">
                        <a:lnSpc>
                          <a:spcPct val="115000"/>
                        </a:lnSpc>
                        <a:spcBef>
                          <a:spcPts val="0"/>
                        </a:spcBef>
                        <a:spcAft>
                          <a:spcPts val="0"/>
                        </a:spcAft>
                      </a:pPr>
                      <a:r>
                        <a:rPr lang="en-US" sz="1100" b="1" dirty="0">
                          <a:effectLst/>
                          <a:latin typeface="Calibri" panose="020F0502020204030204" pitchFamily="34" charset="0"/>
                          <a:cs typeface="Calibri" panose="020F0502020204030204" pitchFamily="34" charset="0"/>
                        </a:rPr>
                        <a:t>Neutral</a:t>
                      </a:r>
                      <a:endParaRPr lang="en-US" sz="1100" b="1" dirty="0">
                        <a:effectLst/>
                        <a:latin typeface="Calibri" panose="020F0502020204030204" pitchFamily="34" charset="0"/>
                        <a:ea typeface="Arial" panose="020B0604020202020204" pitchFamily="34" charset="0"/>
                        <a:cs typeface="Calibri" panose="020F0502020204030204" pitchFamily="34" charset="0"/>
                      </a:endParaRPr>
                    </a:p>
                  </a:txBody>
                  <a:tcPr marL="38759" marR="38759" marT="38759" marB="38759"/>
                </a:tc>
                <a:tc>
                  <a:txBody>
                    <a:bodyPr/>
                    <a:lstStyle/>
                    <a:p>
                      <a:pPr marL="0" marR="0" algn="ctr">
                        <a:lnSpc>
                          <a:spcPct val="115000"/>
                        </a:lnSpc>
                        <a:spcBef>
                          <a:spcPts val="0"/>
                        </a:spcBef>
                        <a:spcAft>
                          <a:spcPts val="0"/>
                        </a:spcAft>
                      </a:pPr>
                      <a:r>
                        <a:rPr lang="en-US" sz="1100" b="1" dirty="0">
                          <a:effectLst/>
                          <a:latin typeface="Calibri" panose="020F0502020204030204" pitchFamily="34" charset="0"/>
                          <a:cs typeface="Calibri" panose="020F0502020204030204" pitchFamily="34" charset="0"/>
                        </a:rPr>
                        <a:t>Somewhat disagree</a:t>
                      </a:r>
                      <a:endParaRPr lang="en-US" sz="1100" b="1" dirty="0">
                        <a:effectLst/>
                        <a:latin typeface="Calibri" panose="020F0502020204030204" pitchFamily="34" charset="0"/>
                        <a:ea typeface="Arial" panose="020B0604020202020204" pitchFamily="34" charset="0"/>
                        <a:cs typeface="Calibri" panose="020F0502020204030204" pitchFamily="34" charset="0"/>
                      </a:endParaRPr>
                    </a:p>
                  </a:txBody>
                  <a:tcPr marL="38759" marR="38759" marT="38759" marB="38759"/>
                </a:tc>
                <a:tc>
                  <a:txBody>
                    <a:bodyPr/>
                    <a:lstStyle/>
                    <a:p>
                      <a:pPr marL="0" marR="0" algn="ctr">
                        <a:lnSpc>
                          <a:spcPct val="115000"/>
                        </a:lnSpc>
                        <a:spcBef>
                          <a:spcPts val="0"/>
                        </a:spcBef>
                        <a:spcAft>
                          <a:spcPts val="0"/>
                        </a:spcAft>
                      </a:pPr>
                      <a:r>
                        <a:rPr lang="en-US" sz="1100" b="1" dirty="0">
                          <a:effectLst/>
                          <a:latin typeface="Calibri" panose="020F0502020204030204" pitchFamily="34" charset="0"/>
                          <a:cs typeface="Calibri" panose="020F0502020204030204" pitchFamily="34" charset="0"/>
                        </a:rPr>
                        <a:t>Strongly disagree</a:t>
                      </a:r>
                      <a:endParaRPr lang="en-US" sz="1100" b="1" dirty="0">
                        <a:effectLst/>
                        <a:latin typeface="Calibri" panose="020F0502020204030204" pitchFamily="34" charset="0"/>
                        <a:ea typeface="Arial" panose="020B0604020202020204" pitchFamily="34" charset="0"/>
                        <a:cs typeface="Calibri" panose="020F0502020204030204" pitchFamily="34" charset="0"/>
                      </a:endParaRPr>
                    </a:p>
                  </a:txBody>
                  <a:tcPr marL="38759" marR="38759" marT="38759" marB="38759"/>
                </a:tc>
                <a:extLst>
                  <a:ext uri="{0D108BD9-81ED-4DB2-BD59-A6C34878D82A}">
                    <a16:rowId xmlns:a16="http://schemas.microsoft.com/office/drawing/2014/main" val="853614133"/>
                  </a:ext>
                </a:extLst>
              </a:tr>
              <a:tr h="487934">
                <a:tc>
                  <a:txBody>
                    <a:bodyPr/>
                    <a:lstStyle/>
                    <a:p>
                      <a:pPr marL="0" marR="0" algn="l">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My supervisor has asked me about (or shown interest in) my post-graduation plans. </a:t>
                      </a:r>
                      <a:endParaRPr lang="en-US" sz="1200" dirty="0">
                        <a:effectLst/>
                        <a:latin typeface="Calibri" panose="020F0502020204030204" pitchFamily="34" charset="0"/>
                        <a:ea typeface="Arial" panose="020B0604020202020204" pitchFamily="34" charset="0"/>
                        <a:cs typeface="Calibri" panose="020F0502020204030204" pitchFamily="34" charset="0"/>
                      </a:endParaRPr>
                    </a:p>
                  </a:txBody>
                  <a:tcPr marL="38759" marR="38759" marT="38759" marB="38759"/>
                </a:tc>
                <a:tc>
                  <a:txBody>
                    <a:body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32.7%</a:t>
                      </a:r>
                      <a:endParaRPr lang="en-US" sz="1200" dirty="0">
                        <a:effectLst/>
                        <a:latin typeface="Calibri" panose="020F0502020204030204" pitchFamily="34" charset="0"/>
                        <a:ea typeface="Arial" panose="020B0604020202020204" pitchFamily="34" charset="0"/>
                        <a:cs typeface="Calibri" panose="020F0502020204030204" pitchFamily="34" charset="0"/>
                      </a:endParaRPr>
                    </a:p>
                  </a:txBody>
                  <a:tcPr marL="38759" marR="38759" marT="38759" marB="38759"/>
                </a:tc>
                <a:tc>
                  <a:txBody>
                    <a:body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22.4%</a:t>
                      </a:r>
                      <a:endParaRPr lang="en-US" sz="1200" dirty="0">
                        <a:effectLst/>
                        <a:latin typeface="Calibri" panose="020F0502020204030204" pitchFamily="34" charset="0"/>
                        <a:ea typeface="Arial" panose="020B0604020202020204" pitchFamily="34" charset="0"/>
                        <a:cs typeface="Calibri" panose="020F0502020204030204" pitchFamily="34" charset="0"/>
                      </a:endParaRPr>
                    </a:p>
                  </a:txBody>
                  <a:tcPr marL="38759" marR="38759" marT="38759" marB="38759"/>
                </a:tc>
                <a:tc>
                  <a:txBody>
                    <a:body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20.2%</a:t>
                      </a:r>
                      <a:endParaRPr lang="en-US" sz="1200" dirty="0">
                        <a:effectLst/>
                        <a:latin typeface="Calibri" panose="020F0502020204030204" pitchFamily="34" charset="0"/>
                        <a:ea typeface="Arial" panose="020B0604020202020204" pitchFamily="34" charset="0"/>
                        <a:cs typeface="Calibri" panose="020F0502020204030204" pitchFamily="34" charset="0"/>
                      </a:endParaRPr>
                    </a:p>
                  </a:txBody>
                  <a:tcPr marL="38759" marR="38759" marT="38759" marB="38759"/>
                </a:tc>
                <a:tc>
                  <a:txBody>
                    <a:body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12.6%</a:t>
                      </a:r>
                      <a:endParaRPr lang="en-US" sz="1200" dirty="0">
                        <a:effectLst/>
                        <a:latin typeface="Calibri" panose="020F0502020204030204" pitchFamily="34" charset="0"/>
                        <a:ea typeface="Arial" panose="020B0604020202020204" pitchFamily="34" charset="0"/>
                        <a:cs typeface="Calibri" panose="020F0502020204030204" pitchFamily="34" charset="0"/>
                      </a:endParaRPr>
                    </a:p>
                  </a:txBody>
                  <a:tcPr marL="38759" marR="38759" marT="38759" marB="38759"/>
                </a:tc>
                <a:tc>
                  <a:txBody>
                    <a:body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12.1%</a:t>
                      </a:r>
                      <a:endParaRPr lang="en-US" sz="1200" dirty="0">
                        <a:effectLst/>
                        <a:latin typeface="Calibri" panose="020F0502020204030204" pitchFamily="34" charset="0"/>
                        <a:ea typeface="Arial" panose="020B0604020202020204" pitchFamily="34" charset="0"/>
                        <a:cs typeface="Calibri" panose="020F0502020204030204" pitchFamily="34" charset="0"/>
                      </a:endParaRPr>
                    </a:p>
                  </a:txBody>
                  <a:tcPr marL="38759" marR="38759" marT="38759" marB="38759"/>
                </a:tc>
                <a:extLst>
                  <a:ext uri="{0D108BD9-81ED-4DB2-BD59-A6C34878D82A}">
                    <a16:rowId xmlns:a16="http://schemas.microsoft.com/office/drawing/2014/main" val="3162836426"/>
                  </a:ext>
                </a:extLst>
              </a:tr>
              <a:tr h="317936">
                <a:tc>
                  <a:txBody>
                    <a:bodyPr/>
                    <a:lstStyle/>
                    <a:p>
                      <a:pPr marL="0" marR="0" algn="l">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My supervisor has helped me think about my future.</a:t>
                      </a:r>
                      <a:endParaRPr lang="en-US" sz="1200" dirty="0">
                        <a:effectLst/>
                        <a:latin typeface="Calibri" panose="020F0502020204030204" pitchFamily="34" charset="0"/>
                        <a:ea typeface="Arial" panose="020B0604020202020204" pitchFamily="34" charset="0"/>
                        <a:cs typeface="Calibri" panose="020F0502020204030204" pitchFamily="34" charset="0"/>
                      </a:endParaRPr>
                    </a:p>
                  </a:txBody>
                  <a:tcPr marL="38759" marR="38759" marT="38759" marB="38759"/>
                </a:tc>
                <a:tc>
                  <a:txBody>
                    <a:bodyPr/>
                    <a:lstStyle/>
                    <a:p>
                      <a:pPr marL="0" marR="0" algn="ctr">
                        <a:lnSpc>
                          <a:spcPct val="115000"/>
                        </a:lnSpc>
                        <a:spcBef>
                          <a:spcPts val="0"/>
                        </a:spcBef>
                        <a:spcAft>
                          <a:spcPts val="0"/>
                        </a:spcAft>
                      </a:pPr>
                      <a:r>
                        <a:rPr lang="en-US" sz="1200">
                          <a:effectLst/>
                          <a:latin typeface="Calibri" panose="020F0502020204030204" pitchFamily="34" charset="0"/>
                          <a:cs typeface="Calibri" panose="020F0502020204030204" pitchFamily="34" charset="0"/>
                        </a:rPr>
                        <a:t>24.9%</a:t>
                      </a:r>
                      <a:endParaRPr lang="en-US" sz="1200">
                        <a:effectLst/>
                        <a:latin typeface="Calibri" panose="020F0502020204030204" pitchFamily="34" charset="0"/>
                        <a:ea typeface="Arial" panose="020B0604020202020204" pitchFamily="34" charset="0"/>
                        <a:cs typeface="Calibri" panose="020F0502020204030204" pitchFamily="34" charset="0"/>
                      </a:endParaRPr>
                    </a:p>
                  </a:txBody>
                  <a:tcPr marL="38759" marR="38759" marT="38759" marB="38759"/>
                </a:tc>
                <a:tc>
                  <a:txBody>
                    <a:bodyPr/>
                    <a:lstStyle/>
                    <a:p>
                      <a:pPr marL="0" marR="0" algn="ctr">
                        <a:lnSpc>
                          <a:spcPct val="115000"/>
                        </a:lnSpc>
                        <a:spcBef>
                          <a:spcPts val="0"/>
                        </a:spcBef>
                        <a:spcAft>
                          <a:spcPts val="0"/>
                        </a:spcAft>
                      </a:pPr>
                      <a:r>
                        <a:rPr lang="en-US" sz="1200">
                          <a:effectLst/>
                          <a:latin typeface="Calibri" panose="020F0502020204030204" pitchFamily="34" charset="0"/>
                          <a:cs typeface="Calibri" panose="020F0502020204030204" pitchFamily="34" charset="0"/>
                        </a:rPr>
                        <a:t>19.8%</a:t>
                      </a:r>
                      <a:endParaRPr lang="en-US" sz="1200">
                        <a:effectLst/>
                        <a:latin typeface="Calibri" panose="020F0502020204030204" pitchFamily="34" charset="0"/>
                        <a:ea typeface="Arial" panose="020B0604020202020204" pitchFamily="34" charset="0"/>
                        <a:cs typeface="Calibri" panose="020F0502020204030204" pitchFamily="34" charset="0"/>
                      </a:endParaRPr>
                    </a:p>
                  </a:txBody>
                  <a:tcPr marL="38759" marR="38759" marT="38759" marB="38759"/>
                </a:tc>
                <a:tc>
                  <a:txBody>
                    <a:body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24.5%</a:t>
                      </a:r>
                      <a:endParaRPr lang="en-US" sz="1200" dirty="0">
                        <a:effectLst/>
                        <a:latin typeface="Calibri" panose="020F0502020204030204" pitchFamily="34" charset="0"/>
                        <a:ea typeface="Arial" panose="020B0604020202020204" pitchFamily="34" charset="0"/>
                        <a:cs typeface="Calibri" panose="020F0502020204030204" pitchFamily="34" charset="0"/>
                      </a:endParaRPr>
                    </a:p>
                  </a:txBody>
                  <a:tcPr marL="38759" marR="38759" marT="38759" marB="38759"/>
                </a:tc>
                <a:tc>
                  <a:txBody>
                    <a:body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15.6%</a:t>
                      </a:r>
                      <a:endParaRPr lang="en-US" sz="1200" dirty="0">
                        <a:effectLst/>
                        <a:latin typeface="Calibri" panose="020F0502020204030204" pitchFamily="34" charset="0"/>
                        <a:ea typeface="Arial" panose="020B0604020202020204" pitchFamily="34" charset="0"/>
                        <a:cs typeface="Calibri" panose="020F0502020204030204" pitchFamily="34" charset="0"/>
                      </a:endParaRPr>
                    </a:p>
                  </a:txBody>
                  <a:tcPr marL="38759" marR="38759" marT="38759" marB="38759"/>
                </a:tc>
                <a:tc>
                  <a:txBody>
                    <a:body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15.2%</a:t>
                      </a:r>
                      <a:endParaRPr lang="en-US" sz="1200" dirty="0">
                        <a:effectLst/>
                        <a:latin typeface="Calibri" panose="020F0502020204030204" pitchFamily="34" charset="0"/>
                        <a:ea typeface="Arial" panose="020B0604020202020204" pitchFamily="34" charset="0"/>
                        <a:cs typeface="Calibri" panose="020F0502020204030204" pitchFamily="34" charset="0"/>
                      </a:endParaRPr>
                    </a:p>
                  </a:txBody>
                  <a:tcPr marL="38759" marR="38759" marT="38759" marB="38759"/>
                </a:tc>
                <a:extLst>
                  <a:ext uri="{0D108BD9-81ED-4DB2-BD59-A6C34878D82A}">
                    <a16:rowId xmlns:a16="http://schemas.microsoft.com/office/drawing/2014/main" val="1459639837"/>
                  </a:ext>
                </a:extLst>
              </a:tr>
              <a:tr h="507546">
                <a:tc>
                  <a:txBody>
                    <a:bodyPr/>
                    <a:lstStyle/>
                    <a:p>
                      <a:pPr marL="0" marR="0" algn="l">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My supervisor has helped me think about how the skills I’m learning at my “focus job” apply to my post-college work life.</a:t>
                      </a:r>
                      <a:endParaRPr lang="en-US" sz="1200" dirty="0">
                        <a:effectLst/>
                        <a:latin typeface="Calibri" panose="020F0502020204030204" pitchFamily="34" charset="0"/>
                        <a:ea typeface="Arial" panose="020B0604020202020204" pitchFamily="34" charset="0"/>
                        <a:cs typeface="Calibri" panose="020F0502020204030204" pitchFamily="34" charset="0"/>
                      </a:endParaRPr>
                    </a:p>
                  </a:txBody>
                  <a:tcPr marL="38759" marR="38759" marT="38759" marB="38759"/>
                </a:tc>
                <a:tc>
                  <a:txBody>
                    <a:bodyPr/>
                    <a:lstStyle/>
                    <a:p>
                      <a:pPr marL="0" marR="0" algn="ctr">
                        <a:lnSpc>
                          <a:spcPct val="115000"/>
                        </a:lnSpc>
                        <a:spcBef>
                          <a:spcPts val="0"/>
                        </a:spcBef>
                        <a:spcAft>
                          <a:spcPts val="0"/>
                        </a:spcAft>
                      </a:pPr>
                      <a:r>
                        <a:rPr lang="en-US" sz="1200">
                          <a:effectLst/>
                          <a:latin typeface="Calibri" panose="020F0502020204030204" pitchFamily="34" charset="0"/>
                          <a:cs typeface="Calibri" panose="020F0502020204030204" pitchFamily="34" charset="0"/>
                        </a:rPr>
                        <a:t>26.5%</a:t>
                      </a:r>
                      <a:endParaRPr lang="en-US" sz="1200">
                        <a:effectLst/>
                        <a:latin typeface="Calibri" panose="020F0502020204030204" pitchFamily="34" charset="0"/>
                        <a:ea typeface="Arial" panose="020B0604020202020204" pitchFamily="34" charset="0"/>
                        <a:cs typeface="Calibri" panose="020F0502020204030204" pitchFamily="34" charset="0"/>
                      </a:endParaRPr>
                    </a:p>
                  </a:txBody>
                  <a:tcPr marL="38759" marR="38759" marT="38759" marB="38759"/>
                </a:tc>
                <a:tc>
                  <a:txBody>
                    <a:bodyPr/>
                    <a:lstStyle/>
                    <a:p>
                      <a:pPr marL="0" marR="0" algn="ctr">
                        <a:lnSpc>
                          <a:spcPct val="115000"/>
                        </a:lnSpc>
                        <a:spcBef>
                          <a:spcPts val="0"/>
                        </a:spcBef>
                        <a:spcAft>
                          <a:spcPts val="0"/>
                        </a:spcAft>
                      </a:pPr>
                      <a:r>
                        <a:rPr lang="en-US" sz="1200">
                          <a:effectLst/>
                          <a:latin typeface="Calibri" panose="020F0502020204030204" pitchFamily="34" charset="0"/>
                          <a:cs typeface="Calibri" panose="020F0502020204030204" pitchFamily="34" charset="0"/>
                        </a:rPr>
                        <a:t>21.5%</a:t>
                      </a:r>
                      <a:endParaRPr lang="en-US" sz="1200">
                        <a:effectLst/>
                        <a:latin typeface="Calibri" panose="020F0502020204030204" pitchFamily="34" charset="0"/>
                        <a:ea typeface="Arial" panose="020B0604020202020204" pitchFamily="34" charset="0"/>
                        <a:cs typeface="Calibri" panose="020F0502020204030204" pitchFamily="34" charset="0"/>
                      </a:endParaRPr>
                    </a:p>
                  </a:txBody>
                  <a:tcPr marL="38759" marR="38759" marT="38759" marB="38759"/>
                </a:tc>
                <a:tc>
                  <a:txBody>
                    <a:bodyPr/>
                    <a:lstStyle/>
                    <a:p>
                      <a:pPr marL="0" marR="0" algn="ctr">
                        <a:lnSpc>
                          <a:spcPct val="115000"/>
                        </a:lnSpc>
                        <a:spcBef>
                          <a:spcPts val="0"/>
                        </a:spcBef>
                        <a:spcAft>
                          <a:spcPts val="0"/>
                        </a:spcAft>
                      </a:pPr>
                      <a:r>
                        <a:rPr lang="en-US" sz="1200">
                          <a:effectLst/>
                          <a:latin typeface="Calibri" panose="020F0502020204030204" pitchFamily="34" charset="0"/>
                          <a:cs typeface="Calibri" panose="020F0502020204030204" pitchFamily="34" charset="0"/>
                        </a:rPr>
                        <a:t>24.4%</a:t>
                      </a:r>
                      <a:endParaRPr lang="en-US" sz="1200">
                        <a:effectLst/>
                        <a:latin typeface="Calibri" panose="020F0502020204030204" pitchFamily="34" charset="0"/>
                        <a:ea typeface="Arial" panose="020B0604020202020204" pitchFamily="34" charset="0"/>
                        <a:cs typeface="Calibri" panose="020F0502020204030204" pitchFamily="34" charset="0"/>
                      </a:endParaRPr>
                    </a:p>
                  </a:txBody>
                  <a:tcPr marL="38759" marR="38759" marT="38759" marB="38759"/>
                </a:tc>
                <a:tc>
                  <a:txBody>
                    <a:body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15.4%</a:t>
                      </a:r>
                      <a:endParaRPr lang="en-US" sz="1200" dirty="0">
                        <a:effectLst/>
                        <a:latin typeface="Calibri" panose="020F0502020204030204" pitchFamily="34" charset="0"/>
                        <a:ea typeface="Arial" panose="020B0604020202020204" pitchFamily="34" charset="0"/>
                        <a:cs typeface="Calibri" panose="020F0502020204030204" pitchFamily="34" charset="0"/>
                      </a:endParaRPr>
                    </a:p>
                  </a:txBody>
                  <a:tcPr marL="38759" marR="38759" marT="38759" marB="38759"/>
                </a:tc>
                <a:tc>
                  <a:txBody>
                    <a:body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12.3%</a:t>
                      </a:r>
                      <a:endParaRPr lang="en-US" sz="1200" dirty="0">
                        <a:effectLst/>
                        <a:latin typeface="Calibri" panose="020F0502020204030204" pitchFamily="34" charset="0"/>
                        <a:ea typeface="Arial" panose="020B0604020202020204" pitchFamily="34" charset="0"/>
                        <a:cs typeface="Calibri" panose="020F0502020204030204" pitchFamily="34" charset="0"/>
                      </a:endParaRPr>
                    </a:p>
                  </a:txBody>
                  <a:tcPr marL="38759" marR="38759" marT="38759" marB="38759"/>
                </a:tc>
                <a:extLst>
                  <a:ext uri="{0D108BD9-81ED-4DB2-BD59-A6C34878D82A}">
                    <a16:rowId xmlns:a16="http://schemas.microsoft.com/office/drawing/2014/main" val="682897952"/>
                  </a:ext>
                </a:extLst>
              </a:tr>
              <a:tr h="468205">
                <a:tc>
                  <a:txBody>
                    <a:bodyPr/>
                    <a:lstStyle/>
                    <a:p>
                      <a:pPr marL="0" marR="0" algn="l">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My supervisor has helped me develop and/or practice skills for my future career and graduate studies.</a:t>
                      </a:r>
                      <a:endParaRPr lang="en-US" sz="1200" dirty="0">
                        <a:effectLst/>
                        <a:latin typeface="Calibri" panose="020F0502020204030204" pitchFamily="34" charset="0"/>
                        <a:ea typeface="Arial" panose="020B0604020202020204" pitchFamily="34" charset="0"/>
                        <a:cs typeface="Calibri" panose="020F0502020204030204" pitchFamily="34" charset="0"/>
                      </a:endParaRPr>
                    </a:p>
                  </a:txBody>
                  <a:tcPr marL="38759" marR="38759" marT="38759" marB="38759"/>
                </a:tc>
                <a:tc>
                  <a:txBody>
                    <a:body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27.0%</a:t>
                      </a:r>
                      <a:endParaRPr lang="en-US" sz="1200" dirty="0">
                        <a:effectLst/>
                        <a:latin typeface="Calibri" panose="020F0502020204030204" pitchFamily="34" charset="0"/>
                        <a:ea typeface="Arial" panose="020B0604020202020204" pitchFamily="34" charset="0"/>
                        <a:cs typeface="Calibri" panose="020F0502020204030204" pitchFamily="34" charset="0"/>
                      </a:endParaRPr>
                    </a:p>
                  </a:txBody>
                  <a:tcPr marL="38759" marR="38759" marT="38759" marB="38759"/>
                </a:tc>
                <a:tc>
                  <a:txBody>
                    <a:bodyPr/>
                    <a:lstStyle/>
                    <a:p>
                      <a:pPr marL="0" marR="0" algn="ctr">
                        <a:lnSpc>
                          <a:spcPct val="115000"/>
                        </a:lnSpc>
                        <a:spcBef>
                          <a:spcPts val="0"/>
                        </a:spcBef>
                        <a:spcAft>
                          <a:spcPts val="0"/>
                        </a:spcAft>
                      </a:pPr>
                      <a:r>
                        <a:rPr lang="en-US" sz="1200">
                          <a:effectLst/>
                          <a:latin typeface="Calibri" panose="020F0502020204030204" pitchFamily="34" charset="0"/>
                          <a:cs typeface="Calibri" panose="020F0502020204030204" pitchFamily="34" charset="0"/>
                        </a:rPr>
                        <a:t>25.6%</a:t>
                      </a:r>
                      <a:endParaRPr lang="en-US" sz="1200">
                        <a:effectLst/>
                        <a:latin typeface="Calibri" panose="020F0502020204030204" pitchFamily="34" charset="0"/>
                        <a:ea typeface="Arial" panose="020B0604020202020204" pitchFamily="34" charset="0"/>
                        <a:cs typeface="Calibri" panose="020F0502020204030204" pitchFamily="34" charset="0"/>
                      </a:endParaRPr>
                    </a:p>
                  </a:txBody>
                  <a:tcPr marL="38759" marR="38759" marT="38759" marB="38759"/>
                </a:tc>
                <a:tc>
                  <a:txBody>
                    <a:bodyPr/>
                    <a:lstStyle/>
                    <a:p>
                      <a:pPr marL="0" marR="0" algn="ctr">
                        <a:lnSpc>
                          <a:spcPct val="115000"/>
                        </a:lnSpc>
                        <a:spcBef>
                          <a:spcPts val="0"/>
                        </a:spcBef>
                        <a:spcAft>
                          <a:spcPts val="0"/>
                        </a:spcAft>
                      </a:pPr>
                      <a:r>
                        <a:rPr lang="en-US" sz="1200">
                          <a:effectLst/>
                          <a:latin typeface="Calibri" panose="020F0502020204030204" pitchFamily="34" charset="0"/>
                          <a:cs typeface="Calibri" panose="020F0502020204030204" pitchFamily="34" charset="0"/>
                        </a:rPr>
                        <a:t>24.1%</a:t>
                      </a:r>
                      <a:endParaRPr lang="en-US" sz="1200">
                        <a:effectLst/>
                        <a:latin typeface="Calibri" panose="020F0502020204030204" pitchFamily="34" charset="0"/>
                        <a:ea typeface="Arial" panose="020B0604020202020204" pitchFamily="34" charset="0"/>
                        <a:cs typeface="Calibri" panose="020F0502020204030204" pitchFamily="34" charset="0"/>
                      </a:endParaRPr>
                    </a:p>
                  </a:txBody>
                  <a:tcPr marL="38759" marR="38759" marT="38759" marB="38759"/>
                </a:tc>
                <a:tc>
                  <a:txBody>
                    <a:body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12.9%</a:t>
                      </a:r>
                      <a:endParaRPr lang="en-US" sz="1200" dirty="0">
                        <a:effectLst/>
                        <a:latin typeface="Calibri" panose="020F0502020204030204" pitchFamily="34" charset="0"/>
                        <a:ea typeface="Arial" panose="020B0604020202020204" pitchFamily="34" charset="0"/>
                        <a:cs typeface="Calibri" panose="020F0502020204030204" pitchFamily="34" charset="0"/>
                      </a:endParaRPr>
                    </a:p>
                  </a:txBody>
                  <a:tcPr marL="38759" marR="38759" marT="38759" marB="38759"/>
                </a:tc>
                <a:tc>
                  <a:txBody>
                    <a:bodyPr/>
                    <a:lstStyle/>
                    <a:p>
                      <a:pPr marL="0" marR="0" algn="ctr">
                        <a:lnSpc>
                          <a:spcPct val="115000"/>
                        </a:lnSpc>
                        <a:spcBef>
                          <a:spcPts val="0"/>
                        </a:spcBef>
                        <a:spcAft>
                          <a:spcPts val="0"/>
                        </a:spcAft>
                      </a:pPr>
                      <a:r>
                        <a:rPr lang="en-US" sz="1200" dirty="0">
                          <a:effectLst/>
                          <a:latin typeface="Calibri" panose="020F0502020204030204" pitchFamily="34" charset="0"/>
                          <a:cs typeface="Calibri" panose="020F0502020204030204" pitchFamily="34" charset="0"/>
                        </a:rPr>
                        <a:t>10.4%</a:t>
                      </a:r>
                      <a:endParaRPr lang="en-US" sz="1200" dirty="0">
                        <a:effectLst/>
                        <a:latin typeface="Calibri" panose="020F0502020204030204" pitchFamily="34" charset="0"/>
                        <a:ea typeface="Arial" panose="020B0604020202020204" pitchFamily="34" charset="0"/>
                        <a:cs typeface="Calibri" panose="020F0502020204030204" pitchFamily="34" charset="0"/>
                      </a:endParaRPr>
                    </a:p>
                  </a:txBody>
                  <a:tcPr marL="38759" marR="38759" marT="38759" marB="38759"/>
                </a:tc>
                <a:extLst>
                  <a:ext uri="{0D108BD9-81ED-4DB2-BD59-A6C34878D82A}">
                    <a16:rowId xmlns:a16="http://schemas.microsoft.com/office/drawing/2014/main" val="3127745590"/>
                  </a:ext>
                </a:extLst>
              </a:tr>
            </a:tbl>
          </a:graphicData>
        </a:graphic>
      </p:graphicFrame>
    </p:spTree>
    <p:extLst>
      <p:ext uri="{BB962C8B-B14F-4D97-AF65-F5344CB8AC3E}">
        <p14:creationId xmlns:p14="http://schemas.microsoft.com/office/powerpoint/2010/main" val="282001909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2"/>
          <p:cNvSpPr txBox="1">
            <a:spLocks noGrp="1"/>
          </p:cNvSpPr>
          <p:nvPr>
            <p:ph type="ctrTitle"/>
          </p:nvPr>
        </p:nvSpPr>
        <p:spPr>
          <a:xfrm>
            <a:off x="2682281" y="558871"/>
            <a:ext cx="4671600" cy="1080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400"/>
              <a:buNone/>
            </a:pPr>
            <a:r>
              <a:rPr lang="en-US" sz="2800" dirty="0">
                <a:latin typeface="Calibri"/>
                <a:ea typeface="Calibri"/>
                <a:cs typeface="Calibri"/>
                <a:sym typeface="Calibri"/>
              </a:rPr>
              <a:t>Background</a:t>
            </a:r>
            <a:endParaRPr sz="2800" dirty="0">
              <a:latin typeface="Calibri"/>
              <a:ea typeface="Calibri"/>
              <a:cs typeface="Calibri"/>
              <a:sym typeface="Calibri"/>
            </a:endParaRPr>
          </a:p>
        </p:txBody>
      </p:sp>
      <p:sp>
        <p:nvSpPr>
          <p:cNvPr id="5" name="TextBox 4">
            <a:extLst>
              <a:ext uri="{FF2B5EF4-FFF2-40B4-BE49-F238E27FC236}">
                <a16:creationId xmlns:a16="http://schemas.microsoft.com/office/drawing/2014/main" id="{63E68376-F03A-46D1-B5CF-8532E142B1E5}"/>
              </a:ext>
            </a:extLst>
          </p:cNvPr>
          <p:cNvSpPr txBox="1"/>
          <p:nvPr/>
        </p:nvSpPr>
        <p:spPr>
          <a:xfrm>
            <a:off x="1421544" y="1639771"/>
            <a:ext cx="6992471" cy="3354765"/>
          </a:xfrm>
          <a:prstGeom prst="rect">
            <a:avLst/>
          </a:prstGeom>
          <a:noFill/>
        </p:spPr>
        <p:txBody>
          <a:bodyPr wrap="square">
            <a:spAutoFit/>
          </a:bodyPr>
          <a:lstStyle/>
          <a:p>
            <a:pPr marL="25400" indent="0">
              <a:spcBef>
                <a:spcPts val="0"/>
              </a:spcBef>
              <a:buNone/>
            </a:pPr>
            <a:r>
              <a:rPr lang="en-US" u="sng" dirty="0">
                <a:latin typeface="+mn-lt"/>
              </a:rPr>
              <a:t>Key topic &amp; campus focus</a:t>
            </a:r>
            <a:r>
              <a:rPr lang="en-US" dirty="0">
                <a:latin typeface="+mn-lt"/>
              </a:rPr>
              <a:t>: Student Employment at St. Olaf College</a:t>
            </a:r>
          </a:p>
          <a:p>
            <a:pPr marL="25400" indent="0">
              <a:spcBef>
                <a:spcPts val="0"/>
              </a:spcBef>
              <a:buNone/>
            </a:pPr>
            <a:endParaRPr lang="en-US" u="sng" dirty="0">
              <a:latin typeface="+mn-lt"/>
            </a:endParaRPr>
          </a:p>
          <a:p>
            <a:pPr marL="25400" indent="0">
              <a:spcBef>
                <a:spcPts val="0"/>
              </a:spcBef>
              <a:buNone/>
            </a:pPr>
            <a:endParaRPr lang="en-US" dirty="0">
              <a:latin typeface="+mn-lt"/>
            </a:endParaRPr>
          </a:p>
          <a:p>
            <a:pPr marL="25400" indent="0">
              <a:spcBef>
                <a:spcPts val="0"/>
              </a:spcBef>
              <a:buNone/>
            </a:pPr>
            <a:r>
              <a:rPr lang="en-US" u="sng" dirty="0">
                <a:latin typeface="+mn-lt"/>
              </a:rPr>
              <a:t>8 sub-topics</a:t>
            </a:r>
            <a:r>
              <a:rPr lang="en-US" dirty="0">
                <a:latin typeface="+mn-lt"/>
              </a:rPr>
              <a:t> and 8 teams (27 researchers):</a:t>
            </a:r>
          </a:p>
          <a:p>
            <a:pPr>
              <a:spcBef>
                <a:spcPts val="0"/>
              </a:spcBef>
            </a:pPr>
            <a:endParaRPr lang="en-US" dirty="0">
              <a:latin typeface="+mn-lt"/>
            </a:endParaRPr>
          </a:p>
          <a:p>
            <a:pPr marL="25400" indent="0">
              <a:spcBef>
                <a:spcPts val="0"/>
              </a:spcBef>
              <a:buNone/>
            </a:pPr>
            <a:r>
              <a:rPr lang="en-US" dirty="0">
                <a:latin typeface="+mn-lt"/>
              </a:rPr>
              <a:t>        1. Job Search &amp; Job Training</a:t>
            </a:r>
          </a:p>
          <a:p>
            <a:pPr marL="25400" indent="0">
              <a:spcBef>
                <a:spcPts val="0"/>
              </a:spcBef>
              <a:buNone/>
            </a:pPr>
            <a:r>
              <a:rPr lang="en-US" dirty="0">
                <a:latin typeface="+mn-lt"/>
              </a:rPr>
              <a:t>        2. Student/Supervisor Relationships</a:t>
            </a:r>
          </a:p>
          <a:p>
            <a:pPr marL="25400" indent="0">
              <a:spcBef>
                <a:spcPts val="0"/>
              </a:spcBef>
              <a:buNone/>
            </a:pPr>
            <a:r>
              <a:rPr lang="en-US" dirty="0">
                <a:latin typeface="+mn-lt"/>
              </a:rPr>
              <a:t>        3. Co-worker Relationships</a:t>
            </a:r>
          </a:p>
          <a:p>
            <a:pPr marL="25400" indent="0">
              <a:spcBef>
                <a:spcPts val="0"/>
              </a:spcBef>
              <a:buNone/>
            </a:pPr>
            <a:endParaRPr lang="en-US" dirty="0">
              <a:latin typeface="+mn-lt"/>
            </a:endParaRPr>
          </a:p>
          <a:p>
            <a:pPr marL="25400" indent="0">
              <a:spcBef>
                <a:spcPts val="0"/>
              </a:spcBef>
              <a:buNone/>
            </a:pPr>
            <a:r>
              <a:rPr lang="en-US" dirty="0">
                <a:latin typeface="+mn-lt"/>
              </a:rPr>
              <a:t>        4. Financial Aid &amp; Work Hours</a:t>
            </a:r>
          </a:p>
          <a:p>
            <a:pPr marL="25400" indent="0">
              <a:spcBef>
                <a:spcPts val="0"/>
              </a:spcBef>
              <a:buNone/>
            </a:pPr>
            <a:r>
              <a:rPr lang="en-US" dirty="0">
                <a:latin typeface="+mn-lt"/>
              </a:rPr>
              <a:t>        5. Academic Impacts of Work</a:t>
            </a:r>
          </a:p>
          <a:p>
            <a:pPr marL="25400" indent="0">
              <a:spcBef>
                <a:spcPts val="0"/>
              </a:spcBef>
              <a:buNone/>
            </a:pPr>
            <a:r>
              <a:rPr lang="en-US" dirty="0">
                <a:latin typeface="+mn-lt"/>
              </a:rPr>
              <a:t>        6. Job Satisfaction</a:t>
            </a:r>
          </a:p>
          <a:p>
            <a:pPr marL="25400" indent="0">
              <a:spcBef>
                <a:spcPts val="0"/>
              </a:spcBef>
              <a:buNone/>
            </a:pPr>
            <a:r>
              <a:rPr lang="en-US" dirty="0">
                <a:latin typeface="+mn-lt"/>
              </a:rPr>
              <a:t>        7. Careers and Graduate Education</a:t>
            </a:r>
          </a:p>
          <a:p>
            <a:pPr marL="25400" indent="0">
              <a:spcBef>
                <a:spcPts val="0"/>
              </a:spcBef>
              <a:buNone/>
            </a:pPr>
            <a:r>
              <a:rPr lang="en-US" dirty="0">
                <a:latin typeface="+mn-lt"/>
              </a:rPr>
              <a:t>        8. Pre-Professional Training</a:t>
            </a:r>
          </a:p>
          <a:p>
            <a:pPr marL="25400" indent="0">
              <a:spcBef>
                <a:spcPts val="0"/>
              </a:spcBef>
              <a:buNone/>
            </a:pPr>
            <a:endParaRPr lang="en-US" sz="1600" dirty="0">
              <a:latin typeface="+mn-lt"/>
            </a:endParaRPr>
          </a:p>
        </p:txBody>
      </p:sp>
    </p:spTree>
    <p:extLst>
      <p:ext uri="{BB962C8B-B14F-4D97-AF65-F5344CB8AC3E}">
        <p14:creationId xmlns:p14="http://schemas.microsoft.com/office/powerpoint/2010/main" val="2779827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title"/>
          </p:nvPr>
        </p:nvSpPr>
        <p:spPr>
          <a:xfrm>
            <a:off x="1999266" y="1034906"/>
            <a:ext cx="4844785" cy="339601"/>
          </a:xfrm>
          <a:prstGeom prst="rect">
            <a:avLst/>
          </a:prstGeom>
        </p:spPr>
        <p:txBody>
          <a:bodyPr>
            <a:normAutofit fontScale="90000"/>
          </a:bodyPr>
          <a:lstStyle>
            <a:lvl1pPr>
              <a:defRPr sz="3000"/>
            </a:lvl1pPr>
          </a:lstStyle>
          <a:p>
            <a:r>
              <a:rPr sz="2000" b="1" dirty="0">
                <a:latin typeface="+mj-lt"/>
              </a:rPr>
              <a:t>Supervisor Support for Student’s Future</a:t>
            </a:r>
          </a:p>
        </p:txBody>
      </p:sp>
      <p:pic>
        <p:nvPicPr>
          <p:cNvPr id="89" name="Screen Shot 2021-12-09 at 9.03.35 PM.png"/>
          <p:cNvPicPr>
            <a:picLocks noChangeAspect="1"/>
          </p:cNvPicPr>
          <p:nvPr/>
        </p:nvPicPr>
        <p:blipFill>
          <a:blip r:embed="rId2"/>
          <a:stretch>
            <a:fillRect/>
          </a:stretch>
        </p:blipFill>
        <p:spPr>
          <a:xfrm>
            <a:off x="2101580" y="2251476"/>
            <a:ext cx="4640156" cy="2674535"/>
          </a:xfrm>
          <a:prstGeom prst="rect">
            <a:avLst/>
          </a:prstGeom>
          <a:ln w="12700">
            <a:solidFill>
              <a:srgbClr val="000000"/>
            </a:solidFill>
            <a:miter lim="400000"/>
          </a:ln>
        </p:spPr>
      </p:pic>
      <p:sp>
        <p:nvSpPr>
          <p:cNvPr id="5" name="TextBox 4">
            <a:extLst>
              <a:ext uri="{FF2B5EF4-FFF2-40B4-BE49-F238E27FC236}">
                <a16:creationId xmlns:a16="http://schemas.microsoft.com/office/drawing/2014/main" id="{644A57BA-480B-446A-8C8D-27F7484D6A97}"/>
              </a:ext>
            </a:extLst>
          </p:cNvPr>
          <p:cNvSpPr txBox="1"/>
          <p:nvPr/>
        </p:nvSpPr>
        <p:spPr>
          <a:xfrm>
            <a:off x="1863376" y="1429961"/>
            <a:ext cx="5613187"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200" b="0" i="0" u="sng"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4-item index</a:t>
            </a: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of students’ evaluations of supervisors: asking about post-graduation plans, helping students think about their future, and helping students develop skills for their future and think about how those skills will apply in their future endeavors </a:t>
            </a: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64992429"/>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a:spLocks noGrp="1"/>
          </p:cNvSpPr>
          <p:nvPr>
            <p:ph type="title"/>
          </p:nvPr>
        </p:nvSpPr>
        <p:spPr>
          <a:xfrm>
            <a:off x="1656550" y="931434"/>
            <a:ext cx="5093046" cy="339601"/>
          </a:xfrm>
          <a:prstGeom prst="rect">
            <a:avLst/>
          </a:prstGeom>
        </p:spPr>
        <p:txBody>
          <a:bodyPr>
            <a:normAutofit fontScale="90000"/>
          </a:bodyPr>
          <a:lstStyle>
            <a:lvl1pPr defTabSz="694944">
              <a:defRPr sz="3343"/>
            </a:lvl1pPr>
          </a:lstStyle>
          <a:p>
            <a:r>
              <a:rPr sz="2000" b="1" dirty="0">
                <a:latin typeface="+mj-lt"/>
              </a:rPr>
              <a:t>Supervisor Support </a:t>
            </a:r>
            <a:r>
              <a:rPr lang="en-US" sz="2000" b="1" dirty="0">
                <a:latin typeface="+mj-lt"/>
              </a:rPr>
              <a:t>for the Future &amp;</a:t>
            </a:r>
            <a:r>
              <a:rPr sz="2000" b="1" dirty="0">
                <a:latin typeface="+mj-lt"/>
              </a:rPr>
              <a:t> Job Type</a:t>
            </a:r>
          </a:p>
        </p:txBody>
      </p:sp>
      <p:sp>
        <p:nvSpPr>
          <p:cNvPr id="77" name="Shape 77"/>
          <p:cNvSpPr/>
          <p:nvPr/>
        </p:nvSpPr>
        <p:spPr>
          <a:xfrm>
            <a:off x="4111516" y="3254226"/>
            <a:ext cx="1044471" cy="215564"/>
          </a:xfrm>
          <a:prstGeom prst="ellipse">
            <a:avLst/>
          </a:prstGeom>
          <a:ln w="25400">
            <a:solidFill>
              <a:srgbClr val="FF0000"/>
            </a:solidFill>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78" name="Shape 78"/>
          <p:cNvSpPr/>
          <p:nvPr/>
        </p:nvSpPr>
        <p:spPr>
          <a:xfrm>
            <a:off x="4049764" y="2340927"/>
            <a:ext cx="1044471" cy="215565"/>
          </a:xfrm>
          <a:prstGeom prst="ellipse">
            <a:avLst/>
          </a:prstGeom>
          <a:ln w="25400">
            <a:solidFill>
              <a:srgbClr val="FF0000"/>
            </a:solidFill>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graphicFrame>
        <p:nvGraphicFramePr>
          <p:cNvPr id="2" name="Table 1">
            <a:extLst>
              <a:ext uri="{FF2B5EF4-FFF2-40B4-BE49-F238E27FC236}">
                <a16:creationId xmlns:a16="http://schemas.microsoft.com/office/drawing/2014/main" id="{D07E72D2-88CF-471B-AE1C-278A9B073563}"/>
              </a:ext>
            </a:extLst>
          </p:cNvPr>
          <p:cNvGraphicFramePr>
            <a:graphicFrameLocks noGrp="1"/>
          </p:cNvGraphicFramePr>
          <p:nvPr/>
        </p:nvGraphicFramePr>
        <p:xfrm>
          <a:off x="1730377" y="1404578"/>
          <a:ext cx="5093046" cy="2088264"/>
        </p:xfrm>
        <a:graphic>
          <a:graphicData uri="http://schemas.openxmlformats.org/drawingml/2006/table">
            <a:tbl>
              <a:tblPr>
                <a:tableStyleId>{5940675A-B579-460E-94D1-54222C63F5DA}</a:tableStyleId>
              </a:tblPr>
              <a:tblGrid>
                <a:gridCol w="1811963">
                  <a:extLst>
                    <a:ext uri="{9D8B030D-6E8A-4147-A177-3AD203B41FA5}">
                      <a16:colId xmlns:a16="http://schemas.microsoft.com/office/drawing/2014/main" val="824174045"/>
                    </a:ext>
                  </a:extLst>
                </a:gridCol>
                <a:gridCol w="2105425">
                  <a:extLst>
                    <a:ext uri="{9D8B030D-6E8A-4147-A177-3AD203B41FA5}">
                      <a16:colId xmlns:a16="http://schemas.microsoft.com/office/drawing/2014/main" val="3141100196"/>
                    </a:ext>
                  </a:extLst>
                </a:gridCol>
                <a:gridCol w="1175658">
                  <a:extLst>
                    <a:ext uri="{9D8B030D-6E8A-4147-A177-3AD203B41FA5}">
                      <a16:colId xmlns:a16="http://schemas.microsoft.com/office/drawing/2014/main" val="143964756"/>
                    </a:ext>
                  </a:extLst>
                </a:gridCol>
              </a:tblGrid>
              <a:tr h="539483">
                <a:tc>
                  <a:txBody>
                    <a:bodyPr/>
                    <a:lstStyle/>
                    <a:p>
                      <a:pPr marL="0" marR="0" algn="l">
                        <a:lnSpc>
                          <a:spcPct val="115000"/>
                        </a:lnSpc>
                        <a:spcBef>
                          <a:spcPts val="0"/>
                        </a:spcBef>
                        <a:spcAft>
                          <a:spcPts val="600"/>
                        </a:spcAft>
                      </a:pPr>
                      <a:r>
                        <a:rPr lang="en-US" sz="1400" b="1" dirty="0">
                          <a:effectLst/>
                          <a:latin typeface="Calibri" panose="020F0502020204030204" pitchFamily="34" charset="0"/>
                          <a:cs typeface="Calibri" panose="020F0502020204030204" pitchFamily="34" charset="0"/>
                        </a:rPr>
                        <a:t>Job Category</a:t>
                      </a:r>
                      <a:endParaRPr lang="en-US" sz="1400" b="1" dirty="0">
                        <a:effectLst/>
                        <a:latin typeface="Calibri" panose="020F0502020204030204" pitchFamily="34" charset="0"/>
                        <a:ea typeface="Arial" panose="020B0604020202020204" pitchFamily="34" charset="0"/>
                        <a:cs typeface="Calibri" panose="020F0502020204030204" pitchFamily="34" charset="0"/>
                      </a:endParaRPr>
                    </a:p>
                  </a:txBody>
                  <a:tcPr marL="38100" marR="38100" marT="38100" marB="38100"/>
                </a:tc>
                <a:tc>
                  <a:txBody>
                    <a:bodyPr/>
                    <a:lstStyle/>
                    <a:p>
                      <a:pPr marL="0" marR="0" algn="ctr">
                        <a:lnSpc>
                          <a:spcPct val="115000"/>
                        </a:lnSpc>
                        <a:spcBef>
                          <a:spcPts val="0"/>
                        </a:spcBef>
                        <a:spcAft>
                          <a:spcPts val="0"/>
                        </a:spcAft>
                      </a:pPr>
                      <a:r>
                        <a:rPr lang="en-US" sz="1400" b="1" dirty="0">
                          <a:effectLst/>
                          <a:latin typeface="Calibri" panose="020F0502020204030204" pitchFamily="34" charset="0"/>
                          <a:cs typeface="Calibri" panose="020F0502020204030204" pitchFamily="34" charset="0"/>
                        </a:rPr>
                        <a:t>Mean Supervisor Help for Future Index Score</a:t>
                      </a:r>
                      <a:endParaRPr lang="en-US" sz="1400" b="1" dirty="0">
                        <a:effectLst/>
                        <a:latin typeface="Calibri" panose="020F0502020204030204" pitchFamily="34" charset="0"/>
                        <a:ea typeface="Arial" panose="020B0604020202020204" pitchFamily="34" charset="0"/>
                        <a:cs typeface="Calibri" panose="020F0502020204030204" pitchFamily="34" charset="0"/>
                      </a:endParaRPr>
                    </a:p>
                  </a:txBody>
                  <a:tcPr marL="38100" marR="38100" marT="38100" marB="38100"/>
                </a:tc>
                <a:tc>
                  <a:txBody>
                    <a:bodyPr/>
                    <a:lstStyle/>
                    <a:p>
                      <a:pPr marL="0" marR="0" algn="ctr">
                        <a:lnSpc>
                          <a:spcPct val="115000"/>
                        </a:lnSpc>
                        <a:spcBef>
                          <a:spcPts val="0"/>
                        </a:spcBef>
                        <a:spcAft>
                          <a:spcPts val="0"/>
                        </a:spcAft>
                      </a:pPr>
                      <a:r>
                        <a:rPr lang="en-US" sz="1400" b="1" dirty="0" err="1">
                          <a:effectLst/>
                          <a:latin typeface="Calibri" panose="020F0502020204030204" pitchFamily="34" charset="0"/>
                          <a:cs typeface="Calibri" panose="020F0502020204030204" pitchFamily="34" charset="0"/>
                        </a:rPr>
                        <a:t>s.d.</a:t>
                      </a:r>
                      <a:endParaRPr lang="en-US" sz="1400" b="1" dirty="0">
                        <a:effectLst/>
                        <a:latin typeface="Calibri" panose="020F0502020204030204" pitchFamily="34" charset="0"/>
                        <a:ea typeface="Arial" panose="020B0604020202020204" pitchFamily="34" charset="0"/>
                        <a:cs typeface="Calibri" panose="020F0502020204030204" pitchFamily="34" charset="0"/>
                      </a:endParaRPr>
                    </a:p>
                  </a:txBody>
                  <a:tcPr marL="38100" marR="38100" marT="38100" marB="38100"/>
                </a:tc>
                <a:extLst>
                  <a:ext uri="{0D108BD9-81ED-4DB2-BD59-A6C34878D82A}">
                    <a16:rowId xmlns:a16="http://schemas.microsoft.com/office/drawing/2014/main" val="1082416956"/>
                  </a:ext>
                </a:extLst>
              </a:tr>
              <a:tr h="271278">
                <a:tc>
                  <a:txBody>
                    <a:bodyPr/>
                    <a:lstStyle/>
                    <a:p>
                      <a:pPr marL="0" marR="0" algn="l">
                        <a:lnSpc>
                          <a:spcPct val="115000"/>
                        </a:lnSpc>
                        <a:spcBef>
                          <a:spcPts val="0"/>
                        </a:spcBef>
                        <a:spcAft>
                          <a:spcPts val="0"/>
                        </a:spcAft>
                      </a:pPr>
                      <a:r>
                        <a:rPr lang="en-US" sz="1400" dirty="0">
                          <a:effectLst/>
                          <a:latin typeface="Calibri" panose="020F0502020204030204" pitchFamily="34" charset="0"/>
                          <a:cs typeface="Calibri" panose="020F0502020204030204" pitchFamily="34" charset="0"/>
                        </a:rPr>
                        <a:t>Educational</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8100" marR="38100" marT="38100" marB="38100"/>
                </a:tc>
                <a:tc>
                  <a:txBody>
                    <a:bodyPr/>
                    <a:lstStyle/>
                    <a:p>
                      <a:pPr marL="0" marR="0" algn="ctr">
                        <a:lnSpc>
                          <a:spcPct val="115000"/>
                        </a:lnSpc>
                        <a:spcBef>
                          <a:spcPts val="0"/>
                        </a:spcBef>
                        <a:spcAft>
                          <a:spcPts val="0"/>
                        </a:spcAft>
                      </a:pPr>
                      <a:r>
                        <a:rPr lang="en-US" sz="1400" dirty="0">
                          <a:effectLst/>
                          <a:latin typeface="Calibri" panose="020F0502020204030204" pitchFamily="34" charset="0"/>
                          <a:cs typeface="Calibri" panose="020F0502020204030204" pitchFamily="34" charset="0"/>
                        </a:rPr>
                        <a:t>10.27</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8100" marR="38100" marT="38100" marB="38100"/>
                </a:tc>
                <a:tc>
                  <a:txBody>
                    <a:bodyPr/>
                    <a:lstStyle/>
                    <a:p>
                      <a:pPr marL="0" marR="0" algn="ctr">
                        <a:lnSpc>
                          <a:spcPct val="115000"/>
                        </a:lnSpc>
                        <a:spcBef>
                          <a:spcPts val="0"/>
                        </a:spcBef>
                        <a:spcAft>
                          <a:spcPts val="0"/>
                        </a:spcAft>
                      </a:pPr>
                      <a:r>
                        <a:rPr lang="en-US" sz="1400">
                          <a:effectLst/>
                          <a:latin typeface="Calibri" panose="020F0502020204030204" pitchFamily="34" charset="0"/>
                          <a:cs typeface="Calibri" panose="020F0502020204030204" pitchFamily="34" charset="0"/>
                        </a:rPr>
                        <a:t>4.694</a:t>
                      </a:r>
                      <a:endParaRPr lang="en-US" sz="1400">
                        <a:effectLst/>
                        <a:latin typeface="Calibri" panose="020F0502020204030204" pitchFamily="34" charset="0"/>
                        <a:ea typeface="Arial" panose="020B0604020202020204" pitchFamily="34" charset="0"/>
                        <a:cs typeface="Calibri" panose="020F0502020204030204" pitchFamily="34" charset="0"/>
                      </a:endParaRPr>
                    </a:p>
                  </a:txBody>
                  <a:tcPr marL="38100" marR="38100" marT="38100" marB="38100"/>
                </a:tc>
                <a:extLst>
                  <a:ext uri="{0D108BD9-81ED-4DB2-BD59-A6C34878D82A}">
                    <a16:rowId xmlns:a16="http://schemas.microsoft.com/office/drawing/2014/main" val="3091037473"/>
                  </a:ext>
                </a:extLst>
              </a:tr>
              <a:tr h="302225">
                <a:tc>
                  <a:txBody>
                    <a:bodyPr/>
                    <a:lstStyle/>
                    <a:p>
                      <a:pPr marL="0" marR="0" algn="l">
                        <a:lnSpc>
                          <a:spcPct val="115000"/>
                        </a:lnSpc>
                        <a:spcBef>
                          <a:spcPts val="0"/>
                        </a:spcBef>
                        <a:spcAft>
                          <a:spcPts val="0"/>
                        </a:spcAft>
                      </a:pPr>
                      <a:r>
                        <a:rPr lang="en-US" sz="1400" dirty="0">
                          <a:effectLst/>
                          <a:latin typeface="Calibri" panose="020F0502020204030204" pitchFamily="34" charset="0"/>
                          <a:cs typeface="Calibri" panose="020F0502020204030204" pitchFamily="34" charset="0"/>
                        </a:rPr>
                        <a:t>Student Services</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8100" marR="38100" marT="38100" marB="38100"/>
                </a:tc>
                <a:tc>
                  <a:txBody>
                    <a:bodyPr/>
                    <a:lstStyle/>
                    <a:p>
                      <a:pPr marL="0" marR="0" algn="ctr">
                        <a:lnSpc>
                          <a:spcPct val="115000"/>
                        </a:lnSpc>
                        <a:spcBef>
                          <a:spcPts val="0"/>
                        </a:spcBef>
                        <a:spcAft>
                          <a:spcPts val="0"/>
                        </a:spcAft>
                      </a:pPr>
                      <a:r>
                        <a:rPr lang="en-US" sz="1400">
                          <a:effectLst/>
                          <a:latin typeface="Calibri" panose="020F0502020204030204" pitchFamily="34" charset="0"/>
                          <a:cs typeface="Calibri" panose="020F0502020204030204" pitchFamily="34" charset="0"/>
                        </a:rPr>
                        <a:t>11.81</a:t>
                      </a:r>
                      <a:endParaRPr lang="en-US" sz="1400">
                        <a:effectLst/>
                        <a:latin typeface="Calibri" panose="020F0502020204030204" pitchFamily="34" charset="0"/>
                        <a:ea typeface="Arial" panose="020B0604020202020204" pitchFamily="34" charset="0"/>
                        <a:cs typeface="Calibri" panose="020F0502020204030204" pitchFamily="34" charset="0"/>
                      </a:endParaRPr>
                    </a:p>
                  </a:txBody>
                  <a:tcPr marL="38100" marR="38100" marT="38100" marB="38100"/>
                </a:tc>
                <a:tc>
                  <a:txBody>
                    <a:bodyPr/>
                    <a:lstStyle/>
                    <a:p>
                      <a:pPr marL="0" marR="0" algn="ctr">
                        <a:lnSpc>
                          <a:spcPct val="115000"/>
                        </a:lnSpc>
                        <a:spcBef>
                          <a:spcPts val="0"/>
                        </a:spcBef>
                        <a:spcAft>
                          <a:spcPts val="0"/>
                        </a:spcAft>
                      </a:pPr>
                      <a:r>
                        <a:rPr lang="en-US" sz="1400">
                          <a:effectLst/>
                          <a:latin typeface="Calibri" panose="020F0502020204030204" pitchFamily="34" charset="0"/>
                          <a:cs typeface="Calibri" panose="020F0502020204030204" pitchFamily="34" charset="0"/>
                        </a:rPr>
                        <a:t>3.573</a:t>
                      </a:r>
                      <a:endParaRPr lang="en-US" sz="1400">
                        <a:effectLst/>
                        <a:latin typeface="Calibri" panose="020F0502020204030204" pitchFamily="34" charset="0"/>
                        <a:ea typeface="Arial" panose="020B0604020202020204" pitchFamily="34" charset="0"/>
                        <a:cs typeface="Calibri" panose="020F0502020204030204" pitchFamily="34" charset="0"/>
                      </a:endParaRPr>
                    </a:p>
                  </a:txBody>
                  <a:tcPr marL="38100" marR="38100" marT="38100" marB="38100"/>
                </a:tc>
                <a:extLst>
                  <a:ext uri="{0D108BD9-81ED-4DB2-BD59-A6C34878D82A}">
                    <a16:rowId xmlns:a16="http://schemas.microsoft.com/office/drawing/2014/main" val="3038541575"/>
                  </a:ext>
                </a:extLst>
              </a:tr>
              <a:tr h="294753">
                <a:tc>
                  <a:txBody>
                    <a:bodyPr/>
                    <a:lstStyle/>
                    <a:p>
                      <a:pPr marL="0" marR="0" algn="l">
                        <a:lnSpc>
                          <a:spcPct val="115000"/>
                        </a:lnSpc>
                        <a:spcBef>
                          <a:spcPts val="0"/>
                        </a:spcBef>
                        <a:spcAft>
                          <a:spcPts val="0"/>
                        </a:spcAft>
                      </a:pPr>
                      <a:r>
                        <a:rPr lang="en-US" sz="1400" dirty="0">
                          <a:effectLst/>
                          <a:latin typeface="Calibri" panose="020F0502020204030204" pitchFamily="34" charset="0"/>
                          <a:cs typeface="Calibri" panose="020F0502020204030204" pitchFamily="34" charset="0"/>
                        </a:rPr>
                        <a:t>Special Skills</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8100" marR="38100" marT="38100" marB="38100"/>
                </a:tc>
                <a:tc>
                  <a:txBody>
                    <a:bodyPr/>
                    <a:lstStyle/>
                    <a:p>
                      <a:pPr marL="0" marR="0" algn="ctr">
                        <a:lnSpc>
                          <a:spcPct val="115000"/>
                        </a:lnSpc>
                        <a:spcBef>
                          <a:spcPts val="0"/>
                        </a:spcBef>
                        <a:spcAft>
                          <a:spcPts val="0"/>
                        </a:spcAft>
                      </a:pPr>
                      <a:r>
                        <a:rPr lang="en-US" sz="1400">
                          <a:effectLst/>
                          <a:latin typeface="Calibri" panose="020F0502020204030204" pitchFamily="34" charset="0"/>
                          <a:cs typeface="Calibri" panose="020F0502020204030204" pitchFamily="34" charset="0"/>
                        </a:rPr>
                        <a:t>10.41</a:t>
                      </a:r>
                      <a:endParaRPr lang="en-US" sz="1400">
                        <a:effectLst/>
                        <a:latin typeface="Calibri" panose="020F0502020204030204" pitchFamily="34" charset="0"/>
                        <a:ea typeface="Arial" panose="020B0604020202020204" pitchFamily="34" charset="0"/>
                        <a:cs typeface="Calibri" panose="020F0502020204030204" pitchFamily="34" charset="0"/>
                      </a:endParaRPr>
                    </a:p>
                  </a:txBody>
                  <a:tcPr marL="38100" marR="38100" marT="38100" marB="38100"/>
                </a:tc>
                <a:tc>
                  <a:txBody>
                    <a:bodyPr/>
                    <a:lstStyle/>
                    <a:p>
                      <a:pPr marL="0" marR="0" algn="ctr">
                        <a:lnSpc>
                          <a:spcPct val="115000"/>
                        </a:lnSpc>
                        <a:spcBef>
                          <a:spcPts val="0"/>
                        </a:spcBef>
                        <a:spcAft>
                          <a:spcPts val="0"/>
                        </a:spcAft>
                      </a:pPr>
                      <a:r>
                        <a:rPr lang="en-US" sz="1400">
                          <a:effectLst/>
                          <a:latin typeface="Calibri" panose="020F0502020204030204" pitchFamily="34" charset="0"/>
                          <a:cs typeface="Calibri" panose="020F0502020204030204" pitchFamily="34" charset="0"/>
                        </a:rPr>
                        <a:t>4.162</a:t>
                      </a:r>
                      <a:endParaRPr lang="en-US" sz="1400">
                        <a:effectLst/>
                        <a:latin typeface="Calibri" panose="020F0502020204030204" pitchFamily="34" charset="0"/>
                        <a:ea typeface="Arial" panose="020B0604020202020204" pitchFamily="34" charset="0"/>
                        <a:cs typeface="Calibri" panose="020F0502020204030204" pitchFamily="34" charset="0"/>
                      </a:endParaRPr>
                    </a:p>
                  </a:txBody>
                  <a:tcPr marL="38100" marR="38100" marT="38100" marB="38100"/>
                </a:tc>
                <a:extLst>
                  <a:ext uri="{0D108BD9-81ED-4DB2-BD59-A6C34878D82A}">
                    <a16:rowId xmlns:a16="http://schemas.microsoft.com/office/drawing/2014/main" val="1456438351"/>
                  </a:ext>
                </a:extLst>
              </a:tr>
              <a:tr h="271912">
                <a:tc>
                  <a:txBody>
                    <a:bodyPr/>
                    <a:lstStyle/>
                    <a:p>
                      <a:pPr marL="0" marR="0" algn="l">
                        <a:lnSpc>
                          <a:spcPct val="115000"/>
                        </a:lnSpc>
                        <a:spcBef>
                          <a:spcPts val="0"/>
                        </a:spcBef>
                        <a:spcAft>
                          <a:spcPts val="0"/>
                        </a:spcAft>
                      </a:pPr>
                      <a:r>
                        <a:rPr lang="en-US" sz="1400" dirty="0">
                          <a:effectLst/>
                          <a:latin typeface="Calibri" panose="020F0502020204030204" pitchFamily="34" charset="0"/>
                          <a:cs typeface="Calibri" panose="020F0502020204030204" pitchFamily="34" charset="0"/>
                        </a:rPr>
                        <a:t>Administrative</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8100" marR="38100" marT="38100" marB="38100"/>
                </a:tc>
                <a:tc>
                  <a:txBody>
                    <a:bodyPr/>
                    <a:lstStyle/>
                    <a:p>
                      <a:pPr marL="0" marR="0" algn="ctr">
                        <a:lnSpc>
                          <a:spcPct val="115000"/>
                        </a:lnSpc>
                        <a:spcBef>
                          <a:spcPts val="0"/>
                        </a:spcBef>
                        <a:spcAft>
                          <a:spcPts val="0"/>
                        </a:spcAft>
                      </a:pPr>
                      <a:r>
                        <a:rPr lang="en-US" sz="1400">
                          <a:effectLst/>
                          <a:latin typeface="Calibri" panose="020F0502020204030204" pitchFamily="34" charset="0"/>
                          <a:cs typeface="Calibri" panose="020F0502020204030204" pitchFamily="34" charset="0"/>
                        </a:rPr>
                        <a:t>9.06</a:t>
                      </a:r>
                      <a:endParaRPr lang="en-US" sz="1400">
                        <a:effectLst/>
                        <a:latin typeface="Calibri" panose="020F0502020204030204" pitchFamily="34" charset="0"/>
                        <a:ea typeface="Arial" panose="020B0604020202020204" pitchFamily="34" charset="0"/>
                        <a:cs typeface="Calibri" panose="020F0502020204030204" pitchFamily="34" charset="0"/>
                      </a:endParaRPr>
                    </a:p>
                  </a:txBody>
                  <a:tcPr marL="38100" marR="38100" marT="38100" marB="38100"/>
                </a:tc>
                <a:tc>
                  <a:txBody>
                    <a:bodyPr/>
                    <a:lstStyle/>
                    <a:p>
                      <a:pPr marL="0" marR="0" algn="ctr">
                        <a:lnSpc>
                          <a:spcPct val="115000"/>
                        </a:lnSpc>
                        <a:spcBef>
                          <a:spcPts val="0"/>
                        </a:spcBef>
                        <a:spcAft>
                          <a:spcPts val="0"/>
                        </a:spcAft>
                      </a:pPr>
                      <a:r>
                        <a:rPr lang="en-US" sz="1400">
                          <a:effectLst/>
                          <a:latin typeface="Calibri" panose="020F0502020204030204" pitchFamily="34" charset="0"/>
                          <a:cs typeface="Calibri" panose="020F0502020204030204" pitchFamily="34" charset="0"/>
                        </a:rPr>
                        <a:t>5.015</a:t>
                      </a:r>
                      <a:endParaRPr lang="en-US" sz="1400">
                        <a:effectLst/>
                        <a:latin typeface="Calibri" panose="020F0502020204030204" pitchFamily="34" charset="0"/>
                        <a:ea typeface="Arial" panose="020B0604020202020204" pitchFamily="34" charset="0"/>
                        <a:cs typeface="Calibri" panose="020F0502020204030204" pitchFamily="34" charset="0"/>
                      </a:endParaRPr>
                    </a:p>
                  </a:txBody>
                  <a:tcPr marL="38100" marR="38100" marT="38100" marB="38100"/>
                </a:tc>
                <a:extLst>
                  <a:ext uri="{0D108BD9-81ED-4DB2-BD59-A6C34878D82A}">
                    <a16:rowId xmlns:a16="http://schemas.microsoft.com/office/drawing/2014/main" val="1338375912"/>
                  </a:ext>
                </a:extLst>
              </a:tr>
              <a:tr h="302859">
                <a:tc>
                  <a:txBody>
                    <a:bodyPr/>
                    <a:lstStyle/>
                    <a:p>
                      <a:pPr marL="0" marR="0" algn="l">
                        <a:lnSpc>
                          <a:spcPct val="115000"/>
                        </a:lnSpc>
                        <a:spcBef>
                          <a:spcPts val="0"/>
                        </a:spcBef>
                        <a:spcAft>
                          <a:spcPts val="0"/>
                        </a:spcAft>
                      </a:pPr>
                      <a:r>
                        <a:rPr lang="en-US" sz="1400" dirty="0">
                          <a:effectLst/>
                          <a:latin typeface="Calibri" panose="020F0502020204030204" pitchFamily="34" charset="0"/>
                          <a:cs typeface="Calibri" panose="020F0502020204030204" pitchFamily="34" charset="0"/>
                        </a:rPr>
                        <a:t>Food Services</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8100" marR="38100" marT="38100" marB="38100"/>
                </a:tc>
                <a:tc>
                  <a:txBody>
                    <a:bodyPr/>
                    <a:lstStyle/>
                    <a:p>
                      <a:pPr marL="0" marR="0" algn="ctr">
                        <a:lnSpc>
                          <a:spcPct val="115000"/>
                        </a:lnSpc>
                        <a:spcBef>
                          <a:spcPts val="0"/>
                        </a:spcBef>
                        <a:spcAft>
                          <a:spcPts val="0"/>
                        </a:spcAft>
                      </a:pPr>
                      <a:r>
                        <a:rPr lang="en-US" sz="1400" dirty="0">
                          <a:effectLst/>
                          <a:latin typeface="Calibri" panose="020F0502020204030204" pitchFamily="34" charset="0"/>
                          <a:cs typeface="Calibri" panose="020F0502020204030204" pitchFamily="34" charset="0"/>
                        </a:rPr>
                        <a:t>5.40</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8100" marR="38100" marT="38100" marB="38100"/>
                </a:tc>
                <a:tc>
                  <a:txBody>
                    <a:bodyPr/>
                    <a:lstStyle/>
                    <a:p>
                      <a:pPr marL="0" marR="0" algn="ctr">
                        <a:lnSpc>
                          <a:spcPct val="115000"/>
                        </a:lnSpc>
                        <a:spcBef>
                          <a:spcPts val="0"/>
                        </a:spcBef>
                        <a:spcAft>
                          <a:spcPts val="0"/>
                        </a:spcAft>
                      </a:pPr>
                      <a:r>
                        <a:rPr lang="en-US" sz="1400" dirty="0">
                          <a:effectLst/>
                          <a:latin typeface="Calibri" panose="020F0502020204030204" pitchFamily="34" charset="0"/>
                          <a:cs typeface="Calibri" panose="020F0502020204030204" pitchFamily="34" charset="0"/>
                        </a:rPr>
                        <a:t>4.365</a:t>
                      </a:r>
                      <a:endParaRPr lang="en-US" sz="1400" dirty="0">
                        <a:effectLst/>
                        <a:latin typeface="Calibri" panose="020F0502020204030204" pitchFamily="34" charset="0"/>
                        <a:ea typeface="Arial" panose="020B0604020202020204" pitchFamily="34" charset="0"/>
                        <a:cs typeface="Calibri" panose="020F0502020204030204" pitchFamily="34" charset="0"/>
                      </a:endParaRPr>
                    </a:p>
                  </a:txBody>
                  <a:tcPr marL="38100" marR="38100" marT="38100" marB="38100"/>
                </a:tc>
                <a:extLst>
                  <a:ext uri="{0D108BD9-81ED-4DB2-BD59-A6C34878D82A}">
                    <a16:rowId xmlns:a16="http://schemas.microsoft.com/office/drawing/2014/main" val="2217586818"/>
                  </a:ext>
                </a:extLst>
              </a:tr>
            </a:tbl>
          </a:graphicData>
        </a:graphic>
      </p:graphicFrame>
    </p:spTree>
    <p:extLst>
      <p:ext uri="{BB962C8B-B14F-4D97-AF65-F5344CB8AC3E}">
        <p14:creationId xmlns:p14="http://schemas.microsoft.com/office/powerpoint/2010/main" val="253902198"/>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p:cNvSpPr>
          <p:nvPr>
            <p:ph type="title"/>
          </p:nvPr>
        </p:nvSpPr>
        <p:spPr>
          <a:xfrm>
            <a:off x="1487772" y="762632"/>
            <a:ext cx="6168455" cy="1179692"/>
          </a:xfrm>
          <a:prstGeom prst="rect">
            <a:avLst/>
          </a:prstGeom>
        </p:spPr>
        <p:txBody>
          <a:bodyPr>
            <a:normAutofit/>
          </a:bodyPr>
          <a:lstStyle>
            <a:lvl1pPr defTabSz="667512">
              <a:defRPr sz="3212"/>
            </a:lvl1pPr>
          </a:lstStyle>
          <a:p>
            <a:r>
              <a:rPr lang="en-US" sz="2000" b="1" dirty="0">
                <a:latin typeface="+mj-lt"/>
              </a:rPr>
              <a:t>Supervisor Support for Student’s Future </a:t>
            </a:r>
            <a:br>
              <a:rPr lang="en-US" sz="2000" b="1" dirty="0">
                <a:latin typeface="+mj-lt"/>
              </a:rPr>
            </a:br>
            <a:r>
              <a:rPr lang="en-US" sz="2000" b="1" dirty="0">
                <a:latin typeface="+mj-lt"/>
              </a:rPr>
              <a:t>x Demographics and </a:t>
            </a:r>
            <a:r>
              <a:rPr sz="2000" b="1" dirty="0">
                <a:latin typeface="+mj-lt"/>
              </a:rPr>
              <a:t>GROW at St. Olaf</a:t>
            </a:r>
          </a:p>
        </p:txBody>
      </p:sp>
      <p:sp>
        <p:nvSpPr>
          <p:cNvPr id="82" name="Shape 82"/>
          <p:cNvSpPr/>
          <p:nvPr/>
        </p:nvSpPr>
        <p:spPr>
          <a:xfrm>
            <a:off x="6709412" y="4209690"/>
            <a:ext cx="621959" cy="342356"/>
          </a:xfrm>
          <a:prstGeom prst="ellipse">
            <a:avLst/>
          </a:prstGeom>
          <a:ln w="25400">
            <a:solidFill>
              <a:srgbClr val="FF0000"/>
            </a:solidFill>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graphicFrame>
        <p:nvGraphicFramePr>
          <p:cNvPr id="3" name="Table 2">
            <a:extLst>
              <a:ext uri="{FF2B5EF4-FFF2-40B4-BE49-F238E27FC236}">
                <a16:creationId xmlns:a16="http://schemas.microsoft.com/office/drawing/2014/main" id="{83FD9436-5745-4101-A7EA-2790036CAA50}"/>
              </a:ext>
            </a:extLst>
          </p:cNvPr>
          <p:cNvGraphicFramePr>
            <a:graphicFrameLocks noGrp="1"/>
          </p:cNvGraphicFramePr>
          <p:nvPr>
            <p:extLst>
              <p:ext uri="{D42A27DB-BD31-4B8C-83A1-F6EECF244321}">
                <p14:modId xmlns:p14="http://schemas.microsoft.com/office/powerpoint/2010/main" val="2820534400"/>
              </p:ext>
            </p:extLst>
          </p:nvPr>
        </p:nvGraphicFramePr>
        <p:xfrm>
          <a:off x="1299173" y="1799791"/>
          <a:ext cx="6168455" cy="2901386"/>
        </p:xfrm>
        <a:graphic>
          <a:graphicData uri="http://schemas.openxmlformats.org/drawingml/2006/table">
            <a:tbl>
              <a:tblPr firstRow="1" firstCol="1" bandRow="1">
                <a:tableStyleId>{5940675A-B579-460E-94D1-54222C63F5DA}</a:tableStyleId>
              </a:tblPr>
              <a:tblGrid>
                <a:gridCol w="2150958">
                  <a:extLst>
                    <a:ext uri="{9D8B030D-6E8A-4147-A177-3AD203B41FA5}">
                      <a16:colId xmlns:a16="http://schemas.microsoft.com/office/drawing/2014/main" val="1609027969"/>
                    </a:ext>
                  </a:extLst>
                </a:gridCol>
                <a:gridCol w="929768">
                  <a:extLst>
                    <a:ext uri="{9D8B030D-6E8A-4147-A177-3AD203B41FA5}">
                      <a16:colId xmlns:a16="http://schemas.microsoft.com/office/drawing/2014/main" val="2204209803"/>
                    </a:ext>
                  </a:extLst>
                </a:gridCol>
                <a:gridCol w="1060397">
                  <a:extLst>
                    <a:ext uri="{9D8B030D-6E8A-4147-A177-3AD203B41FA5}">
                      <a16:colId xmlns:a16="http://schemas.microsoft.com/office/drawing/2014/main" val="461183776"/>
                    </a:ext>
                  </a:extLst>
                </a:gridCol>
                <a:gridCol w="1083449">
                  <a:extLst>
                    <a:ext uri="{9D8B030D-6E8A-4147-A177-3AD203B41FA5}">
                      <a16:colId xmlns:a16="http://schemas.microsoft.com/office/drawing/2014/main" val="2871678980"/>
                    </a:ext>
                  </a:extLst>
                </a:gridCol>
                <a:gridCol w="943883">
                  <a:extLst>
                    <a:ext uri="{9D8B030D-6E8A-4147-A177-3AD203B41FA5}">
                      <a16:colId xmlns:a16="http://schemas.microsoft.com/office/drawing/2014/main" val="1630541095"/>
                    </a:ext>
                  </a:extLst>
                </a:gridCol>
              </a:tblGrid>
              <a:tr h="380898">
                <a:tc>
                  <a:txBody>
                    <a:bodyPr/>
                    <a:lstStyle/>
                    <a:p>
                      <a:pPr marL="0" marR="0" algn="l">
                        <a:spcBef>
                          <a:spcPts val="0"/>
                        </a:spcBef>
                        <a:spcAft>
                          <a:spcPts val="0"/>
                        </a:spcAft>
                      </a:pPr>
                      <a:r>
                        <a:rPr lang="en-US" sz="1200" b="1" dirty="0">
                          <a:effectLst/>
                          <a:latin typeface="Calibri" panose="020F0502020204030204" pitchFamily="34" charset="0"/>
                          <a:cs typeface="Calibri" panose="020F0502020204030204" pitchFamily="34" charset="0"/>
                        </a:rPr>
                        <a:t>Demographic and group</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tc>
                  <a:txBody>
                    <a:bodyPr/>
                    <a:lstStyle/>
                    <a:p>
                      <a:pPr marL="0" marR="0" algn="ctr">
                        <a:spcBef>
                          <a:spcPts val="0"/>
                        </a:spcBef>
                        <a:spcAft>
                          <a:spcPts val="0"/>
                        </a:spcAft>
                      </a:pPr>
                      <a:r>
                        <a:rPr lang="en-US" sz="1200" b="1" dirty="0">
                          <a:effectLst/>
                          <a:latin typeface="Calibri" panose="020F0502020204030204" pitchFamily="34" charset="0"/>
                          <a:cs typeface="Calibri" panose="020F0502020204030204" pitchFamily="34" charset="0"/>
                        </a:rPr>
                        <a:t>Group 1 </a:t>
                      </a:r>
                    </a:p>
                    <a:p>
                      <a:pPr marL="0" marR="0" algn="ctr">
                        <a:spcBef>
                          <a:spcPts val="0"/>
                        </a:spcBef>
                        <a:spcAft>
                          <a:spcPts val="0"/>
                        </a:spcAft>
                      </a:pPr>
                      <a:r>
                        <a:rPr lang="en-US" sz="1200" b="1" dirty="0">
                          <a:effectLst/>
                          <a:latin typeface="Calibri" panose="020F0502020204030204" pitchFamily="34" charset="0"/>
                          <a:cs typeface="Calibri" panose="020F0502020204030204" pitchFamily="34" charset="0"/>
                        </a:rPr>
                        <a:t>Mean Score</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tc>
                  <a:txBody>
                    <a:bodyPr/>
                    <a:lstStyle/>
                    <a:p>
                      <a:pPr marL="0" marR="0" algn="ctr">
                        <a:spcBef>
                          <a:spcPts val="0"/>
                        </a:spcBef>
                        <a:spcAft>
                          <a:spcPts val="0"/>
                        </a:spcAft>
                      </a:pPr>
                      <a:r>
                        <a:rPr lang="en-US" sz="1200" b="1" dirty="0">
                          <a:effectLst/>
                          <a:latin typeface="Calibri" panose="020F0502020204030204" pitchFamily="34" charset="0"/>
                          <a:cs typeface="Calibri" panose="020F0502020204030204" pitchFamily="34" charset="0"/>
                        </a:rPr>
                        <a:t>Group 2 </a:t>
                      </a:r>
                    </a:p>
                    <a:p>
                      <a:pPr marL="0" marR="0" algn="ctr">
                        <a:spcBef>
                          <a:spcPts val="0"/>
                        </a:spcBef>
                        <a:spcAft>
                          <a:spcPts val="0"/>
                        </a:spcAft>
                      </a:pPr>
                      <a:r>
                        <a:rPr lang="en-US" sz="1200" b="1" dirty="0">
                          <a:effectLst/>
                          <a:latin typeface="Calibri" panose="020F0502020204030204" pitchFamily="34" charset="0"/>
                          <a:cs typeface="Calibri" panose="020F0502020204030204" pitchFamily="34" charset="0"/>
                        </a:rPr>
                        <a:t>Mean Score</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tc>
                  <a:txBody>
                    <a:bodyPr/>
                    <a:lstStyle/>
                    <a:p>
                      <a:pPr marL="0" marR="0" algn="ctr">
                        <a:spcBef>
                          <a:spcPts val="0"/>
                        </a:spcBef>
                        <a:spcAft>
                          <a:spcPts val="0"/>
                        </a:spcAft>
                      </a:pPr>
                      <a:r>
                        <a:rPr lang="en-US" sz="1200" b="1">
                          <a:effectLst/>
                          <a:latin typeface="Calibri" panose="020F0502020204030204" pitchFamily="34" charset="0"/>
                          <a:cs typeface="Calibri" panose="020F0502020204030204" pitchFamily="34" charset="0"/>
                        </a:rPr>
                        <a:t>Mann Whitney U Score</a:t>
                      </a:r>
                      <a:endParaRPr lang="en-US" sz="1200" b="1">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tc>
                  <a:txBody>
                    <a:bodyPr/>
                    <a:lstStyle/>
                    <a:p>
                      <a:pPr marL="0" marR="0" algn="ctr">
                        <a:spcBef>
                          <a:spcPts val="0"/>
                        </a:spcBef>
                        <a:spcAft>
                          <a:spcPts val="0"/>
                        </a:spcAft>
                      </a:pPr>
                      <a:r>
                        <a:rPr lang="en-US" sz="1200" b="1" dirty="0">
                          <a:effectLst/>
                          <a:latin typeface="Calibri" panose="020F0502020204030204" pitchFamily="34" charset="0"/>
                          <a:cs typeface="Calibri" panose="020F0502020204030204" pitchFamily="34" charset="0"/>
                        </a:rPr>
                        <a:t>p-value</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extLst>
                  <a:ext uri="{0D108BD9-81ED-4DB2-BD59-A6C34878D82A}">
                    <a16:rowId xmlns:a16="http://schemas.microsoft.com/office/drawing/2014/main" val="1535307114"/>
                  </a:ext>
                </a:extLst>
              </a:tr>
              <a:tr h="498191">
                <a:tc>
                  <a:txBody>
                    <a:bodyPr/>
                    <a:lstStyle/>
                    <a:p>
                      <a:pPr marL="0" marR="0" algn="l">
                        <a:spcBef>
                          <a:spcPts val="0"/>
                        </a:spcBef>
                        <a:spcAft>
                          <a:spcPts val="0"/>
                        </a:spcAft>
                      </a:pPr>
                      <a:r>
                        <a:rPr lang="en-US" sz="1200" b="1" dirty="0">
                          <a:effectLst/>
                          <a:latin typeface="Calibri" panose="020F0502020204030204" pitchFamily="34" charset="0"/>
                          <a:cs typeface="Calibri" panose="020F0502020204030204" pitchFamily="34" charset="0"/>
                        </a:rPr>
                        <a:t>Gender Binarized:</a:t>
                      </a:r>
                    </a:p>
                    <a:p>
                      <a:pPr marL="0" marR="0" algn="l">
                        <a:spcBef>
                          <a:spcPts val="0"/>
                        </a:spcBef>
                        <a:spcAft>
                          <a:spcPts val="0"/>
                        </a:spcAft>
                      </a:pPr>
                      <a:r>
                        <a:rPr lang="en-US" sz="1200" dirty="0">
                          <a:effectLst/>
                          <a:latin typeface="Calibri" panose="020F0502020204030204" pitchFamily="34" charset="0"/>
                          <a:cs typeface="Calibri" panose="020F0502020204030204" pitchFamily="34" charset="0"/>
                        </a:rPr>
                        <a:t>1=female; 2=male</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tc>
                  <a:txBody>
                    <a:bodyPr/>
                    <a:lstStyle/>
                    <a:p>
                      <a:pPr marL="0" marR="0" algn="ctr">
                        <a:spcBef>
                          <a:spcPts val="0"/>
                        </a:spcBef>
                        <a:spcAft>
                          <a:spcPts val="0"/>
                        </a:spcAft>
                      </a:pPr>
                      <a:r>
                        <a:rPr lang="en-US" sz="1200" dirty="0">
                          <a:effectLst/>
                          <a:latin typeface="Calibri" panose="020F0502020204030204" pitchFamily="34" charset="0"/>
                          <a:cs typeface="Calibri" panose="020F0502020204030204" pitchFamily="34" charset="0"/>
                        </a:rPr>
                        <a:t>9.49</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tc>
                  <a:txBody>
                    <a:bodyPr/>
                    <a:lstStyle/>
                    <a:p>
                      <a:pPr marL="0" marR="0" algn="ctr">
                        <a:spcBef>
                          <a:spcPts val="0"/>
                        </a:spcBef>
                        <a:spcAft>
                          <a:spcPts val="0"/>
                        </a:spcAft>
                      </a:pPr>
                      <a:r>
                        <a:rPr lang="en-US" sz="1200" dirty="0">
                          <a:effectLst/>
                          <a:latin typeface="Calibri" panose="020F0502020204030204" pitchFamily="34" charset="0"/>
                          <a:cs typeface="Calibri" panose="020F0502020204030204" pitchFamily="34" charset="0"/>
                        </a:rPr>
                        <a:t>9.57</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tc>
                  <a:txBody>
                    <a:bodyPr/>
                    <a:lstStyle/>
                    <a:p>
                      <a:pPr marL="0" marR="0" algn="ctr">
                        <a:spcBef>
                          <a:spcPts val="0"/>
                        </a:spcBef>
                        <a:spcAft>
                          <a:spcPts val="0"/>
                        </a:spcAft>
                      </a:pPr>
                      <a:r>
                        <a:rPr lang="en-US" sz="1200" dirty="0">
                          <a:effectLst/>
                          <a:latin typeface="Calibri" panose="020F0502020204030204" pitchFamily="34" charset="0"/>
                          <a:cs typeface="Calibri" panose="020F0502020204030204" pitchFamily="34" charset="0"/>
                        </a:rPr>
                        <a:t>19110.0</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tc>
                  <a:txBody>
                    <a:bodyPr/>
                    <a:lstStyle/>
                    <a:p>
                      <a:pPr marL="0" marR="0" algn="ctr">
                        <a:spcBef>
                          <a:spcPts val="0"/>
                        </a:spcBef>
                        <a:spcAft>
                          <a:spcPts val="0"/>
                        </a:spcAft>
                      </a:pPr>
                      <a:r>
                        <a:rPr lang="en-US" sz="1200" dirty="0">
                          <a:effectLst/>
                          <a:latin typeface="Calibri" panose="020F0502020204030204" pitchFamily="34" charset="0"/>
                          <a:cs typeface="Calibri" panose="020F0502020204030204" pitchFamily="34" charset="0"/>
                        </a:rPr>
                        <a:t>0.972</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extLst>
                  <a:ext uri="{0D108BD9-81ED-4DB2-BD59-A6C34878D82A}">
                    <a16:rowId xmlns:a16="http://schemas.microsoft.com/office/drawing/2014/main" val="1595272226"/>
                  </a:ext>
                </a:extLst>
              </a:tr>
              <a:tr h="499462">
                <a:tc>
                  <a:txBody>
                    <a:bodyPr/>
                    <a:lstStyle/>
                    <a:p>
                      <a:pPr marL="0" marR="0" algn="l">
                        <a:spcBef>
                          <a:spcPts val="0"/>
                        </a:spcBef>
                        <a:spcAft>
                          <a:spcPts val="0"/>
                        </a:spcAft>
                      </a:pPr>
                      <a:r>
                        <a:rPr lang="en-US" sz="1200" b="1" dirty="0">
                          <a:effectLst/>
                          <a:latin typeface="Calibri" panose="020F0502020204030204" pitchFamily="34" charset="0"/>
                          <a:cs typeface="Calibri" panose="020F0502020204030204" pitchFamily="34" charset="0"/>
                        </a:rPr>
                        <a:t>Generation: </a:t>
                      </a:r>
                    </a:p>
                    <a:p>
                      <a:pPr marL="0" marR="0" algn="l">
                        <a:spcBef>
                          <a:spcPts val="0"/>
                        </a:spcBef>
                        <a:spcAft>
                          <a:spcPts val="0"/>
                        </a:spcAft>
                      </a:pPr>
                      <a:r>
                        <a:rPr lang="en-US" sz="1200" dirty="0">
                          <a:effectLst/>
                          <a:latin typeface="Calibri" panose="020F0502020204030204" pitchFamily="34" charset="0"/>
                          <a:cs typeface="Calibri" panose="020F0502020204030204" pitchFamily="34" charset="0"/>
                        </a:rPr>
                        <a:t>1=first gen; 2=continuing gen.</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tc>
                  <a:txBody>
                    <a:bodyPr/>
                    <a:lstStyle/>
                    <a:p>
                      <a:pPr marL="0" marR="0" algn="ctr">
                        <a:spcBef>
                          <a:spcPts val="0"/>
                        </a:spcBef>
                        <a:spcAft>
                          <a:spcPts val="0"/>
                        </a:spcAft>
                      </a:pPr>
                      <a:r>
                        <a:rPr lang="en-US" sz="1200">
                          <a:effectLst/>
                          <a:latin typeface="Calibri" panose="020F0502020204030204" pitchFamily="34" charset="0"/>
                          <a:cs typeface="Calibri" panose="020F0502020204030204" pitchFamily="34" charset="0"/>
                        </a:rPr>
                        <a:t>10.0</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tc>
                  <a:txBody>
                    <a:bodyPr/>
                    <a:lstStyle/>
                    <a:p>
                      <a:pPr marL="0" marR="0" algn="ctr">
                        <a:spcBef>
                          <a:spcPts val="0"/>
                        </a:spcBef>
                        <a:spcAft>
                          <a:spcPts val="0"/>
                        </a:spcAft>
                      </a:pPr>
                      <a:r>
                        <a:rPr lang="en-US" sz="1200">
                          <a:effectLst/>
                          <a:latin typeface="Calibri" panose="020F0502020204030204" pitchFamily="34" charset="0"/>
                          <a:cs typeface="Calibri" panose="020F0502020204030204" pitchFamily="34" charset="0"/>
                        </a:rPr>
                        <a:t>9.48</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tc>
                  <a:txBody>
                    <a:bodyPr/>
                    <a:lstStyle/>
                    <a:p>
                      <a:pPr marL="0" marR="0" algn="ctr">
                        <a:spcBef>
                          <a:spcPts val="0"/>
                        </a:spcBef>
                        <a:spcAft>
                          <a:spcPts val="0"/>
                        </a:spcAft>
                      </a:pPr>
                      <a:r>
                        <a:rPr lang="en-US" sz="1200" dirty="0">
                          <a:effectLst/>
                          <a:latin typeface="Calibri" panose="020F0502020204030204" pitchFamily="34" charset="0"/>
                          <a:cs typeface="Calibri" panose="020F0502020204030204" pitchFamily="34" charset="0"/>
                        </a:rPr>
                        <a:t>17901.0</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tc>
                  <a:txBody>
                    <a:bodyPr/>
                    <a:lstStyle/>
                    <a:p>
                      <a:pPr marL="0" marR="0" algn="ctr">
                        <a:spcBef>
                          <a:spcPts val="0"/>
                        </a:spcBef>
                        <a:spcAft>
                          <a:spcPts val="0"/>
                        </a:spcAft>
                      </a:pPr>
                      <a:r>
                        <a:rPr lang="en-US" sz="1200">
                          <a:effectLst/>
                          <a:latin typeface="Calibri" panose="020F0502020204030204" pitchFamily="34" charset="0"/>
                          <a:cs typeface="Calibri" panose="020F0502020204030204" pitchFamily="34" charset="0"/>
                        </a:rPr>
                        <a:t>0.273</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extLst>
                  <a:ext uri="{0D108BD9-81ED-4DB2-BD59-A6C34878D82A}">
                    <a16:rowId xmlns:a16="http://schemas.microsoft.com/office/drawing/2014/main" val="417702272"/>
                  </a:ext>
                </a:extLst>
              </a:tr>
              <a:tr h="491778">
                <a:tc>
                  <a:txBody>
                    <a:bodyPr/>
                    <a:lstStyle/>
                    <a:p>
                      <a:pPr marL="0" marR="0" algn="l">
                        <a:spcBef>
                          <a:spcPts val="0"/>
                        </a:spcBef>
                        <a:spcAft>
                          <a:spcPts val="0"/>
                        </a:spcAft>
                      </a:pPr>
                      <a:r>
                        <a:rPr lang="en-US" sz="1200" b="1" dirty="0">
                          <a:effectLst/>
                          <a:latin typeface="Calibri" panose="020F0502020204030204" pitchFamily="34" charset="0"/>
                          <a:cs typeface="Calibri" panose="020F0502020204030204" pitchFamily="34" charset="0"/>
                        </a:rPr>
                        <a:t>Race and Ethnicity: </a:t>
                      </a:r>
                    </a:p>
                    <a:p>
                      <a:pPr marL="0" marR="0" algn="l">
                        <a:spcBef>
                          <a:spcPts val="0"/>
                        </a:spcBef>
                        <a:spcAft>
                          <a:spcPts val="0"/>
                        </a:spcAft>
                      </a:pPr>
                      <a:r>
                        <a:rPr lang="en-US" sz="1200" dirty="0">
                          <a:effectLst/>
                          <a:latin typeface="Calibri" panose="020F0502020204030204" pitchFamily="34" charset="0"/>
                          <a:cs typeface="Calibri" panose="020F0502020204030204" pitchFamily="34" charset="0"/>
                        </a:rPr>
                        <a:t>1=BIPOC; 2=white</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tc>
                  <a:txBody>
                    <a:bodyPr/>
                    <a:lstStyle/>
                    <a:p>
                      <a:pPr marL="0" marR="0" algn="ctr">
                        <a:spcBef>
                          <a:spcPts val="0"/>
                        </a:spcBef>
                        <a:spcAft>
                          <a:spcPts val="0"/>
                        </a:spcAft>
                      </a:pPr>
                      <a:r>
                        <a:rPr lang="en-US" sz="1200">
                          <a:effectLst/>
                          <a:latin typeface="Calibri" panose="020F0502020204030204" pitchFamily="34" charset="0"/>
                          <a:cs typeface="Calibri" panose="020F0502020204030204" pitchFamily="34" charset="0"/>
                        </a:rPr>
                        <a:t>9.4</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tc>
                  <a:txBody>
                    <a:bodyPr/>
                    <a:lstStyle/>
                    <a:p>
                      <a:pPr marL="0" marR="0" algn="ctr">
                        <a:spcBef>
                          <a:spcPts val="0"/>
                        </a:spcBef>
                        <a:spcAft>
                          <a:spcPts val="0"/>
                        </a:spcAft>
                      </a:pPr>
                      <a:r>
                        <a:rPr lang="en-US" sz="1200">
                          <a:effectLst/>
                          <a:latin typeface="Calibri" panose="020F0502020204030204" pitchFamily="34" charset="0"/>
                          <a:cs typeface="Calibri" panose="020F0502020204030204" pitchFamily="34" charset="0"/>
                        </a:rPr>
                        <a:t>9.69</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tc>
                  <a:txBody>
                    <a:bodyPr/>
                    <a:lstStyle/>
                    <a:p>
                      <a:pPr marL="0" marR="0" algn="ctr">
                        <a:spcBef>
                          <a:spcPts val="0"/>
                        </a:spcBef>
                        <a:spcAft>
                          <a:spcPts val="0"/>
                        </a:spcAft>
                      </a:pPr>
                      <a:r>
                        <a:rPr lang="en-US" sz="1200" dirty="0">
                          <a:effectLst/>
                          <a:latin typeface="Calibri" panose="020F0502020204030204" pitchFamily="34" charset="0"/>
                          <a:cs typeface="Calibri" panose="020F0502020204030204" pitchFamily="34" charset="0"/>
                        </a:rPr>
                        <a:t>21157.0</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tc>
                  <a:txBody>
                    <a:bodyPr/>
                    <a:lstStyle/>
                    <a:p>
                      <a:pPr marL="0" marR="0" algn="ctr">
                        <a:spcBef>
                          <a:spcPts val="0"/>
                        </a:spcBef>
                        <a:spcAft>
                          <a:spcPts val="0"/>
                        </a:spcAft>
                      </a:pPr>
                      <a:r>
                        <a:rPr lang="en-US" sz="1200" dirty="0">
                          <a:effectLst/>
                          <a:latin typeface="Calibri" panose="020F0502020204030204" pitchFamily="34" charset="0"/>
                          <a:cs typeface="Calibri" panose="020F0502020204030204" pitchFamily="34" charset="0"/>
                        </a:rPr>
                        <a:t>0.620</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extLst>
                  <a:ext uri="{0D108BD9-81ED-4DB2-BD59-A6C34878D82A}">
                    <a16:rowId xmlns:a16="http://schemas.microsoft.com/office/drawing/2014/main" val="3679900145"/>
                  </a:ext>
                </a:extLst>
              </a:tr>
              <a:tr h="484095">
                <a:tc>
                  <a:txBody>
                    <a:bodyPr/>
                    <a:lstStyle/>
                    <a:p>
                      <a:pPr marL="0" marR="0" algn="l">
                        <a:spcBef>
                          <a:spcPts val="0"/>
                        </a:spcBef>
                        <a:spcAft>
                          <a:spcPts val="0"/>
                        </a:spcAft>
                      </a:pPr>
                      <a:r>
                        <a:rPr lang="en-US" sz="1200" b="1" dirty="0">
                          <a:effectLst/>
                          <a:latin typeface="Calibri" panose="020F0502020204030204" pitchFamily="34" charset="0"/>
                          <a:cs typeface="Calibri" panose="020F0502020204030204" pitchFamily="34" charset="0"/>
                        </a:rPr>
                        <a:t>International / domestic:</a:t>
                      </a:r>
                    </a:p>
                    <a:p>
                      <a:pPr marL="0" marR="0" algn="l">
                        <a:spcBef>
                          <a:spcPts val="0"/>
                        </a:spcBef>
                        <a:spcAft>
                          <a:spcPts val="0"/>
                        </a:spcAft>
                      </a:pPr>
                      <a:r>
                        <a:rPr lang="en-US" sz="1200" dirty="0">
                          <a:effectLst/>
                          <a:latin typeface="Calibri" panose="020F0502020204030204" pitchFamily="34" charset="0"/>
                          <a:cs typeface="Calibri" panose="020F0502020204030204" pitchFamily="34" charset="0"/>
                        </a:rPr>
                        <a:t>1=international; 2=domestic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tc>
                  <a:txBody>
                    <a:bodyPr/>
                    <a:lstStyle/>
                    <a:p>
                      <a:pPr marL="0" marR="0" algn="ctr">
                        <a:spcBef>
                          <a:spcPts val="0"/>
                        </a:spcBef>
                        <a:spcAft>
                          <a:spcPts val="0"/>
                        </a:spcAft>
                      </a:pPr>
                      <a:r>
                        <a:rPr lang="en-US" sz="1200" dirty="0">
                          <a:effectLst/>
                          <a:latin typeface="Calibri" panose="020F0502020204030204" pitchFamily="34" charset="0"/>
                          <a:cs typeface="Calibri" panose="020F0502020204030204" pitchFamily="34" charset="0"/>
                        </a:rPr>
                        <a:t>9.05</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tc>
                  <a:txBody>
                    <a:bodyPr/>
                    <a:lstStyle/>
                    <a:p>
                      <a:pPr marL="0" marR="0" algn="ctr">
                        <a:spcBef>
                          <a:spcPts val="0"/>
                        </a:spcBef>
                        <a:spcAft>
                          <a:spcPts val="0"/>
                        </a:spcAft>
                      </a:pPr>
                      <a:r>
                        <a:rPr lang="en-US" sz="1200" dirty="0">
                          <a:effectLst/>
                          <a:latin typeface="Calibri" panose="020F0502020204030204" pitchFamily="34" charset="0"/>
                          <a:cs typeface="Calibri" panose="020F0502020204030204" pitchFamily="34" charset="0"/>
                        </a:rPr>
                        <a:t>9.63</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tc>
                  <a:txBody>
                    <a:bodyPr/>
                    <a:lstStyle/>
                    <a:p>
                      <a:pPr marL="0" marR="0" algn="ctr">
                        <a:spcBef>
                          <a:spcPts val="0"/>
                        </a:spcBef>
                        <a:spcAft>
                          <a:spcPts val="0"/>
                        </a:spcAft>
                      </a:pPr>
                      <a:r>
                        <a:rPr lang="en-US" sz="1200">
                          <a:effectLst/>
                          <a:latin typeface="Calibri" panose="020F0502020204030204" pitchFamily="34" charset="0"/>
                          <a:cs typeface="Calibri" panose="020F0502020204030204" pitchFamily="34" charset="0"/>
                        </a:rPr>
                        <a:t>12256.0</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tc>
                  <a:txBody>
                    <a:bodyPr/>
                    <a:lstStyle/>
                    <a:p>
                      <a:pPr marL="0" marR="0" algn="ctr">
                        <a:spcBef>
                          <a:spcPts val="0"/>
                        </a:spcBef>
                        <a:spcAft>
                          <a:spcPts val="0"/>
                        </a:spcAft>
                      </a:pPr>
                      <a:r>
                        <a:rPr lang="en-US" sz="1200" dirty="0">
                          <a:effectLst/>
                          <a:latin typeface="Calibri" panose="020F0502020204030204" pitchFamily="34" charset="0"/>
                          <a:cs typeface="Calibri" panose="020F0502020204030204" pitchFamily="34" charset="0"/>
                        </a:rPr>
                        <a:t>0.420</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extLst>
                  <a:ext uri="{0D108BD9-81ED-4DB2-BD59-A6C34878D82A}">
                    <a16:rowId xmlns:a16="http://schemas.microsoft.com/office/drawing/2014/main" val="1595713067"/>
                  </a:ext>
                </a:extLst>
              </a:tr>
              <a:tr h="380898">
                <a:tc>
                  <a:txBody>
                    <a:bodyPr/>
                    <a:lstStyle/>
                    <a:p>
                      <a:pPr marL="0" marR="0" algn="l">
                        <a:spcBef>
                          <a:spcPts val="0"/>
                        </a:spcBef>
                        <a:spcAft>
                          <a:spcPts val="0"/>
                        </a:spcAft>
                      </a:pPr>
                      <a:r>
                        <a:rPr lang="en-US" sz="1200" b="1" dirty="0">
                          <a:effectLst/>
                          <a:latin typeface="Calibri" panose="020F0502020204030204" pitchFamily="34" charset="0"/>
                          <a:cs typeface="Calibri" panose="020F0502020204030204" pitchFamily="34" charset="0"/>
                        </a:rPr>
                        <a:t>GROW:</a:t>
                      </a:r>
                    </a:p>
                    <a:p>
                      <a:pPr marL="0" marR="0" algn="l">
                        <a:spcBef>
                          <a:spcPts val="0"/>
                        </a:spcBef>
                        <a:spcAft>
                          <a:spcPts val="0"/>
                        </a:spcAft>
                      </a:pPr>
                      <a:r>
                        <a:rPr lang="en-US" sz="1200" dirty="0">
                          <a:effectLst/>
                          <a:latin typeface="Calibri" panose="020F0502020204030204" pitchFamily="34" charset="0"/>
                          <a:cs typeface="Calibri" panose="020F0502020204030204" pitchFamily="34" charset="0"/>
                        </a:rPr>
                        <a:t>1=yes, 2=no</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tc>
                  <a:txBody>
                    <a:bodyPr/>
                    <a:lstStyle/>
                    <a:p>
                      <a:pPr marL="0" marR="0" algn="ctr">
                        <a:spcBef>
                          <a:spcPts val="0"/>
                        </a:spcBef>
                        <a:spcAft>
                          <a:spcPts val="0"/>
                        </a:spcAft>
                      </a:pPr>
                      <a:r>
                        <a:rPr lang="en-US" sz="1200">
                          <a:effectLst/>
                          <a:latin typeface="Calibri" panose="020F0502020204030204" pitchFamily="34" charset="0"/>
                          <a:cs typeface="Calibri" panose="020F0502020204030204" pitchFamily="34" charset="0"/>
                        </a:rPr>
                        <a:t>12.8</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tc>
                  <a:txBody>
                    <a:bodyPr/>
                    <a:lstStyle/>
                    <a:p>
                      <a:pPr marL="0" marR="0" algn="ctr">
                        <a:spcBef>
                          <a:spcPts val="0"/>
                        </a:spcBef>
                        <a:spcAft>
                          <a:spcPts val="0"/>
                        </a:spcAft>
                      </a:pPr>
                      <a:r>
                        <a:rPr lang="en-US" sz="1200" dirty="0">
                          <a:effectLst/>
                          <a:latin typeface="Calibri" panose="020F0502020204030204" pitchFamily="34" charset="0"/>
                          <a:cs typeface="Calibri" panose="020F0502020204030204" pitchFamily="34" charset="0"/>
                        </a:rPr>
                        <a:t>9.11</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tc>
                  <a:txBody>
                    <a:bodyPr/>
                    <a:lstStyle/>
                    <a:p>
                      <a:pPr marL="0" marR="0" algn="ctr">
                        <a:spcBef>
                          <a:spcPts val="0"/>
                        </a:spcBef>
                        <a:spcAft>
                          <a:spcPts val="0"/>
                        </a:spcAft>
                      </a:pPr>
                      <a:r>
                        <a:rPr lang="en-US" sz="1200">
                          <a:effectLst/>
                          <a:latin typeface="Calibri" panose="020F0502020204030204" pitchFamily="34" charset="0"/>
                          <a:cs typeface="Calibri" panose="020F0502020204030204" pitchFamily="34" charset="0"/>
                        </a:rPr>
                        <a:t>7197.0</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tc>
                  <a:txBody>
                    <a:bodyPr/>
                    <a:lstStyle/>
                    <a:p>
                      <a:pPr marL="0" marR="0" algn="ctr">
                        <a:spcBef>
                          <a:spcPts val="0"/>
                        </a:spcBef>
                        <a:spcAft>
                          <a:spcPts val="0"/>
                        </a:spcAft>
                      </a:pPr>
                      <a:r>
                        <a:rPr lang="en-US" sz="1200" dirty="0">
                          <a:effectLst/>
                          <a:latin typeface="Calibri" panose="020F0502020204030204" pitchFamily="34" charset="0"/>
                          <a:cs typeface="Calibri" panose="020F0502020204030204" pitchFamily="34" charset="0"/>
                        </a:rPr>
                        <a:t>&lt;0.001</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extLst>
                  <a:ext uri="{0D108BD9-81ED-4DB2-BD59-A6C34878D82A}">
                    <a16:rowId xmlns:a16="http://schemas.microsoft.com/office/drawing/2014/main" val="2343505958"/>
                  </a:ext>
                </a:extLst>
              </a:tr>
            </a:tbl>
          </a:graphicData>
        </a:graphic>
      </p:graphicFrame>
    </p:spTree>
    <p:extLst>
      <p:ext uri="{BB962C8B-B14F-4D97-AF65-F5344CB8AC3E}">
        <p14:creationId xmlns:p14="http://schemas.microsoft.com/office/powerpoint/2010/main" val="2897646811"/>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p:nvPr/>
        </p:nvSpPr>
        <p:spPr>
          <a:xfrm>
            <a:off x="7945290" y="544642"/>
            <a:ext cx="731875" cy="38472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0" i="0" u="none" strike="noStrike" kern="0" cap="none" spc="0" normalizeH="0" baseline="0" noProof="0" dirty="0">
              <a:ln>
                <a:noFill/>
              </a:ln>
              <a:solidFill>
                <a:srgbClr val="FFFFFF"/>
              </a:solidFill>
              <a:effectLst/>
              <a:uLnTx/>
              <a:uFillTx/>
              <a:latin typeface="Arial"/>
              <a:cs typeface="Arial"/>
              <a:sym typeface="Arial"/>
            </a:endParaRPr>
          </a:p>
        </p:txBody>
      </p:sp>
      <p:sp>
        <p:nvSpPr>
          <p:cNvPr id="73" name="Shape 73"/>
          <p:cNvSpPr/>
          <p:nvPr/>
        </p:nvSpPr>
        <p:spPr>
          <a:xfrm>
            <a:off x="2704779" y="1144108"/>
            <a:ext cx="2935301" cy="46166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2400" b="1">
                <a:solidFill>
                  <a:srgbClr val="FFFFFF"/>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Arial"/>
                <a:cs typeface="Arial"/>
                <a:sym typeface="Arial"/>
              </a:rPr>
              <a:t>Student Quote</a:t>
            </a:r>
            <a:endParaRPr kumimoji="0" sz="2400" b="1" i="0" u="none" strike="noStrike" kern="0" cap="none" spc="0" normalizeH="0" baseline="0" noProof="0" dirty="0">
              <a:ln>
                <a:noFill/>
              </a:ln>
              <a:solidFill>
                <a:srgbClr val="000000"/>
              </a:solidFill>
              <a:effectLst/>
              <a:uLnTx/>
              <a:uFillTx/>
              <a:latin typeface="Arial"/>
              <a:cs typeface="Arial"/>
              <a:sym typeface="Arial"/>
            </a:endParaRPr>
          </a:p>
        </p:txBody>
      </p:sp>
      <p:sp>
        <p:nvSpPr>
          <p:cNvPr id="7" name="TextBox 6">
            <a:extLst>
              <a:ext uri="{FF2B5EF4-FFF2-40B4-BE49-F238E27FC236}">
                <a16:creationId xmlns:a16="http://schemas.microsoft.com/office/drawing/2014/main" id="{AEB32900-330D-48A6-B580-E73DF38B2235}"/>
              </a:ext>
            </a:extLst>
          </p:cNvPr>
          <p:cNvSpPr txBox="1"/>
          <p:nvPr/>
        </p:nvSpPr>
        <p:spPr>
          <a:xfrm>
            <a:off x="1529121" y="1913989"/>
            <a:ext cx="5447981" cy="20159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548640" rtl="0" eaLnBrk="1" fontAlgn="auto" latinLnBrk="0" hangingPunct="0">
              <a:lnSpc>
                <a:spcPct val="100000"/>
              </a:lnSpc>
              <a:spcBef>
                <a:spcPts val="300"/>
              </a:spcBef>
              <a:spcAft>
                <a:spcPts val="0"/>
              </a:spcAft>
              <a:buClrTx/>
              <a:buSzTx/>
              <a:buFontTx/>
              <a:buNone/>
              <a:tabLst/>
              <a:defRPr sz="1920"/>
            </a:pPr>
            <a:r>
              <a:rPr kumimoji="0" lang="en-US" sz="1500" b="0" i="0" u="none" strike="noStrike" kern="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Calibri" panose="020F0502020204030204" pitchFamily="34" charset="0"/>
                <a:sym typeface="Arial"/>
              </a:rPr>
              <a:t>While many supervisors provide student workers with support for skill growth and their post-St. Olaf futures and hold reasonable expectations, the College can and should improve supervision:</a:t>
            </a:r>
            <a:endParaRPr kumimoji="0" lang="en-US" sz="15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0" marR="0" lvl="0" indent="0" algn="l" defTabSz="548640" rtl="0" eaLnBrk="1" fontAlgn="auto" latinLnBrk="0" hangingPunct="0">
              <a:lnSpc>
                <a:spcPct val="100000"/>
              </a:lnSpc>
              <a:spcBef>
                <a:spcPts val="300"/>
              </a:spcBef>
              <a:spcAft>
                <a:spcPts val="0"/>
              </a:spcAft>
              <a:buClrTx/>
              <a:buSzTx/>
              <a:buFontTx/>
              <a:buNone/>
              <a:tabLst/>
              <a:defRPr sz="1920"/>
            </a:pPr>
            <a:endParaRPr kumimoji="0" lang="en-US" sz="15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0" marR="0" lvl="0" indent="0" algn="l" defTabSz="548640" rtl="0" eaLnBrk="1" fontAlgn="auto" latinLnBrk="0" hangingPunct="0">
              <a:lnSpc>
                <a:spcPct val="100000"/>
              </a:lnSpc>
              <a:spcBef>
                <a:spcPts val="300"/>
              </a:spcBef>
              <a:spcAft>
                <a:spcPts val="0"/>
              </a:spcAft>
              <a:buClrTx/>
              <a:buSzTx/>
              <a:buFontTx/>
              <a:buNone/>
              <a:tabLst/>
              <a:defRPr sz="1920"/>
            </a:pPr>
            <a:r>
              <a:rPr kumimoji="0" lang="en-US" sz="15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“I think that </a:t>
            </a:r>
            <a:r>
              <a:rPr kumimoji="0" lang="en-US" sz="1500" b="0" i="0" u="sng"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there needs to be a way for improvement to come immediately and directly</a:t>
            </a:r>
            <a:r>
              <a:rPr kumimoji="0" lang="en-US" sz="15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because as great as this survey is, these problems should be largely fixable through individual jobs or on </a:t>
            </a:r>
            <a:r>
              <a:rPr kumimoji="0" lang="en-US" sz="1500" b="0" i="0" u="sng"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 campus level</a:t>
            </a:r>
            <a:r>
              <a:rPr kumimoji="0" lang="en-US" sz="15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quickly.” </a:t>
            </a:r>
          </a:p>
        </p:txBody>
      </p:sp>
    </p:spTree>
    <p:extLst>
      <p:ext uri="{BB962C8B-B14F-4D97-AF65-F5344CB8AC3E}">
        <p14:creationId xmlns:p14="http://schemas.microsoft.com/office/powerpoint/2010/main" val="1494048460"/>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p:nvPr/>
        </p:nvSpPr>
        <p:spPr>
          <a:xfrm>
            <a:off x="7945290" y="544642"/>
            <a:ext cx="731875" cy="38472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900" b="0" i="0" u="none" strike="noStrike" kern="0" cap="none" spc="0" normalizeH="0" baseline="0" noProof="0" dirty="0">
              <a:ln>
                <a:noFill/>
              </a:ln>
              <a:solidFill>
                <a:srgbClr val="FFFFFF"/>
              </a:solidFill>
              <a:effectLst/>
              <a:uLnTx/>
              <a:uFillTx/>
              <a:latin typeface="Arial"/>
              <a:cs typeface="Arial"/>
              <a:sym typeface="Arial"/>
            </a:endParaRPr>
          </a:p>
        </p:txBody>
      </p:sp>
      <p:sp>
        <p:nvSpPr>
          <p:cNvPr id="73" name="Shape 73"/>
          <p:cNvSpPr/>
          <p:nvPr/>
        </p:nvSpPr>
        <p:spPr>
          <a:xfrm>
            <a:off x="2428155" y="844431"/>
            <a:ext cx="3012141" cy="46166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2400" b="1">
                <a:solidFill>
                  <a:srgbClr val="FFFFFF"/>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Arial"/>
                <a:cs typeface="Arial"/>
                <a:sym typeface="Arial"/>
              </a:rPr>
              <a:t>Recommendations</a:t>
            </a:r>
            <a:endParaRPr kumimoji="0" sz="2400" b="1" i="0" u="none" strike="noStrike" kern="0" cap="none" spc="0" normalizeH="0" baseline="0" noProof="0" dirty="0">
              <a:ln>
                <a:noFill/>
              </a:ln>
              <a:solidFill>
                <a:srgbClr val="000000"/>
              </a:solidFill>
              <a:effectLst/>
              <a:uLnTx/>
              <a:uFillTx/>
              <a:latin typeface="Arial"/>
              <a:cs typeface="Arial"/>
              <a:sym typeface="Arial"/>
            </a:endParaRPr>
          </a:p>
        </p:txBody>
      </p:sp>
      <p:sp>
        <p:nvSpPr>
          <p:cNvPr id="6" name="TextBox 5">
            <a:extLst>
              <a:ext uri="{FF2B5EF4-FFF2-40B4-BE49-F238E27FC236}">
                <a16:creationId xmlns:a16="http://schemas.microsoft.com/office/drawing/2014/main" id="{55E6772F-1212-4714-8629-A4E624E17CA4}"/>
              </a:ext>
            </a:extLst>
          </p:cNvPr>
          <p:cNvSpPr txBox="1"/>
          <p:nvPr/>
        </p:nvSpPr>
        <p:spPr>
          <a:xfrm>
            <a:off x="991242" y="1367300"/>
            <a:ext cx="6516060" cy="32996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0">
              <a:lnSpc>
                <a:spcPct val="115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Calibri" panose="020F0502020204030204" pitchFamily="34" charset="0"/>
                <a:sym typeface="Arial"/>
              </a:rPr>
              <a:t>Many supervisors are doing a good job, while others could be more effective in supervising and supporting student workers.</a:t>
            </a:r>
          </a:p>
          <a:p>
            <a:pPr marL="0" marR="0" lvl="0" indent="0" algn="l" defTabSz="914400" rtl="0" eaLnBrk="1" fontAlgn="auto" latinLnBrk="0" hangingPunct="0">
              <a:lnSpc>
                <a:spcPct val="115000"/>
              </a:lnSpc>
              <a:spcBef>
                <a:spcPts val="0"/>
              </a:spcBef>
              <a:spcAft>
                <a:spcPts val="0"/>
              </a:spcAft>
              <a:buClrTx/>
              <a:buSzTx/>
              <a:buFontTx/>
              <a:buNone/>
              <a:tabLst/>
              <a:defRPr/>
            </a:pPr>
            <a:endParaRPr kumimoji="0" lang="en-US" sz="1300" b="0" i="0" u="none" strike="noStrike" kern="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Calibri" panose="020F0502020204030204" pitchFamily="34" charset="0"/>
              <a:sym typeface="Arial"/>
            </a:endParaRPr>
          </a:p>
          <a:p>
            <a:pPr marL="342900" marR="0" lvl="0" indent="-342900" algn="l" defTabSz="914400" rtl="0" eaLnBrk="1" fontAlgn="auto" latinLnBrk="0" hangingPunct="0">
              <a:lnSpc>
                <a:spcPct val="115000"/>
              </a:lnSpc>
              <a:spcBef>
                <a:spcPts val="0"/>
              </a:spcBef>
              <a:spcAft>
                <a:spcPts val="0"/>
              </a:spcAft>
              <a:buClrTx/>
              <a:buSzTx/>
              <a:buFont typeface="+mj-lt"/>
              <a:buAutoNum type="arabicPeriod"/>
              <a:tabLst/>
              <a:defRPr/>
            </a:pPr>
            <a:r>
              <a:rPr kumimoji="0" lang="en-US" sz="1300" b="0" i="0" u="sng" strike="noStrike" kern="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Calibri" panose="020F0502020204030204" pitchFamily="34" charset="0"/>
                <a:sym typeface="Arial"/>
              </a:rPr>
              <a:t>Improve student/supervisor relationships</a:t>
            </a:r>
            <a:r>
              <a:rPr kumimoji="0" lang="en-US" sz="1300" b="0" i="0" u="none" strike="noStrike" kern="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Calibri" panose="020F0502020204030204" pitchFamily="34" charset="0"/>
                <a:sym typeface="Arial"/>
              </a:rPr>
              <a:t> by providing training, encouragement, and perhaps incentives for supervisors across job types, especially for food services supervisors.</a:t>
            </a:r>
          </a:p>
          <a:p>
            <a:pPr marL="342900" marR="0" lvl="0" indent="-342900" algn="l" defTabSz="914400" rtl="0" eaLnBrk="1" fontAlgn="auto" latinLnBrk="0" hangingPunct="0">
              <a:lnSpc>
                <a:spcPct val="115000"/>
              </a:lnSpc>
              <a:spcBef>
                <a:spcPts val="0"/>
              </a:spcBef>
              <a:spcAft>
                <a:spcPts val="0"/>
              </a:spcAft>
              <a:buClrTx/>
              <a:buSzTx/>
              <a:buFont typeface="+mj-lt"/>
              <a:buAutoNum type="arabicPeriod"/>
              <a:tabLst/>
              <a:defRPr/>
            </a:pPr>
            <a:endParaRPr kumimoji="0" lang="en-US" sz="1300" b="0" i="0" u="none" strike="noStrike" kern="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Calibri" panose="020F0502020204030204" pitchFamily="34" charset="0"/>
              <a:sym typeface="Arial"/>
            </a:endParaRPr>
          </a:p>
          <a:p>
            <a:pPr marL="342900" marR="0" lvl="0" indent="-342900" algn="l" defTabSz="914400" rtl="0" eaLnBrk="1" fontAlgn="auto" latinLnBrk="0" hangingPunct="0">
              <a:lnSpc>
                <a:spcPct val="115000"/>
              </a:lnSpc>
              <a:spcBef>
                <a:spcPts val="0"/>
              </a:spcBef>
              <a:spcAft>
                <a:spcPts val="0"/>
              </a:spcAft>
              <a:buClrTx/>
              <a:buSzTx/>
              <a:buFont typeface="+mj-lt"/>
              <a:buAutoNum type="arabicPeriod"/>
              <a:tabLst/>
              <a:defRPr/>
            </a:pPr>
            <a:r>
              <a:rPr kumimoji="0" lang="en-US" sz="1300" b="0" i="0" u="sng" strike="noStrike" kern="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Calibri" panose="020F0502020204030204" pitchFamily="34" charset="0"/>
                <a:sym typeface="Arial"/>
              </a:rPr>
              <a:t>Enable and empower ongoing feedback from student workers</a:t>
            </a:r>
            <a:r>
              <a:rPr kumimoji="0" lang="en-US" sz="1300" b="0" i="0" u="none" strike="noStrike" kern="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Calibri" panose="020F0502020204030204" pitchFamily="34" charset="0"/>
                <a:sym typeface="Arial"/>
              </a:rPr>
              <a:t> regarding supervisor performance in order to make supervisors more aware of students’ experiences in their jobs and job relationships.</a:t>
            </a:r>
          </a:p>
          <a:p>
            <a:pPr marL="342900" marR="0" lvl="0" indent="-342900" algn="l" defTabSz="914400" rtl="0" eaLnBrk="1" fontAlgn="auto" latinLnBrk="0" hangingPunct="0">
              <a:lnSpc>
                <a:spcPct val="115000"/>
              </a:lnSpc>
              <a:spcBef>
                <a:spcPts val="0"/>
              </a:spcBef>
              <a:spcAft>
                <a:spcPts val="0"/>
              </a:spcAft>
              <a:buClrTx/>
              <a:buSzTx/>
              <a:buFont typeface="+mj-lt"/>
              <a:buAutoNum type="arabicPeriod"/>
              <a:tabLst/>
              <a:defRPr/>
            </a:pPr>
            <a:endParaRPr kumimoji="0" lang="en-US" sz="1300" b="0" i="0" u="none" strike="noStrike" kern="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Calibri" panose="020F0502020204030204" pitchFamily="34" charset="0"/>
              <a:sym typeface="Arial"/>
            </a:endParaRPr>
          </a:p>
          <a:p>
            <a:pPr marL="342900" marR="0" lvl="0" indent="-342900" algn="l" defTabSz="914400" rtl="0" eaLnBrk="1" fontAlgn="auto" latinLnBrk="0" hangingPunct="0">
              <a:lnSpc>
                <a:spcPct val="115000"/>
              </a:lnSpc>
              <a:spcBef>
                <a:spcPts val="0"/>
              </a:spcBef>
              <a:spcAft>
                <a:spcPts val="0"/>
              </a:spcAft>
              <a:buClrTx/>
              <a:buSzTx/>
              <a:buFont typeface="+mj-lt"/>
              <a:buAutoNum type="arabicPeriod"/>
              <a:tabLst/>
              <a:defRPr/>
            </a:pPr>
            <a:r>
              <a:rPr kumimoji="0" lang="en-US" sz="1300" b="0" i="0" u="sng" strike="noStrike" kern="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Calibri" panose="020F0502020204030204" pitchFamily="34" charset="0"/>
                <a:sym typeface="Arial"/>
              </a:rPr>
              <a:t>Institute GROW or a similar program across work-study jobs</a:t>
            </a:r>
            <a:r>
              <a:rPr kumimoji="0" lang="en-US" sz="1300" b="0" i="0" u="none" strike="noStrike" kern="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Calibri" panose="020F0502020204030204" pitchFamily="34" charset="0"/>
                <a:sym typeface="Arial"/>
              </a:rPr>
              <a:t>. Doing so can improve student relationships with their supervisors by increasing student/supervisor comfort, and it can enhance students’ future prospects by emphasizing transferable skills.</a:t>
            </a:r>
          </a:p>
        </p:txBody>
      </p:sp>
    </p:spTree>
    <p:extLst>
      <p:ext uri="{BB962C8B-B14F-4D97-AF65-F5344CB8AC3E}">
        <p14:creationId xmlns:p14="http://schemas.microsoft.com/office/powerpoint/2010/main" val="208013607"/>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p:cNvSpPr>
          <p:nvPr>
            <p:ph type="title"/>
          </p:nvPr>
        </p:nvSpPr>
        <p:spPr>
          <a:xfrm>
            <a:off x="1383527" y="140225"/>
            <a:ext cx="6168455" cy="1179692"/>
          </a:xfrm>
          <a:prstGeom prst="rect">
            <a:avLst/>
          </a:prstGeom>
        </p:spPr>
        <p:txBody>
          <a:bodyPr>
            <a:normAutofit/>
          </a:bodyPr>
          <a:lstStyle>
            <a:lvl1pPr defTabSz="667512">
              <a:defRPr sz="3212"/>
            </a:lvl1pPr>
          </a:lstStyle>
          <a:p>
            <a:r>
              <a:rPr lang="en-US" sz="2000" b="1" dirty="0">
                <a:latin typeface="+mj-lt"/>
              </a:rPr>
              <a:t>Supervisor Support for Student’s Future </a:t>
            </a:r>
            <a:br>
              <a:rPr lang="en-US" sz="2000" b="1" dirty="0">
                <a:latin typeface="+mj-lt"/>
              </a:rPr>
            </a:br>
            <a:r>
              <a:rPr lang="en-US" sz="2000" b="1" dirty="0">
                <a:latin typeface="+mj-lt"/>
              </a:rPr>
              <a:t>x Demographics and </a:t>
            </a:r>
            <a:r>
              <a:rPr sz="2000" b="1" dirty="0">
                <a:latin typeface="+mj-lt"/>
              </a:rPr>
              <a:t>GROW at St. Olaf</a:t>
            </a:r>
          </a:p>
        </p:txBody>
      </p:sp>
      <p:sp>
        <p:nvSpPr>
          <p:cNvPr id="82" name="Shape 82"/>
          <p:cNvSpPr/>
          <p:nvPr/>
        </p:nvSpPr>
        <p:spPr>
          <a:xfrm>
            <a:off x="6709411" y="3748357"/>
            <a:ext cx="621959" cy="342356"/>
          </a:xfrm>
          <a:prstGeom prst="ellipse">
            <a:avLst/>
          </a:prstGeom>
          <a:ln w="25400">
            <a:solidFill>
              <a:srgbClr val="FF0000"/>
            </a:solidFill>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400" b="0" i="0" u="none" strike="noStrike" kern="0" cap="none" spc="0" normalizeH="0" baseline="0" noProof="0">
              <a:ln>
                <a:noFill/>
              </a:ln>
              <a:solidFill>
                <a:srgbClr val="FFFFFF"/>
              </a:solidFill>
              <a:effectLst/>
              <a:uLnTx/>
              <a:uFillTx/>
              <a:latin typeface="Arial"/>
              <a:cs typeface="Arial"/>
              <a:sym typeface="Arial"/>
            </a:endParaRPr>
          </a:p>
        </p:txBody>
      </p:sp>
      <p:graphicFrame>
        <p:nvGraphicFramePr>
          <p:cNvPr id="3" name="Table 2">
            <a:extLst>
              <a:ext uri="{FF2B5EF4-FFF2-40B4-BE49-F238E27FC236}">
                <a16:creationId xmlns:a16="http://schemas.microsoft.com/office/drawing/2014/main" id="{83FD9436-5745-4101-A7EA-2790036CAA50}"/>
              </a:ext>
            </a:extLst>
          </p:cNvPr>
          <p:cNvGraphicFramePr>
            <a:graphicFrameLocks noGrp="1"/>
          </p:cNvGraphicFramePr>
          <p:nvPr/>
        </p:nvGraphicFramePr>
        <p:xfrm>
          <a:off x="1306857" y="1284961"/>
          <a:ext cx="6168455" cy="2901386"/>
        </p:xfrm>
        <a:graphic>
          <a:graphicData uri="http://schemas.openxmlformats.org/drawingml/2006/table">
            <a:tbl>
              <a:tblPr firstRow="1" firstCol="1" bandRow="1">
                <a:tableStyleId>{5940675A-B579-460E-94D1-54222C63F5DA}</a:tableStyleId>
              </a:tblPr>
              <a:tblGrid>
                <a:gridCol w="2150958">
                  <a:extLst>
                    <a:ext uri="{9D8B030D-6E8A-4147-A177-3AD203B41FA5}">
                      <a16:colId xmlns:a16="http://schemas.microsoft.com/office/drawing/2014/main" val="1609027969"/>
                    </a:ext>
                  </a:extLst>
                </a:gridCol>
                <a:gridCol w="983556">
                  <a:extLst>
                    <a:ext uri="{9D8B030D-6E8A-4147-A177-3AD203B41FA5}">
                      <a16:colId xmlns:a16="http://schemas.microsoft.com/office/drawing/2014/main" val="2204209803"/>
                    </a:ext>
                  </a:extLst>
                </a:gridCol>
                <a:gridCol w="1006609">
                  <a:extLst>
                    <a:ext uri="{9D8B030D-6E8A-4147-A177-3AD203B41FA5}">
                      <a16:colId xmlns:a16="http://schemas.microsoft.com/office/drawing/2014/main" val="461183776"/>
                    </a:ext>
                  </a:extLst>
                </a:gridCol>
                <a:gridCol w="1083449">
                  <a:extLst>
                    <a:ext uri="{9D8B030D-6E8A-4147-A177-3AD203B41FA5}">
                      <a16:colId xmlns:a16="http://schemas.microsoft.com/office/drawing/2014/main" val="2871678980"/>
                    </a:ext>
                  </a:extLst>
                </a:gridCol>
                <a:gridCol w="943883">
                  <a:extLst>
                    <a:ext uri="{9D8B030D-6E8A-4147-A177-3AD203B41FA5}">
                      <a16:colId xmlns:a16="http://schemas.microsoft.com/office/drawing/2014/main" val="1630541095"/>
                    </a:ext>
                  </a:extLst>
                </a:gridCol>
              </a:tblGrid>
              <a:tr h="380898">
                <a:tc>
                  <a:txBody>
                    <a:bodyPr/>
                    <a:lstStyle/>
                    <a:p>
                      <a:pPr marL="0" marR="0" algn="l">
                        <a:spcBef>
                          <a:spcPts val="0"/>
                        </a:spcBef>
                        <a:spcAft>
                          <a:spcPts val="0"/>
                        </a:spcAft>
                      </a:pPr>
                      <a:r>
                        <a:rPr lang="en-US" sz="1200" b="1" dirty="0">
                          <a:effectLst/>
                          <a:latin typeface="Calibri" panose="020F0502020204030204" pitchFamily="34" charset="0"/>
                          <a:cs typeface="Calibri" panose="020F0502020204030204" pitchFamily="34" charset="0"/>
                        </a:rPr>
                        <a:t>Demographic and group</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tc>
                  <a:txBody>
                    <a:bodyPr/>
                    <a:lstStyle/>
                    <a:p>
                      <a:pPr marL="0" marR="0" algn="ctr">
                        <a:spcBef>
                          <a:spcPts val="0"/>
                        </a:spcBef>
                        <a:spcAft>
                          <a:spcPts val="0"/>
                        </a:spcAft>
                      </a:pPr>
                      <a:r>
                        <a:rPr lang="en-US" sz="1200" b="1" dirty="0">
                          <a:effectLst/>
                          <a:latin typeface="Calibri" panose="020F0502020204030204" pitchFamily="34" charset="0"/>
                          <a:cs typeface="Calibri" panose="020F0502020204030204" pitchFamily="34" charset="0"/>
                        </a:rPr>
                        <a:t>Group 1 </a:t>
                      </a:r>
                    </a:p>
                    <a:p>
                      <a:pPr marL="0" marR="0" algn="ctr">
                        <a:spcBef>
                          <a:spcPts val="0"/>
                        </a:spcBef>
                        <a:spcAft>
                          <a:spcPts val="0"/>
                        </a:spcAft>
                      </a:pPr>
                      <a:r>
                        <a:rPr lang="en-US" sz="1200" b="1" dirty="0">
                          <a:effectLst/>
                          <a:latin typeface="Calibri" panose="020F0502020204030204" pitchFamily="34" charset="0"/>
                          <a:cs typeface="Calibri" panose="020F0502020204030204" pitchFamily="34" charset="0"/>
                        </a:rPr>
                        <a:t>Mean Score</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tc>
                  <a:txBody>
                    <a:bodyPr/>
                    <a:lstStyle/>
                    <a:p>
                      <a:pPr marL="0" marR="0" algn="ctr">
                        <a:spcBef>
                          <a:spcPts val="0"/>
                        </a:spcBef>
                        <a:spcAft>
                          <a:spcPts val="0"/>
                        </a:spcAft>
                      </a:pPr>
                      <a:r>
                        <a:rPr lang="en-US" sz="1200" b="1" dirty="0">
                          <a:effectLst/>
                          <a:latin typeface="Calibri" panose="020F0502020204030204" pitchFamily="34" charset="0"/>
                          <a:cs typeface="Calibri" panose="020F0502020204030204" pitchFamily="34" charset="0"/>
                        </a:rPr>
                        <a:t>Group 2 </a:t>
                      </a:r>
                    </a:p>
                    <a:p>
                      <a:pPr marL="0" marR="0" algn="ctr">
                        <a:spcBef>
                          <a:spcPts val="0"/>
                        </a:spcBef>
                        <a:spcAft>
                          <a:spcPts val="0"/>
                        </a:spcAft>
                      </a:pPr>
                      <a:r>
                        <a:rPr lang="en-US" sz="1200" b="1" dirty="0">
                          <a:effectLst/>
                          <a:latin typeface="Calibri" panose="020F0502020204030204" pitchFamily="34" charset="0"/>
                          <a:cs typeface="Calibri" panose="020F0502020204030204" pitchFamily="34" charset="0"/>
                        </a:rPr>
                        <a:t>Mean Score</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tc>
                  <a:txBody>
                    <a:bodyPr/>
                    <a:lstStyle/>
                    <a:p>
                      <a:pPr marL="0" marR="0" algn="ctr">
                        <a:spcBef>
                          <a:spcPts val="0"/>
                        </a:spcBef>
                        <a:spcAft>
                          <a:spcPts val="0"/>
                        </a:spcAft>
                      </a:pPr>
                      <a:r>
                        <a:rPr lang="en-US" sz="1200" b="1">
                          <a:effectLst/>
                          <a:latin typeface="Calibri" panose="020F0502020204030204" pitchFamily="34" charset="0"/>
                          <a:cs typeface="Calibri" panose="020F0502020204030204" pitchFamily="34" charset="0"/>
                        </a:rPr>
                        <a:t>Mann Whitney U Score</a:t>
                      </a:r>
                      <a:endParaRPr lang="en-US" sz="1200" b="1">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tc>
                  <a:txBody>
                    <a:bodyPr/>
                    <a:lstStyle/>
                    <a:p>
                      <a:pPr marL="0" marR="0" algn="ctr">
                        <a:spcBef>
                          <a:spcPts val="0"/>
                        </a:spcBef>
                        <a:spcAft>
                          <a:spcPts val="0"/>
                        </a:spcAft>
                      </a:pPr>
                      <a:r>
                        <a:rPr lang="en-US" sz="1200" b="1" dirty="0">
                          <a:effectLst/>
                          <a:latin typeface="Calibri" panose="020F0502020204030204" pitchFamily="34" charset="0"/>
                          <a:cs typeface="Calibri" panose="020F0502020204030204" pitchFamily="34" charset="0"/>
                        </a:rPr>
                        <a:t>p-value</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extLst>
                  <a:ext uri="{0D108BD9-81ED-4DB2-BD59-A6C34878D82A}">
                    <a16:rowId xmlns:a16="http://schemas.microsoft.com/office/drawing/2014/main" val="1535307114"/>
                  </a:ext>
                </a:extLst>
              </a:tr>
              <a:tr h="498191">
                <a:tc>
                  <a:txBody>
                    <a:bodyPr/>
                    <a:lstStyle/>
                    <a:p>
                      <a:pPr marL="0" marR="0" algn="l">
                        <a:spcBef>
                          <a:spcPts val="0"/>
                        </a:spcBef>
                        <a:spcAft>
                          <a:spcPts val="0"/>
                        </a:spcAft>
                      </a:pPr>
                      <a:r>
                        <a:rPr lang="en-US" sz="1200" b="1" dirty="0">
                          <a:effectLst/>
                          <a:latin typeface="Calibri" panose="020F0502020204030204" pitchFamily="34" charset="0"/>
                          <a:cs typeface="Calibri" panose="020F0502020204030204" pitchFamily="34" charset="0"/>
                        </a:rPr>
                        <a:t>Gender Binarized:</a:t>
                      </a:r>
                    </a:p>
                    <a:p>
                      <a:pPr marL="0" marR="0" algn="l">
                        <a:spcBef>
                          <a:spcPts val="0"/>
                        </a:spcBef>
                        <a:spcAft>
                          <a:spcPts val="0"/>
                        </a:spcAft>
                      </a:pPr>
                      <a:r>
                        <a:rPr lang="en-US" sz="1200" dirty="0">
                          <a:effectLst/>
                          <a:latin typeface="Calibri" panose="020F0502020204030204" pitchFamily="34" charset="0"/>
                          <a:cs typeface="Calibri" panose="020F0502020204030204" pitchFamily="34" charset="0"/>
                        </a:rPr>
                        <a:t>1=female; 2=male</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tc>
                  <a:txBody>
                    <a:bodyPr/>
                    <a:lstStyle/>
                    <a:p>
                      <a:pPr marL="0" marR="0" algn="ctr">
                        <a:spcBef>
                          <a:spcPts val="0"/>
                        </a:spcBef>
                        <a:spcAft>
                          <a:spcPts val="0"/>
                        </a:spcAft>
                      </a:pPr>
                      <a:r>
                        <a:rPr lang="en-US" sz="1200" dirty="0">
                          <a:effectLst/>
                          <a:latin typeface="Calibri" panose="020F0502020204030204" pitchFamily="34" charset="0"/>
                          <a:cs typeface="Calibri" panose="020F0502020204030204" pitchFamily="34" charset="0"/>
                        </a:rPr>
                        <a:t>9.49</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tc>
                  <a:txBody>
                    <a:bodyPr/>
                    <a:lstStyle/>
                    <a:p>
                      <a:pPr marL="0" marR="0" algn="ctr">
                        <a:spcBef>
                          <a:spcPts val="0"/>
                        </a:spcBef>
                        <a:spcAft>
                          <a:spcPts val="0"/>
                        </a:spcAft>
                      </a:pPr>
                      <a:r>
                        <a:rPr lang="en-US" sz="1200" dirty="0">
                          <a:effectLst/>
                          <a:latin typeface="Calibri" panose="020F0502020204030204" pitchFamily="34" charset="0"/>
                          <a:cs typeface="Calibri" panose="020F0502020204030204" pitchFamily="34" charset="0"/>
                        </a:rPr>
                        <a:t>9.57</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tc>
                  <a:txBody>
                    <a:bodyPr/>
                    <a:lstStyle/>
                    <a:p>
                      <a:pPr marL="0" marR="0" algn="ctr">
                        <a:spcBef>
                          <a:spcPts val="0"/>
                        </a:spcBef>
                        <a:spcAft>
                          <a:spcPts val="0"/>
                        </a:spcAft>
                      </a:pPr>
                      <a:r>
                        <a:rPr lang="en-US" sz="1200" dirty="0">
                          <a:effectLst/>
                          <a:latin typeface="Calibri" panose="020F0502020204030204" pitchFamily="34" charset="0"/>
                          <a:cs typeface="Calibri" panose="020F0502020204030204" pitchFamily="34" charset="0"/>
                        </a:rPr>
                        <a:t>19110.0</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tc>
                  <a:txBody>
                    <a:bodyPr/>
                    <a:lstStyle/>
                    <a:p>
                      <a:pPr marL="0" marR="0" algn="ctr">
                        <a:spcBef>
                          <a:spcPts val="0"/>
                        </a:spcBef>
                        <a:spcAft>
                          <a:spcPts val="0"/>
                        </a:spcAft>
                      </a:pPr>
                      <a:r>
                        <a:rPr lang="en-US" sz="1200" dirty="0">
                          <a:effectLst/>
                          <a:latin typeface="Calibri" panose="020F0502020204030204" pitchFamily="34" charset="0"/>
                          <a:cs typeface="Calibri" panose="020F0502020204030204" pitchFamily="34" charset="0"/>
                        </a:rPr>
                        <a:t>0.972</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extLst>
                  <a:ext uri="{0D108BD9-81ED-4DB2-BD59-A6C34878D82A}">
                    <a16:rowId xmlns:a16="http://schemas.microsoft.com/office/drawing/2014/main" val="1595272226"/>
                  </a:ext>
                </a:extLst>
              </a:tr>
              <a:tr h="499462">
                <a:tc>
                  <a:txBody>
                    <a:bodyPr/>
                    <a:lstStyle/>
                    <a:p>
                      <a:pPr marL="0" marR="0" algn="l">
                        <a:spcBef>
                          <a:spcPts val="0"/>
                        </a:spcBef>
                        <a:spcAft>
                          <a:spcPts val="0"/>
                        </a:spcAft>
                      </a:pPr>
                      <a:r>
                        <a:rPr lang="en-US" sz="1200" b="1" dirty="0">
                          <a:effectLst/>
                          <a:latin typeface="Calibri" panose="020F0502020204030204" pitchFamily="34" charset="0"/>
                          <a:cs typeface="Calibri" panose="020F0502020204030204" pitchFamily="34" charset="0"/>
                        </a:rPr>
                        <a:t>Generation: </a:t>
                      </a:r>
                    </a:p>
                    <a:p>
                      <a:pPr marL="0" marR="0" algn="l">
                        <a:spcBef>
                          <a:spcPts val="0"/>
                        </a:spcBef>
                        <a:spcAft>
                          <a:spcPts val="0"/>
                        </a:spcAft>
                      </a:pPr>
                      <a:r>
                        <a:rPr lang="en-US" sz="1200" dirty="0">
                          <a:effectLst/>
                          <a:latin typeface="Calibri" panose="020F0502020204030204" pitchFamily="34" charset="0"/>
                          <a:cs typeface="Calibri" panose="020F0502020204030204" pitchFamily="34" charset="0"/>
                        </a:rPr>
                        <a:t>1=first gen; 2=continuing gen.</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tc>
                  <a:txBody>
                    <a:bodyPr/>
                    <a:lstStyle/>
                    <a:p>
                      <a:pPr marL="0" marR="0" algn="ctr">
                        <a:spcBef>
                          <a:spcPts val="0"/>
                        </a:spcBef>
                        <a:spcAft>
                          <a:spcPts val="0"/>
                        </a:spcAft>
                      </a:pPr>
                      <a:r>
                        <a:rPr lang="en-US" sz="1200">
                          <a:effectLst/>
                          <a:latin typeface="Calibri" panose="020F0502020204030204" pitchFamily="34" charset="0"/>
                          <a:cs typeface="Calibri" panose="020F0502020204030204" pitchFamily="34" charset="0"/>
                        </a:rPr>
                        <a:t>10.0</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tc>
                  <a:txBody>
                    <a:bodyPr/>
                    <a:lstStyle/>
                    <a:p>
                      <a:pPr marL="0" marR="0" algn="ctr">
                        <a:spcBef>
                          <a:spcPts val="0"/>
                        </a:spcBef>
                        <a:spcAft>
                          <a:spcPts val="0"/>
                        </a:spcAft>
                      </a:pPr>
                      <a:r>
                        <a:rPr lang="en-US" sz="1200">
                          <a:effectLst/>
                          <a:latin typeface="Calibri" panose="020F0502020204030204" pitchFamily="34" charset="0"/>
                          <a:cs typeface="Calibri" panose="020F0502020204030204" pitchFamily="34" charset="0"/>
                        </a:rPr>
                        <a:t>9.48</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tc>
                  <a:txBody>
                    <a:bodyPr/>
                    <a:lstStyle/>
                    <a:p>
                      <a:pPr marL="0" marR="0" algn="ctr">
                        <a:spcBef>
                          <a:spcPts val="0"/>
                        </a:spcBef>
                        <a:spcAft>
                          <a:spcPts val="0"/>
                        </a:spcAft>
                      </a:pPr>
                      <a:r>
                        <a:rPr lang="en-US" sz="1200" dirty="0">
                          <a:effectLst/>
                          <a:latin typeface="Calibri" panose="020F0502020204030204" pitchFamily="34" charset="0"/>
                          <a:cs typeface="Calibri" panose="020F0502020204030204" pitchFamily="34" charset="0"/>
                        </a:rPr>
                        <a:t>17901.0</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tc>
                  <a:txBody>
                    <a:bodyPr/>
                    <a:lstStyle/>
                    <a:p>
                      <a:pPr marL="0" marR="0" algn="ctr">
                        <a:spcBef>
                          <a:spcPts val="0"/>
                        </a:spcBef>
                        <a:spcAft>
                          <a:spcPts val="0"/>
                        </a:spcAft>
                      </a:pPr>
                      <a:r>
                        <a:rPr lang="en-US" sz="1200">
                          <a:effectLst/>
                          <a:latin typeface="Calibri" panose="020F0502020204030204" pitchFamily="34" charset="0"/>
                          <a:cs typeface="Calibri" panose="020F0502020204030204" pitchFamily="34" charset="0"/>
                        </a:rPr>
                        <a:t>0.273</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extLst>
                  <a:ext uri="{0D108BD9-81ED-4DB2-BD59-A6C34878D82A}">
                    <a16:rowId xmlns:a16="http://schemas.microsoft.com/office/drawing/2014/main" val="417702272"/>
                  </a:ext>
                </a:extLst>
              </a:tr>
              <a:tr h="491778">
                <a:tc>
                  <a:txBody>
                    <a:bodyPr/>
                    <a:lstStyle/>
                    <a:p>
                      <a:pPr marL="0" marR="0" algn="l">
                        <a:spcBef>
                          <a:spcPts val="0"/>
                        </a:spcBef>
                        <a:spcAft>
                          <a:spcPts val="0"/>
                        </a:spcAft>
                      </a:pPr>
                      <a:r>
                        <a:rPr lang="en-US" sz="1200" b="1" dirty="0">
                          <a:effectLst/>
                          <a:latin typeface="Calibri" panose="020F0502020204030204" pitchFamily="34" charset="0"/>
                          <a:cs typeface="Calibri" panose="020F0502020204030204" pitchFamily="34" charset="0"/>
                        </a:rPr>
                        <a:t>Race and Ethnicity: </a:t>
                      </a:r>
                    </a:p>
                    <a:p>
                      <a:pPr marL="0" marR="0" algn="l">
                        <a:spcBef>
                          <a:spcPts val="0"/>
                        </a:spcBef>
                        <a:spcAft>
                          <a:spcPts val="0"/>
                        </a:spcAft>
                      </a:pPr>
                      <a:r>
                        <a:rPr lang="en-US" sz="1200" dirty="0">
                          <a:effectLst/>
                          <a:latin typeface="Calibri" panose="020F0502020204030204" pitchFamily="34" charset="0"/>
                          <a:cs typeface="Calibri" panose="020F0502020204030204" pitchFamily="34" charset="0"/>
                        </a:rPr>
                        <a:t>1=BIPOC; 2=white</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tc>
                  <a:txBody>
                    <a:bodyPr/>
                    <a:lstStyle/>
                    <a:p>
                      <a:pPr marL="0" marR="0" algn="ctr">
                        <a:spcBef>
                          <a:spcPts val="0"/>
                        </a:spcBef>
                        <a:spcAft>
                          <a:spcPts val="0"/>
                        </a:spcAft>
                      </a:pPr>
                      <a:r>
                        <a:rPr lang="en-US" sz="1200">
                          <a:effectLst/>
                          <a:latin typeface="Calibri" panose="020F0502020204030204" pitchFamily="34" charset="0"/>
                          <a:cs typeface="Calibri" panose="020F0502020204030204" pitchFamily="34" charset="0"/>
                        </a:rPr>
                        <a:t>9.4</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tc>
                  <a:txBody>
                    <a:bodyPr/>
                    <a:lstStyle/>
                    <a:p>
                      <a:pPr marL="0" marR="0" algn="ctr">
                        <a:spcBef>
                          <a:spcPts val="0"/>
                        </a:spcBef>
                        <a:spcAft>
                          <a:spcPts val="0"/>
                        </a:spcAft>
                      </a:pPr>
                      <a:r>
                        <a:rPr lang="en-US" sz="1200">
                          <a:effectLst/>
                          <a:latin typeface="Calibri" panose="020F0502020204030204" pitchFamily="34" charset="0"/>
                          <a:cs typeface="Calibri" panose="020F0502020204030204" pitchFamily="34" charset="0"/>
                        </a:rPr>
                        <a:t>9.69</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tc>
                  <a:txBody>
                    <a:bodyPr/>
                    <a:lstStyle/>
                    <a:p>
                      <a:pPr marL="0" marR="0" algn="ctr">
                        <a:spcBef>
                          <a:spcPts val="0"/>
                        </a:spcBef>
                        <a:spcAft>
                          <a:spcPts val="0"/>
                        </a:spcAft>
                      </a:pPr>
                      <a:r>
                        <a:rPr lang="en-US" sz="1200" dirty="0">
                          <a:effectLst/>
                          <a:latin typeface="Calibri" panose="020F0502020204030204" pitchFamily="34" charset="0"/>
                          <a:cs typeface="Calibri" panose="020F0502020204030204" pitchFamily="34" charset="0"/>
                        </a:rPr>
                        <a:t>21157.0</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tc>
                  <a:txBody>
                    <a:bodyPr/>
                    <a:lstStyle/>
                    <a:p>
                      <a:pPr marL="0" marR="0" algn="ctr">
                        <a:spcBef>
                          <a:spcPts val="0"/>
                        </a:spcBef>
                        <a:spcAft>
                          <a:spcPts val="0"/>
                        </a:spcAft>
                      </a:pPr>
                      <a:r>
                        <a:rPr lang="en-US" sz="1200" dirty="0">
                          <a:effectLst/>
                          <a:latin typeface="Calibri" panose="020F0502020204030204" pitchFamily="34" charset="0"/>
                          <a:cs typeface="Calibri" panose="020F0502020204030204" pitchFamily="34" charset="0"/>
                        </a:rPr>
                        <a:t>0.620</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extLst>
                  <a:ext uri="{0D108BD9-81ED-4DB2-BD59-A6C34878D82A}">
                    <a16:rowId xmlns:a16="http://schemas.microsoft.com/office/drawing/2014/main" val="3679900145"/>
                  </a:ext>
                </a:extLst>
              </a:tr>
              <a:tr h="484095">
                <a:tc>
                  <a:txBody>
                    <a:bodyPr/>
                    <a:lstStyle/>
                    <a:p>
                      <a:pPr marL="0" marR="0" algn="l">
                        <a:spcBef>
                          <a:spcPts val="0"/>
                        </a:spcBef>
                        <a:spcAft>
                          <a:spcPts val="0"/>
                        </a:spcAft>
                      </a:pPr>
                      <a:r>
                        <a:rPr lang="en-US" sz="1200" b="1" dirty="0">
                          <a:effectLst/>
                          <a:latin typeface="Calibri" panose="020F0502020204030204" pitchFamily="34" charset="0"/>
                          <a:cs typeface="Calibri" panose="020F0502020204030204" pitchFamily="34" charset="0"/>
                        </a:rPr>
                        <a:t>International / domestic:</a:t>
                      </a:r>
                    </a:p>
                    <a:p>
                      <a:pPr marL="0" marR="0" algn="l">
                        <a:spcBef>
                          <a:spcPts val="0"/>
                        </a:spcBef>
                        <a:spcAft>
                          <a:spcPts val="0"/>
                        </a:spcAft>
                      </a:pPr>
                      <a:r>
                        <a:rPr lang="en-US" sz="1200" dirty="0">
                          <a:effectLst/>
                          <a:latin typeface="Calibri" panose="020F0502020204030204" pitchFamily="34" charset="0"/>
                          <a:cs typeface="Calibri" panose="020F0502020204030204" pitchFamily="34" charset="0"/>
                        </a:rPr>
                        <a:t>1=international; 2=domestic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tc>
                  <a:txBody>
                    <a:bodyPr/>
                    <a:lstStyle/>
                    <a:p>
                      <a:pPr marL="0" marR="0" algn="ctr">
                        <a:spcBef>
                          <a:spcPts val="0"/>
                        </a:spcBef>
                        <a:spcAft>
                          <a:spcPts val="0"/>
                        </a:spcAft>
                      </a:pPr>
                      <a:r>
                        <a:rPr lang="en-US" sz="1200" dirty="0">
                          <a:effectLst/>
                          <a:latin typeface="Calibri" panose="020F0502020204030204" pitchFamily="34" charset="0"/>
                          <a:cs typeface="Calibri" panose="020F0502020204030204" pitchFamily="34" charset="0"/>
                        </a:rPr>
                        <a:t>9.05</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tc>
                  <a:txBody>
                    <a:bodyPr/>
                    <a:lstStyle/>
                    <a:p>
                      <a:pPr marL="0" marR="0" algn="ctr">
                        <a:spcBef>
                          <a:spcPts val="0"/>
                        </a:spcBef>
                        <a:spcAft>
                          <a:spcPts val="0"/>
                        </a:spcAft>
                      </a:pPr>
                      <a:r>
                        <a:rPr lang="en-US" sz="1200" dirty="0">
                          <a:effectLst/>
                          <a:latin typeface="Calibri" panose="020F0502020204030204" pitchFamily="34" charset="0"/>
                          <a:cs typeface="Calibri" panose="020F0502020204030204" pitchFamily="34" charset="0"/>
                        </a:rPr>
                        <a:t>9.63</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tc>
                  <a:txBody>
                    <a:bodyPr/>
                    <a:lstStyle/>
                    <a:p>
                      <a:pPr marL="0" marR="0" algn="ctr">
                        <a:spcBef>
                          <a:spcPts val="0"/>
                        </a:spcBef>
                        <a:spcAft>
                          <a:spcPts val="0"/>
                        </a:spcAft>
                      </a:pPr>
                      <a:r>
                        <a:rPr lang="en-US" sz="1200">
                          <a:effectLst/>
                          <a:latin typeface="Calibri" panose="020F0502020204030204" pitchFamily="34" charset="0"/>
                          <a:cs typeface="Calibri" panose="020F0502020204030204" pitchFamily="34" charset="0"/>
                        </a:rPr>
                        <a:t>12256.0</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tc>
                  <a:txBody>
                    <a:bodyPr/>
                    <a:lstStyle/>
                    <a:p>
                      <a:pPr marL="0" marR="0" algn="ctr">
                        <a:spcBef>
                          <a:spcPts val="0"/>
                        </a:spcBef>
                        <a:spcAft>
                          <a:spcPts val="0"/>
                        </a:spcAft>
                      </a:pPr>
                      <a:r>
                        <a:rPr lang="en-US" sz="1200" dirty="0">
                          <a:effectLst/>
                          <a:latin typeface="Calibri" panose="020F0502020204030204" pitchFamily="34" charset="0"/>
                          <a:cs typeface="Calibri" panose="020F0502020204030204" pitchFamily="34" charset="0"/>
                        </a:rPr>
                        <a:t>0.420</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extLst>
                  <a:ext uri="{0D108BD9-81ED-4DB2-BD59-A6C34878D82A}">
                    <a16:rowId xmlns:a16="http://schemas.microsoft.com/office/drawing/2014/main" val="1595713067"/>
                  </a:ext>
                </a:extLst>
              </a:tr>
              <a:tr h="380898">
                <a:tc>
                  <a:txBody>
                    <a:bodyPr/>
                    <a:lstStyle/>
                    <a:p>
                      <a:pPr marL="0" marR="0" algn="l">
                        <a:spcBef>
                          <a:spcPts val="0"/>
                        </a:spcBef>
                        <a:spcAft>
                          <a:spcPts val="0"/>
                        </a:spcAft>
                      </a:pPr>
                      <a:r>
                        <a:rPr lang="en-US" sz="1200" b="1" dirty="0">
                          <a:effectLst/>
                          <a:latin typeface="Calibri" panose="020F0502020204030204" pitchFamily="34" charset="0"/>
                          <a:cs typeface="Calibri" panose="020F0502020204030204" pitchFamily="34" charset="0"/>
                        </a:rPr>
                        <a:t>GROW:</a:t>
                      </a:r>
                    </a:p>
                    <a:p>
                      <a:pPr marL="0" marR="0" algn="l">
                        <a:spcBef>
                          <a:spcPts val="0"/>
                        </a:spcBef>
                        <a:spcAft>
                          <a:spcPts val="0"/>
                        </a:spcAft>
                      </a:pPr>
                      <a:r>
                        <a:rPr lang="en-US" sz="1200" dirty="0">
                          <a:effectLst/>
                          <a:latin typeface="Calibri" panose="020F0502020204030204" pitchFamily="34" charset="0"/>
                          <a:cs typeface="Calibri" panose="020F0502020204030204" pitchFamily="34" charset="0"/>
                        </a:rPr>
                        <a:t>1=yes, 2=no</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tc>
                  <a:txBody>
                    <a:bodyPr/>
                    <a:lstStyle/>
                    <a:p>
                      <a:pPr marL="0" marR="0" algn="ctr">
                        <a:spcBef>
                          <a:spcPts val="0"/>
                        </a:spcBef>
                        <a:spcAft>
                          <a:spcPts val="0"/>
                        </a:spcAft>
                      </a:pPr>
                      <a:r>
                        <a:rPr lang="en-US" sz="1200">
                          <a:effectLst/>
                          <a:latin typeface="Calibri" panose="020F0502020204030204" pitchFamily="34" charset="0"/>
                          <a:cs typeface="Calibri" panose="020F0502020204030204" pitchFamily="34" charset="0"/>
                        </a:rPr>
                        <a:t>12.8</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tc>
                  <a:txBody>
                    <a:bodyPr/>
                    <a:lstStyle/>
                    <a:p>
                      <a:pPr marL="0" marR="0" algn="ctr">
                        <a:spcBef>
                          <a:spcPts val="0"/>
                        </a:spcBef>
                        <a:spcAft>
                          <a:spcPts val="0"/>
                        </a:spcAft>
                      </a:pPr>
                      <a:r>
                        <a:rPr lang="en-US" sz="1200" dirty="0">
                          <a:effectLst/>
                          <a:latin typeface="Calibri" panose="020F0502020204030204" pitchFamily="34" charset="0"/>
                          <a:cs typeface="Calibri" panose="020F0502020204030204" pitchFamily="34" charset="0"/>
                        </a:rPr>
                        <a:t>9.11</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tc>
                  <a:txBody>
                    <a:bodyPr/>
                    <a:lstStyle/>
                    <a:p>
                      <a:pPr marL="0" marR="0" algn="ctr">
                        <a:spcBef>
                          <a:spcPts val="0"/>
                        </a:spcBef>
                        <a:spcAft>
                          <a:spcPts val="0"/>
                        </a:spcAft>
                      </a:pPr>
                      <a:r>
                        <a:rPr lang="en-US" sz="1200">
                          <a:effectLst/>
                          <a:latin typeface="Calibri" panose="020F0502020204030204" pitchFamily="34" charset="0"/>
                          <a:cs typeface="Calibri" panose="020F0502020204030204" pitchFamily="34" charset="0"/>
                        </a:rPr>
                        <a:t>7197.0</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tc>
                  <a:txBody>
                    <a:bodyPr/>
                    <a:lstStyle/>
                    <a:p>
                      <a:pPr marL="0" marR="0" algn="ctr">
                        <a:spcBef>
                          <a:spcPts val="0"/>
                        </a:spcBef>
                        <a:spcAft>
                          <a:spcPts val="0"/>
                        </a:spcAft>
                      </a:pPr>
                      <a:r>
                        <a:rPr lang="en-US" sz="1200" dirty="0">
                          <a:effectLst/>
                          <a:latin typeface="Calibri" panose="020F0502020204030204" pitchFamily="34" charset="0"/>
                          <a:cs typeface="Calibri" panose="020F0502020204030204" pitchFamily="34" charset="0"/>
                        </a:rPr>
                        <a:t>&lt;0.001</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49085" marR="49085" marT="49085" marB="49085"/>
                </a:tc>
                <a:extLst>
                  <a:ext uri="{0D108BD9-81ED-4DB2-BD59-A6C34878D82A}">
                    <a16:rowId xmlns:a16="http://schemas.microsoft.com/office/drawing/2014/main" val="2343505958"/>
                  </a:ext>
                </a:extLst>
              </a:tr>
            </a:tbl>
          </a:graphicData>
        </a:graphic>
      </p:graphicFrame>
    </p:spTree>
    <p:extLst>
      <p:ext uri="{BB962C8B-B14F-4D97-AF65-F5344CB8AC3E}">
        <p14:creationId xmlns:p14="http://schemas.microsoft.com/office/powerpoint/2010/main" val="649334068"/>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1065e798eca_1_25"/>
          <p:cNvSpPr txBox="1">
            <a:spLocks noGrp="1"/>
          </p:cNvSpPr>
          <p:nvPr>
            <p:ph type="body" idx="1"/>
          </p:nvPr>
        </p:nvSpPr>
        <p:spPr>
          <a:xfrm>
            <a:off x="972878" y="1660398"/>
            <a:ext cx="7198244" cy="2850130"/>
          </a:xfrm>
          <a:prstGeom prst="rect">
            <a:avLst/>
          </a:prstGeom>
        </p:spPr>
        <p:txBody>
          <a:bodyPr spcFirstLastPara="1" wrap="square" lIns="91425" tIns="45700" rIns="91425" bIns="45700" anchor="t" anchorCtr="0">
            <a:noAutofit/>
          </a:bodyPr>
          <a:lstStyle/>
          <a:p>
            <a:pPr marL="139700" lvl="0" indent="0" algn="l" rtl="0">
              <a:lnSpc>
                <a:spcPct val="100000"/>
              </a:lnSpc>
              <a:spcBef>
                <a:spcPts val="0"/>
              </a:spcBef>
              <a:spcAft>
                <a:spcPts val="600"/>
              </a:spcAft>
              <a:buClr>
                <a:schemeClr val="dk1"/>
              </a:buClr>
              <a:buSzPts val="1400"/>
              <a:buNone/>
            </a:pPr>
            <a:r>
              <a:rPr lang="en-US" sz="1200" b="1" dirty="0"/>
              <a:t>For the College:</a:t>
            </a:r>
            <a:endParaRPr lang="en-US" sz="1200" b="1" dirty="0">
              <a:solidFill>
                <a:schemeClr val="dk1"/>
              </a:solidFill>
            </a:endParaRPr>
          </a:p>
          <a:p>
            <a:pPr marL="457200" lvl="0" indent="-317500" algn="l" rtl="0">
              <a:lnSpc>
                <a:spcPct val="100000"/>
              </a:lnSpc>
              <a:spcBef>
                <a:spcPts val="0"/>
              </a:spcBef>
              <a:spcAft>
                <a:spcPts val="0"/>
              </a:spcAft>
              <a:buClr>
                <a:schemeClr val="dk1"/>
              </a:buClr>
              <a:buSzPts val="1400"/>
              <a:buAutoNum type="arabicPeriod"/>
            </a:pPr>
            <a:r>
              <a:rPr lang="en-US" sz="1200" u="sng" dirty="0">
                <a:solidFill>
                  <a:schemeClr val="dk1"/>
                </a:solidFill>
              </a:rPr>
              <a:t>Work with Bon Appetit</a:t>
            </a:r>
            <a:r>
              <a:rPr lang="en-US" sz="1200" dirty="0">
                <a:solidFill>
                  <a:schemeClr val="dk1"/>
                </a:solidFill>
              </a:rPr>
              <a:t> to promote high-quality co-worker relationships, partly through job training. </a:t>
            </a:r>
          </a:p>
          <a:p>
            <a:pPr marL="457200" lvl="0" indent="-317500" algn="l" rtl="0">
              <a:lnSpc>
                <a:spcPct val="100000"/>
              </a:lnSpc>
              <a:spcBef>
                <a:spcPts val="1000"/>
              </a:spcBef>
              <a:spcAft>
                <a:spcPts val="0"/>
              </a:spcAft>
              <a:buClr>
                <a:schemeClr val="dk1"/>
              </a:buClr>
              <a:buSzPts val="1400"/>
              <a:buAutoNum type="arabicPeriod"/>
            </a:pPr>
            <a:r>
              <a:rPr lang="en-US" sz="1200" u="sng" dirty="0">
                <a:solidFill>
                  <a:schemeClr val="dk1"/>
                </a:solidFill>
              </a:rPr>
              <a:t>Standardize expectations</a:t>
            </a:r>
            <a:r>
              <a:rPr lang="en-US" sz="1200" dirty="0">
                <a:solidFill>
                  <a:schemeClr val="dk1"/>
                </a:solidFill>
              </a:rPr>
              <a:t> for supervisors regarding worker job training and promoting co-worker relationships.</a:t>
            </a:r>
          </a:p>
          <a:p>
            <a:pPr marL="457200" lvl="0" indent="-317500" algn="l" rtl="0">
              <a:lnSpc>
                <a:spcPct val="100000"/>
              </a:lnSpc>
              <a:spcBef>
                <a:spcPts val="1000"/>
              </a:spcBef>
              <a:spcAft>
                <a:spcPts val="0"/>
              </a:spcAft>
              <a:buClr>
                <a:schemeClr val="dk1"/>
              </a:buClr>
              <a:buSzPts val="1400"/>
              <a:buAutoNum type="arabicPeriod"/>
            </a:pPr>
            <a:endParaRPr lang="en-US" sz="1200" dirty="0">
              <a:solidFill>
                <a:schemeClr val="dk1"/>
              </a:solidFill>
            </a:endParaRPr>
          </a:p>
          <a:p>
            <a:pPr marL="0" lvl="0" indent="0" algn="l" rtl="0">
              <a:lnSpc>
                <a:spcPct val="100000"/>
              </a:lnSpc>
              <a:spcBef>
                <a:spcPts val="0"/>
              </a:spcBef>
              <a:spcAft>
                <a:spcPts val="600"/>
              </a:spcAft>
              <a:buNone/>
            </a:pPr>
            <a:r>
              <a:rPr lang="en-US" sz="1200" b="1" dirty="0">
                <a:solidFill>
                  <a:schemeClr val="dk1"/>
                </a:solidFill>
              </a:rPr>
              <a:t>  For Individual Supervisors:</a:t>
            </a:r>
          </a:p>
          <a:p>
            <a:pPr marL="457200" lvl="0" indent="-317500" algn="l" rtl="0">
              <a:lnSpc>
                <a:spcPct val="100000"/>
              </a:lnSpc>
              <a:spcBef>
                <a:spcPts val="0"/>
              </a:spcBef>
              <a:spcAft>
                <a:spcPts val="600"/>
              </a:spcAft>
              <a:buClr>
                <a:schemeClr val="dk1"/>
              </a:buClr>
              <a:buSzPts val="1400"/>
              <a:buAutoNum type="arabicPeriod"/>
            </a:pPr>
            <a:r>
              <a:rPr lang="en-US" sz="1200" dirty="0">
                <a:solidFill>
                  <a:schemeClr val="dk1"/>
                </a:solidFill>
              </a:rPr>
              <a:t>When possible, </a:t>
            </a:r>
            <a:r>
              <a:rPr lang="en-US" sz="1200" u="sng" dirty="0">
                <a:solidFill>
                  <a:schemeClr val="dk1"/>
                </a:solidFill>
              </a:rPr>
              <a:t>conduct student training with groups</a:t>
            </a:r>
            <a:r>
              <a:rPr lang="en-US" sz="1200" dirty="0">
                <a:solidFill>
                  <a:schemeClr val="dk1"/>
                </a:solidFill>
              </a:rPr>
              <a:t> of students and include opportunities for them to get to know each other.</a:t>
            </a:r>
          </a:p>
          <a:p>
            <a:pPr marL="457200" lvl="0" indent="-317500" algn="l" rtl="0">
              <a:lnSpc>
                <a:spcPct val="100000"/>
              </a:lnSpc>
              <a:spcBef>
                <a:spcPts val="0"/>
              </a:spcBef>
              <a:spcAft>
                <a:spcPts val="600"/>
              </a:spcAft>
              <a:buClr>
                <a:schemeClr val="dk1"/>
              </a:buClr>
              <a:buSzPts val="1400"/>
              <a:buAutoNum type="arabicPeriod"/>
            </a:pPr>
            <a:r>
              <a:rPr lang="en-US" sz="1200" u="sng" dirty="0">
                <a:solidFill>
                  <a:schemeClr val="dk1"/>
                </a:solidFill>
              </a:rPr>
              <a:t>Explicitly promote co-worker communication and relationships on the job</a:t>
            </a:r>
            <a:r>
              <a:rPr lang="en-US" sz="1200" dirty="0">
                <a:solidFill>
                  <a:schemeClr val="dk1"/>
                </a:solidFill>
              </a:rPr>
              <a:t>: Enable and encourage students to </a:t>
            </a:r>
            <a:r>
              <a:rPr lang="en-US" sz="1200" u="sng" dirty="0">
                <a:solidFill>
                  <a:schemeClr val="dk1"/>
                </a:solidFill>
              </a:rPr>
              <a:t>work together</a:t>
            </a:r>
            <a:r>
              <a:rPr lang="en-US" sz="1200" dirty="0">
                <a:solidFill>
                  <a:schemeClr val="dk1"/>
                </a:solidFill>
              </a:rPr>
              <a:t> and </a:t>
            </a:r>
            <a:r>
              <a:rPr lang="en-US" sz="1200" u="sng" dirty="0">
                <a:solidFill>
                  <a:schemeClr val="dk1"/>
                </a:solidFill>
              </a:rPr>
              <a:t>take breaks together</a:t>
            </a:r>
            <a:r>
              <a:rPr lang="en-US" sz="1200" dirty="0">
                <a:solidFill>
                  <a:schemeClr val="dk1"/>
                </a:solidFill>
              </a:rPr>
              <a:t> (especially for longer work shifts)</a:t>
            </a:r>
          </a:p>
          <a:p>
            <a:pPr marL="457200" lvl="0" indent="-317500" algn="l" rtl="0">
              <a:lnSpc>
                <a:spcPct val="100000"/>
              </a:lnSpc>
              <a:spcBef>
                <a:spcPts val="0"/>
              </a:spcBef>
              <a:spcAft>
                <a:spcPts val="600"/>
              </a:spcAft>
              <a:buClr>
                <a:schemeClr val="dk1"/>
              </a:buClr>
              <a:buSzPts val="1400"/>
              <a:buAutoNum type="arabicPeriod"/>
            </a:pPr>
            <a:r>
              <a:rPr lang="en-US" sz="1200" u="sng" dirty="0">
                <a:solidFill>
                  <a:schemeClr val="dk1"/>
                </a:solidFill>
              </a:rPr>
              <a:t>Evenly distribute work</a:t>
            </a:r>
            <a:r>
              <a:rPr lang="en-US" sz="1200" dirty="0">
                <a:solidFill>
                  <a:schemeClr val="dk1"/>
                </a:solidFill>
              </a:rPr>
              <a:t> among coworkers.</a:t>
            </a:r>
          </a:p>
          <a:p>
            <a:pPr marL="457200" lvl="0" indent="0" algn="l" rtl="0">
              <a:lnSpc>
                <a:spcPct val="115000"/>
              </a:lnSpc>
              <a:spcBef>
                <a:spcPts val="0"/>
              </a:spcBef>
              <a:spcAft>
                <a:spcPts val="0"/>
              </a:spcAft>
              <a:buNone/>
            </a:pPr>
            <a:endParaRPr sz="1400" dirty="0"/>
          </a:p>
        </p:txBody>
      </p:sp>
      <p:sp>
        <p:nvSpPr>
          <p:cNvPr id="152" name="Google Shape;152;g1065e798eca_1_25"/>
          <p:cNvSpPr txBox="1">
            <a:spLocks noGrp="1"/>
          </p:cNvSpPr>
          <p:nvPr>
            <p:ph type="ctrTitle"/>
          </p:nvPr>
        </p:nvSpPr>
        <p:spPr>
          <a:xfrm>
            <a:off x="327211" y="519533"/>
            <a:ext cx="3776700" cy="339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 </a:t>
            </a:r>
            <a:endParaRPr dirty="0"/>
          </a:p>
        </p:txBody>
      </p:sp>
      <p:sp>
        <p:nvSpPr>
          <p:cNvPr id="5" name="TextBox 4">
            <a:extLst>
              <a:ext uri="{FF2B5EF4-FFF2-40B4-BE49-F238E27FC236}">
                <a16:creationId xmlns:a16="http://schemas.microsoft.com/office/drawing/2014/main" id="{28C7307B-4099-4193-9E38-64862BC4EB27}"/>
              </a:ext>
            </a:extLst>
          </p:cNvPr>
          <p:cNvSpPr txBox="1"/>
          <p:nvPr/>
        </p:nvSpPr>
        <p:spPr>
          <a:xfrm>
            <a:off x="2516521" y="1028933"/>
            <a:ext cx="4572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a:cs typeface="Arial"/>
                <a:sym typeface="Arial"/>
              </a:rPr>
              <a:t>Recommendations</a:t>
            </a:r>
          </a:p>
        </p:txBody>
      </p:sp>
    </p:spTree>
    <p:extLst>
      <p:ext uri="{BB962C8B-B14F-4D97-AF65-F5344CB8AC3E}">
        <p14:creationId xmlns:p14="http://schemas.microsoft.com/office/powerpoint/2010/main" val="2405482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1"/>
          <p:cNvSpPr txBox="1">
            <a:spLocks noGrp="1"/>
          </p:cNvSpPr>
          <p:nvPr>
            <p:ph type="ctrTitle"/>
          </p:nvPr>
        </p:nvSpPr>
        <p:spPr>
          <a:xfrm>
            <a:off x="639811" y="1074446"/>
            <a:ext cx="8175300" cy="1497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Font typeface="Arial"/>
              <a:buNone/>
            </a:pPr>
            <a:r>
              <a:rPr lang="en-US" sz="3200" dirty="0">
                <a:solidFill>
                  <a:srgbClr val="000000"/>
                </a:solidFill>
              </a:rPr>
              <a:t>Co-worker Relationships </a:t>
            </a:r>
            <a:br>
              <a:rPr lang="en-US" sz="3200" dirty="0">
                <a:solidFill>
                  <a:srgbClr val="000000"/>
                </a:solidFill>
              </a:rPr>
            </a:br>
            <a:r>
              <a:rPr lang="en-US" sz="3200" dirty="0">
                <a:solidFill>
                  <a:srgbClr val="000000"/>
                </a:solidFill>
              </a:rPr>
              <a:t>in Student Employment  </a:t>
            </a:r>
            <a:br>
              <a:rPr lang="en-US" sz="4000" dirty="0"/>
            </a:br>
            <a:endParaRPr sz="4000" dirty="0">
              <a:solidFill>
                <a:schemeClr val="dk1"/>
              </a:solidFill>
              <a:latin typeface="Arial"/>
              <a:ea typeface="Arial"/>
              <a:cs typeface="Arial"/>
              <a:sym typeface="Arial"/>
            </a:endParaRPr>
          </a:p>
        </p:txBody>
      </p:sp>
      <p:sp>
        <p:nvSpPr>
          <p:cNvPr id="38" name="Google Shape;38;p1"/>
          <p:cNvSpPr txBox="1">
            <a:spLocks noGrp="1"/>
          </p:cNvSpPr>
          <p:nvPr>
            <p:ph type="subTitle" idx="1"/>
          </p:nvPr>
        </p:nvSpPr>
        <p:spPr>
          <a:xfrm>
            <a:off x="552938" y="4183600"/>
            <a:ext cx="8349000" cy="5415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1100"/>
              <a:buNone/>
            </a:pPr>
            <a:r>
              <a:rPr lang="en-US" i="0">
                <a:solidFill>
                  <a:schemeClr val="dk1"/>
                </a:solidFill>
              </a:rPr>
              <a:t>Abril Santos, Jimena Maida, and Larissa Rabelo</a:t>
            </a:r>
            <a:endParaRPr i="0">
              <a:solidFill>
                <a:srgbClr val="000000"/>
              </a:solidFill>
            </a:endParaRPr>
          </a:p>
        </p:txBody>
      </p:sp>
      <p:pic>
        <p:nvPicPr>
          <p:cNvPr id="39" name="Google Shape;39;p1"/>
          <p:cNvPicPr preferRelativeResize="0"/>
          <p:nvPr/>
        </p:nvPicPr>
        <p:blipFill>
          <a:blip r:embed="rId3">
            <a:alphaModFix/>
          </a:blip>
          <a:stretch>
            <a:fillRect/>
          </a:stretch>
        </p:blipFill>
        <p:spPr>
          <a:xfrm>
            <a:off x="3021712" y="2063150"/>
            <a:ext cx="2939609" cy="1955957"/>
          </a:xfrm>
          <a:prstGeom prst="rect">
            <a:avLst/>
          </a:prstGeom>
          <a:noFill/>
          <a:ln>
            <a:noFill/>
          </a:ln>
        </p:spPr>
      </p:pic>
    </p:spTree>
    <p:extLst>
      <p:ext uri="{BB962C8B-B14F-4D97-AF65-F5344CB8AC3E}">
        <p14:creationId xmlns:p14="http://schemas.microsoft.com/office/powerpoint/2010/main" val="3800924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Google Shape;44;p2"/>
          <p:cNvSpPr txBox="1">
            <a:spLocks noGrp="1"/>
          </p:cNvSpPr>
          <p:nvPr>
            <p:ph type="ctrTitle"/>
          </p:nvPr>
        </p:nvSpPr>
        <p:spPr>
          <a:xfrm>
            <a:off x="1984775" y="921200"/>
            <a:ext cx="4671600" cy="1080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400"/>
              <a:buNone/>
            </a:pPr>
            <a:r>
              <a:rPr lang="en-US" sz="3200" dirty="0"/>
              <a:t>Research questions</a:t>
            </a:r>
            <a:endParaRPr sz="3200" dirty="0"/>
          </a:p>
        </p:txBody>
      </p:sp>
      <p:sp>
        <p:nvSpPr>
          <p:cNvPr id="45" name="Google Shape;45;p2"/>
          <p:cNvSpPr txBox="1">
            <a:spLocks noGrp="1"/>
          </p:cNvSpPr>
          <p:nvPr>
            <p:ph type="body" idx="1"/>
          </p:nvPr>
        </p:nvSpPr>
        <p:spPr>
          <a:xfrm>
            <a:off x="758257" y="2016650"/>
            <a:ext cx="8199000" cy="2620200"/>
          </a:xfrm>
          <a:prstGeom prst="rect">
            <a:avLst/>
          </a:prstGeom>
          <a:noFill/>
          <a:ln>
            <a:noFill/>
          </a:ln>
        </p:spPr>
        <p:txBody>
          <a:bodyPr spcFirstLastPara="1" wrap="square" lIns="91425" tIns="45700" rIns="91425" bIns="45700" anchor="t" anchorCtr="0">
            <a:noAutofit/>
          </a:bodyPr>
          <a:lstStyle/>
          <a:p>
            <a:pPr marL="457200" lvl="0" indent="-330200" rtl="0">
              <a:lnSpc>
                <a:spcPct val="200000"/>
              </a:lnSpc>
              <a:spcBef>
                <a:spcPts val="0"/>
              </a:spcBef>
              <a:spcAft>
                <a:spcPts val="0"/>
              </a:spcAft>
              <a:buSzPts val="1600"/>
              <a:buAutoNum type="arabicPeriod"/>
            </a:pPr>
            <a:r>
              <a:rPr lang="en-US" sz="1500" dirty="0"/>
              <a:t>What kinds of </a:t>
            </a:r>
            <a:r>
              <a:rPr lang="en-US" sz="1500" u="sng" dirty="0"/>
              <a:t>co-worker relationships</a:t>
            </a:r>
            <a:r>
              <a:rPr lang="en-US" sz="1500" dirty="0"/>
              <a:t> do students have?</a:t>
            </a:r>
            <a:endParaRPr sz="1500" dirty="0"/>
          </a:p>
          <a:p>
            <a:pPr marL="457200" lvl="0" indent="-330200" rtl="0">
              <a:lnSpc>
                <a:spcPct val="200000"/>
              </a:lnSpc>
              <a:spcBef>
                <a:spcPts val="0"/>
              </a:spcBef>
              <a:spcAft>
                <a:spcPts val="0"/>
              </a:spcAft>
              <a:buSzPts val="1600"/>
              <a:buAutoNum type="arabicPeriod"/>
            </a:pPr>
            <a:r>
              <a:rPr lang="en-US" sz="1500" dirty="0"/>
              <a:t>What do they </a:t>
            </a:r>
            <a:r>
              <a:rPr lang="en-US" sz="1500" u="sng" dirty="0"/>
              <a:t>gain</a:t>
            </a:r>
            <a:r>
              <a:rPr lang="en-US" sz="1500" dirty="0"/>
              <a:t> from co-worker relationships?</a:t>
            </a:r>
          </a:p>
          <a:p>
            <a:pPr marL="457200" lvl="0" indent="-330200" rtl="0">
              <a:lnSpc>
                <a:spcPct val="200000"/>
              </a:lnSpc>
              <a:spcBef>
                <a:spcPts val="0"/>
              </a:spcBef>
              <a:spcAft>
                <a:spcPts val="0"/>
              </a:spcAft>
              <a:buSzPts val="1600"/>
              <a:buAutoNum type="arabicPeriod"/>
            </a:pPr>
            <a:r>
              <a:rPr lang="en-US" sz="1500" dirty="0"/>
              <a:t>How are co-worker relationships shaped by </a:t>
            </a:r>
            <a:r>
              <a:rPr lang="en-US" sz="1500" u="sng" dirty="0"/>
              <a:t>supervisors and the work </a:t>
            </a:r>
            <a:r>
              <a:rPr lang="en-US" sz="1500" u="sng"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environment</a:t>
            </a:r>
            <a:r>
              <a:rPr lang="en-US" sz="1500" dirty="0"/>
              <a:t>?</a:t>
            </a:r>
            <a:endParaRPr sz="1500" dirty="0"/>
          </a:p>
        </p:txBody>
      </p:sp>
    </p:spTree>
    <p:extLst>
      <p:ext uri="{BB962C8B-B14F-4D97-AF65-F5344CB8AC3E}">
        <p14:creationId xmlns:p14="http://schemas.microsoft.com/office/powerpoint/2010/main" val="39031386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2"/>
          <p:cNvSpPr txBox="1"/>
          <p:nvPr/>
        </p:nvSpPr>
        <p:spPr>
          <a:xfrm>
            <a:off x="1895328" y="1304499"/>
            <a:ext cx="6336900" cy="553968"/>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a:cs typeface="Arial"/>
                <a:sym typeface="Arial"/>
              </a:rPr>
              <a:t>Number of Co-workers in Focus Job</a:t>
            </a:r>
            <a:endParaRPr kumimoji="0" sz="2400" b="1" i="0" u="none" strike="noStrike" kern="0" cap="none" spc="0" normalizeH="0" baseline="0" noProof="0" dirty="0">
              <a:ln>
                <a:noFill/>
              </a:ln>
              <a:solidFill>
                <a:srgbClr val="000000"/>
              </a:solidFill>
              <a:effectLst/>
              <a:uLnTx/>
              <a:uFillTx/>
              <a:latin typeface="Arial"/>
              <a:cs typeface="Arial"/>
              <a:sym typeface="Arial"/>
            </a:endParaRPr>
          </a:p>
        </p:txBody>
      </p:sp>
      <p:sp>
        <p:nvSpPr>
          <p:cNvPr id="51" name="Google Shape;51;p12"/>
          <p:cNvSpPr/>
          <p:nvPr/>
        </p:nvSpPr>
        <p:spPr>
          <a:xfrm>
            <a:off x="5271200" y="3814550"/>
            <a:ext cx="498300" cy="2319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aphicFrame>
        <p:nvGraphicFramePr>
          <p:cNvPr id="52" name="Google Shape;52;p12"/>
          <p:cNvGraphicFramePr/>
          <p:nvPr/>
        </p:nvGraphicFramePr>
        <p:xfrm>
          <a:off x="2527634" y="2082981"/>
          <a:ext cx="3943350" cy="2006537"/>
        </p:xfrm>
        <a:graphic>
          <a:graphicData uri="http://schemas.openxmlformats.org/drawingml/2006/table">
            <a:tbl>
              <a:tblPr>
                <a:noFill/>
              </a:tblPr>
              <a:tblGrid>
                <a:gridCol w="2076450">
                  <a:extLst>
                    <a:ext uri="{9D8B030D-6E8A-4147-A177-3AD203B41FA5}">
                      <a16:colId xmlns:a16="http://schemas.microsoft.com/office/drawing/2014/main" val="20000"/>
                    </a:ext>
                  </a:extLst>
                </a:gridCol>
                <a:gridCol w="1866900">
                  <a:extLst>
                    <a:ext uri="{9D8B030D-6E8A-4147-A177-3AD203B41FA5}">
                      <a16:colId xmlns:a16="http://schemas.microsoft.com/office/drawing/2014/main" val="20001"/>
                    </a:ext>
                  </a:extLst>
                </a:gridCol>
              </a:tblGrid>
              <a:tr h="561975">
                <a:tc>
                  <a:txBody>
                    <a:bodyPr/>
                    <a:lstStyle/>
                    <a:p>
                      <a:pPr marL="0" lvl="0" indent="0" algn="just" rtl="0">
                        <a:lnSpc>
                          <a:spcPct val="115000"/>
                        </a:lnSpc>
                        <a:spcBef>
                          <a:spcPts val="0"/>
                        </a:spcBef>
                        <a:spcAft>
                          <a:spcPts val="0"/>
                        </a:spcAft>
                        <a:buNone/>
                      </a:pPr>
                      <a:r>
                        <a:rPr lang="en-US" b="1"/>
                        <a:t>Number of Co-workers</a:t>
                      </a:r>
                      <a:endParaRPr b="1"/>
                    </a:p>
                  </a:txBody>
                  <a:tcPr marL="63500" marR="63500" marT="63500" marB="63500">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CCCCCC"/>
                    </a:solidFill>
                  </a:tcPr>
                </a:tc>
                <a:tc>
                  <a:txBody>
                    <a:bodyPr/>
                    <a:lstStyle/>
                    <a:p>
                      <a:pPr marL="0" lvl="0" indent="0" algn="ctr" rtl="0">
                        <a:lnSpc>
                          <a:spcPct val="115000"/>
                        </a:lnSpc>
                        <a:spcBef>
                          <a:spcPts val="0"/>
                        </a:spcBef>
                        <a:spcAft>
                          <a:spcPts val="0"/>
                        </a:spcAft>
                        <a:buNone/>
                      </a:pPr>
                      <a:r>
                        <a:rPr lang="en-US" b="1"/>
                        <a:t>Percent of Respondents</a:t>
                      </a:r>
                      <a:endParaRPr b="1"/>
                    </a:p>
                  </a:txBody>
                  <a:tcPr marL="63500" marR="63500" marT="63500" marB="63500">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CCCCCC"/>
                    </a:solidFill>
                  </a:tcPr>
                </a:tc>
                <a:extLst>
                  <a:ext uri="{0D108BD9-81ED-4DB2-BD59-A6C34878D82A}">
                    <a16:rowId xmlns:a16="http://schemas.microsoft.com/office/drawing/2014/main" val="10000"/>
                  </a:ext>
                </a:extLst>
              </a:tr>
              <a:tr h="352425">
                <a:tc>
                  <a:txBody>
                    <a:bodyPr/>
                    <a:lstStyle/>
                    <a:p>
                      <a:pPr marL="0" lvl="0" indent="0" algn="just" rtl="0">
                        <a:lnSpc>
                          <a:spcPct val="115000"/>
                        </a:lnSpc>
                        <a:spcBef>
                          <a:spcPts val="0"/>
                        </a:spcBef>
                        <a:spcAft>
                          <a:spcPts val="0"/>
                        </a:spcAft>
                        <a:buNone/>
                      </a:pPr>
                      <a:r>
                        <a:rPr lang="en-US"/>
                        <a:t>0</a:t>
                      </a:r>
                      <a:endParaRPr/>
                    </a:p>
                  </a:txBody>
                  <a:tcPr marL="63500" marR="63500" marT="63500" marB="63500">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a:t>16.5%</a:t>
                      </a:r>
                      <a:endParaRPr/>
                    </a:p>
                  </a:txBody>
                  <a:tcPr marL="63500" marR="63500" marT="63500" marB="63500">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52425">
                <a:tc>
                  <a:txBody>
                    <a:bodyPr/>
                    <a:lstStyle/>
                    <a:p>
                      <a:pPr marL="0" lvl="0" indent="0" algn="just" rtl="0">
                        <a:lnSpc>
                          <a:spcPct val="115000"/>
                        </a:lnSpc>
                        <a:spcBef>
                          <a:spcPts val="0"/>
                        </a:spcBef>
                        <a:spcAft>
                          <a:spcPts val="0"/>
                        </a:spcAft>
                        <a:buNone/>
                      </a:pPr>
                      <a:r>
                        <a:rPr lang="en-US"/>
                        <a:t>1-2</a:t>
                      </a:r>
                      <a:endParaRPr/>
                    </a:p>
                  </a:txBody>
                  <a:tcPr marL="63500" marR="63500" marT="63500" marB="63500">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a:t>17.5%</a:t>
                      </a:r>
                      <a:endParaRPr/>
                    </a:p>
                  </a:txBody>
                  <a:tcPr marL="63500" marR="63500" marT="63500" marB="63500">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52425">
                <a:tc>
                  <a:txBody>
                    <a:bodyPr/>
                    <a:lstStyle/>
                    <a:p>
                      <a:pPr marL="0" lvl="0" indent="0" algn="just" rtl="0">
                        <a:lnSpc>
                          <a:spcPct val="115000"/>
                        </a:lnSpc>
                        <a:spcBef>
                          <a:spcPts val="0"/>
                        </a:spcBef>
                        <a:spcAft>
                          <a:spcPts val="0"/>
                        </a:spcAft>
                        <a:buNone/>
                      </a:pPr>
                      <a:r>
                        <a:rPr lang="en-US"/>
                        <a:t>3-5</a:t>
                      </a:r>
                      <a:endParaRPr/>
                    </a:p>
                  </a:txBody>
                  <a:tcPr marL="63500" marR="63500" marT="63500" marB="63500">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a:t>16.5%</a:t>
                      </a:r>
                      <a:endParaRPr/>
                    </a:p>
                  </a:txBody>
                  <a:tcPr marL="63500" marR="63500" marT="63500" marB="63500">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52425">
                <a:tc>
                  <a:txBody>
                    <a:bodyPr/>
                    <a:lstStyle/>
                    <a:p>
                      <a:pPr marL="0" lvl="0" indent="0" algn="just" rtl="0">
                        <a:lnSpc>
                          <a:spcPct val="115000"/>
                        </a:lnSpc>
                        <a:spcBef>
                          <a:spcPts val="0"/>
                        </a:spcBef>
                        <a:spcAft>
                          <a:spcPts val="0"/>
                        </a:spcAft>
                        <a:buNone/>
                      </a:pPr>
                      <a:r>
                        <a:rPr lang="en-US"/>
                        <a:t>6 or more</a:t>
                      </a:r>
                      <a:endParaRPr/>
                    </a:p>
                  </a:txBody>
                  <a:tcPr marL="63500" marR="63500" marT="63500" marB="63500">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dirty="0"/>
                        <a:t>49.3%</a:t>
                      </a:r>
                      <a:endParaRPr dirty="0"/>
                    </a:p>
                  </a:txBody>
                  <a:tcPr marL="63500" marR="63500" marT="63500" marB="63500">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45609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2"/>
          <p:cNvSpPr txBox="1">
            <a:spLocks noGrp="1"/>
          </p:cNvSpPr>
          <p:nvPr>
            <p:ph type="ctrTitle"/>
          </p:nvPr>
        </p:nvSpPr>
        <p:spPr>
          <a:xfrm>
            <a:off x="1959982" y="666448"/>
            <a:ext cx="4671600" cy="1080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400"/>
              <a:buNone/>
            </a:pPr>
            <a:r>
              <a:rPr lang="en-US" sz="2800" dirty="0">
                <a:latin typeface="Calibri"/>
                <a:ea typeface="Calibri"/>
                <a:cs typeface="Calibri"/>
                <a:sym typeface="Calibri"/>
              </a:rPr>
              <a:t>Our Research Steps</a:t>
            </a:r>
            <a:endParaRPr sz="2800" dirty="0">
              <a:latin typeface="Calibri"/>
              <a:ea typeface="Calibri"/>
              <a:cs typeface="Calibri"/>
              <a:sym typeface="Calibri"/>
            </a:endParaRPr>
          </a:p>
        </p:txBody>
      </p:sp>
      <p:sp>
        <p:nvSpPr>
          <p:cNvPr id="5" name="TextBox 4">
            <a:extLst>
              <a:ext uri="{FF2B5EF4-FFF2-40B4-BE49-F238E27FC236}">
                <a16:creationId xmlns:a16="http://schemas.microsoft.com/office/drawing/2014/main" id="{63E68376-F03A-46D1-B5CF-8532E142B1E5}"/>
              </a:ext>
            </a:extLst>
          </p:cNvPr>
          <p:cNvSpPr txBox="1"/>
          <p:nvPr/>
        </p:nvSpPr>
        <p:spPr>
          <a:xfrm>
            <a:off x="1083447" y="1609035"/>
            <a:ext cx="7637931" cy="3831818"/>
          </a:xfrm>
          <a:prstGeom prst="rect">
            <a:avLst/>
          </a:prstGeom>
          <a:noFill/>
        </p:spPr>
        <p:txBody>
          <a:bodyPr wrap="square">
            <a:spAutoFit/>
          </a:bodyPr>
          <a:lstStyle/>
          <a:p>
            <a:pPr marL="25400" indent="0">
              <a:buNone/>
            </a:pPr>
            <a:r>
              <a:rPr lang="en-US" sz="1200" dirty="0">
                <a:latin typeface="+mn-lt"/>
              </a:rPr>
              <a:t>Topic &amp; Teams: Shared scholarly literature, topics &amp; subtopics, broad research topic</a:t>
            </a:r>
          </a:p>
          <a:p>
            <a:pPr marL="25400" indent="0">
              <a:buNone/>
            </a:pPr>
            <a:endParaRPr lang="en-US" sz="1200" dirty="0">
              <a:latin typeface="+mn-lt"/>
            </a:endParaRPr>
          </a:p>
          <a:p>
            <a:pPr marL="25400" indent="0">
              <a:buNone/>
            </a:pPr>
            <a:r>
              <a:rPr lang="en-US" sz="1200" dirty="0">
                <a:latin typeface="+mn-lt"/>
              </a:rPr>
              <a:t>Meet with client(s)</a:t>
            </a:r>
          </a:p>
          <a:p>
            <a:pPr marL="25400" indent="0">
              <a:buNone/>
            </a:pPr>
            <a:endParaRPr lang="en-US" sz="1200" dirty="0">
              <a:latin typeface="+mn-lt"/>
            </a:endParaRPr>
          </a:p>
          <a:p>
            <a:pPr marL="25400" indent="0">
              <a:buNone/>
            </a:pPr>
            <a:r>
              <a:rPr lang="en-US" sz="1200" u="sng" dirty="0">
                <a:latin typeface="+mn-lt"/>
              </a:rPr>
              <a:t>Each team’s process</a:t>
            </a:r>
            <a:r>
              <a:rPr lang="en-US" sz="1200" dirty="0">
                <a:latin typeface="+mn-lt"/>
              </a:rPr>
              <a:t>:</a:t>
            </a:r>
          </a:p>
          <a:p>
            <a:pPr marL="25400" indent="0">
              <a:spcBef>
                <a:spcPts val="600"/>
              </a:spcBef>
              <a:buNone/>
            </a:pPr>
            <a:endParaRPr lang="en-US" sz="300" dirty="0">
              <a:latin typeface="+mn-lt"/>
            </a:endParaRPr>
          </a:p>
          <a:p>
            <a:pPr marL="25400" indent="0">
              <a:spcBef>
                <a:spcPts val="600"/>
              </a:spcBef>
              <a:buNone/>
            </a:pPr>
            <a:r>
              <a:rPr lang="en-US" sz="1200" dirty="0">
                <a:latin typeface="+mn-lt"/>
              </a:rPr>
              <a:t>   </a:t>
            </a:r>
            <a:r>
              <a:rPr lang="en-US" sz="1200" dirty="0">
                <a:latin typeface="+mn-lt"/>
                <a:sym typeface="Wingdings" panose="05000000000000000000" pitchFamily="2" charset="2"/>
              </a:rPr>
              <a:t> </a:t>
            </a:r>
            <a:r>
              <a:rPr lang="en-US" sz="1200" dirty="0">
                <a:latin typeface="+mn-lt"/>
              </a:rPr>
              <a:t> </a:t>
            </a:r>
            <a:r>
              <a:rPr lang="en-US" sz="1200" u="sng" dirty="0">
                <a:latin typeface="+mn-lt"/>
              </a:rPr>
              <a:t>Review scholarly literature</a:t>
            </a:r>
            <a:r>
              <a:rPr lang="en-US" sz="1200" dirty="0">
                <a:latin typeface="+mn-lt"/>
              </a:rPr>
              <a:t> on team sub-topic</a:t>
            </a:r>
          </a:p>
          <a:p>
            <a:pPr marL="25400" indent="0">
              <a:spcBef>
                <a:spcPts val="600"/>
              </a:spcBef>
              <a:buNone/>
            </a:pPr>
            <a:r>
              <a:rPr lang="en-US" sz="1200" dirty="0">
                <a:latin typeface="+mn-lt"/>
              </a:rPr>
              <a:t>            </a:t>
            </a:r>
            <a:r>
              <a:rPr lang="en-US" sz="1200" dirty="0">
                <a:latin typeface="+mn-lt"/>
                <a:sym typeface="Wingdings" panose="05000000000000000000" pitchFamily="2" charset="2"/>
              </a:rPr>
              <a:t> </a:t>
            </a:r>
            <a:r>
              <a:rPr lang="en-US" sz="1200" dirty="0">
                <a:latin typeface="+mn-lt"/>
              </a:rPr>
              <a:t>Develop tentative </a:t>
            </a:r>
            <a:r>
              <a:rPr lang="en-US" sz="1200" u="sng" dirty="0">
                <a:latin typeface="+mn-lt"/>
              </a:rPr>
              <a:t>research questions</a:t>
            </a:r>
          </a:p>
          <a:p>
            <a:pPr marL="25400" indent="0">
              <a:spcBef>
                <a:spcPts val="600"/>
              </a:spcBef>
              <a:buNone/>
            </a:pPr>
            <a:r>
              <a:rPr lang="en-US" sz="1200" dirty="0">
                <a:latin typeface="+mn-lt"/>
              </a:rPr>
              <a:t>                   </a:t>
            </a:r>
            <a:r>
              <a:rPr lang="en-US" sz="1200" dirty="0">
                <a:latin typeface="+mn-lt"/>
                <a:sym typeface="Wingdings" panose="05000000000000000000" pitchFamily="2" charset="2"/>
              </a:rPr>
              <a:t> Conduct </a:t>
            </a:r>
            <a:r>
              <a:rPr lang="en-US" sz="1200" u="sng" dirty="0">
                <a:latin typeface="+mn-lt"/>
                <a:sym typeface="Wingdings" panose="05000000000000000000" pitchFamily="2" charset="2"/>
              </a:rPr>
              <a:t>f</a:t>
            </a:r>
            <a:r>
              <a:rPr lang="en-US" sz="1200" u="sng" dirty="0">
                <a:latin typeface="+mn-lt"/>
              </a:rPr>
              <a:t>ocus group </a:t>
            </a:r>
          </a:p>
          <a:p>
            <a:pPr marL="25400" indent="0">
              <a:spcBef>
                <a:spcPts val="600"/>
              </a:spcBef>
              <a:buNone/>
            </a:pPr>
            <a:r>
              <a:rPr lang="en-US" sz="1200" dirty="0">
                <a:latin typeface="+mn-lt"/>
                <a:sym typeface="Wingdings" panose="05000000000000000000" pitchFamily="2" charset="2"/>
              </a:rPr>
              <a:t>	      </a:t>
            </a:r>
            <a:r>
              <a:rPr lang="en-US" sz="1200" u="sng" dirty="0">
                <a:latin typeface="+mn-lt"/>
                <a:sym typeface="Wingdings" panose="05000000000000000000" pitchFamily="2" charset="2"/>
              </a:rPr>
              <a:t>Refine research questions </a:t>
            </a:r>
          </a:p>
          <a:p>
            <a:pPr marL="25400" indent="0">
              <a:spcBef>
                <a:spcPts val="600"/>
              </a:spcBef>
              <a:buNone/>
            </a:pPr>
            <a:r>
              <a:rPr lang="en-US" sz="1200" dirty="0">
                <a:latin typeface="+mn-lt"/>
                <a:sym typeface="Wingdings" panose="05000000000000000000" pitchFamily="2" charset="2"/>
              </a:rPr>
              <a:t>	              </a:t>
            </a:r>
            <a:r>
              <a:rPr lang="en-US" sz="1200" u="sng" dirty="0">
                <a:latin typeface="+mn-lt"/>
                <a:sym typeface="Wingdings" panose="05000000000000000000" pitchFamily="2" charset="2"/>
              </a:rPr>
              <a:t>C</a:t>
            </a:r>
            <a:r>
              <a:rPr lang="en-US" sz="1200" u="sng" dirty="0">
                <a:latin typeface="+mn-lt"/>
              </a:rPr>
              <a:t>onstruct survey</a:t>
            </a:r>
            <a:r>
              <a:rPr lang="en-US" sz="1200" dirty="0">
                <a:latin typeface="+mn-lt"/>
              </a:rPr>
              <a:t> – consult with COLLABORATORS</a:t>
            </a:r>
          </a:p>
          <a:p>
            <a:pPr marL="25400" indent="0">
              <a:spcBef>
                <a:spcPts val="600"/>
              </a:spcBef>
              <a:buNone/>
            </a:pPr>
            <a:r>
              <a:rPr lang="en-US" sz="1200" dirty="0">
                <a:latin typeface="+mn-lt"/>
                <a:sym typeface="Wingdings" panose="05000000000000000000" pitchFamily="2" charset="2"/>
              </a:rPr>
              <a:t>		  </a:t>
            </a:r>
            <a:r>
              <a:rPr lang="en-US" sz="1200" u="sng" dirty="0">
                <a:latin typeface="+mn-lt"/>
              </a:rPr>
              <a:t>Pre-test</a:t>
            </a:r>
            <a:r>
              <a:rPr lang="en-US" sz="1200" dirty="0">
                <a:latin typeface="+mn-lt"/>
              </a:rPr>
              <a:t> survey</a:t>
            </a:r>
          </a:p>
          <a:p>
            <a:pPr marL="25400" indent="0">
              <a:spcBef>
                <a:spcPts val="600"/>
              </a:spcBef>
              <a:buNone/>
            </a:pPr>
            <a:r>
              <a:rPr lang="en-US" sz="1200" dirty="0">
                <a:latin typeface="+mn-lt"/>
              </a:rPr>
              <a:t>		        </a:t>
            </a:r>
            <a:r>
              <a:rPr lang="en-US" sz="1200" dirty="0">
                <a:latin typeface="+mn-lt"/>
                <a:sym typeface="Wingdings" panose="05000000000000000000" pitchFamily="2" charset="2"/>
              </a:rPr>
              <a:t> </a:t>
            </a:r>
            <a:r>
              <a:rPr lang="en-US" sz="1200" u="sng" dirty="0">
                <a:latin typeface="+mn-lt"/>
                <a:sym typeface="Wingdings" panose="05000000000000000000" pitchFamily="2" charset="2"/>
              </a:rPr>
              <a:t>Administer</a:t>
            </a:r>
            <a:r>
              <a:rPr lang="en-US" sz="1200" dirty="0">
                <a:latin typeface="+mn-lt"/>
                <a:sym typeface="Wingdings" panose="05000000000000000000" pitchFamily="2" charset="2"/>
              </a:rPr>
              <a:t> survey </a:t>
            </a:r>
          </a:p>
          <a:p>
            <a:pPr marL="25400" indent="0">
              <a:spcBef>
                <a:spcPts val="600"/>
              </a:spcBef>
              <a:buNone/>
            </a:pPr>
            <a:r>
              <a:rPr lang="en-US" sz="1200" dirty="0">
                <a:latin typeface="+mn-lt"/>
                <a:sym typeface="Wingdings" panose="05000000000000000000" pitchFamily="2" charset="2"/>
              </a:rPr>
              <a:t>		                </a:t>
            </a:r>
            <a:r>
              <a:rPr lang="en-US" sz="1200" u="sng" dirty="0">
                <a:latin typeface="+mn-lt"/>
                <a:sym typeface="Wingdings" panose="05000000000000000000" pitchFamily="2" charset="2"/>
              </a:rPr>
              <a:t>Analyze</a:t>
            </a:r>
            <a:r>
              <a:rPr lang="en-US" sz="1200" dirty="0">
                <a:latin typeface="+mn-lt"/>
                <a:sym typeface="Wingdings" panose="05000000000000000000" pitchFamily="2" charset="2"/>
              </a:rPr>
              <a:t> data &amp; </a:t>
            </a:r>
            <a:r>
              <a:rPr lang="en-US" sz="1200" u="sng" dirty="0">
                <a:latin typeface="+mn-lt"/>
                <a:sym typeface="Wingdings" panose="05000000000000000000" pitchFamily="2" charset="2"/>
              </a:rPr>
              <a:t>Report</a:t>
            </a:r>
            <a:r>
              <a:rPr lang="en-US" sz="1200" dirty="0">
                <a:latin typeface="+mn-lt"/>
                <a:sym typeface="Wingdings" panose="05000000000000000000" pitchFamily="2" charset="2"/>
              </a:rPr>
              <a:t> results &amp; recommendations (ALL)</a:t>
            </a:r>
            <a:endParaRPr lang="en-US" sz="1200" dirty="0">
              <a:latin typeface="+mn-lt"/>
            </a:endParaRPr>
          </a:p>
          <a:p>
            <a:pPr marL="25400" indent="0">
              <a:spcBef>
                <a:spcPts val="0"/>
              </a:spcBef>
              <a:buNone/>
            </a:pPr>
            <a:endParaRPr lang="en-US" u="sng" dirty="0">
              <a:latin typeface="+mn-lt"/>
            </a:endParaRPr>
          </a:p>
          <a:p>
            <a:pPr marL="25400" indent="0">
              <a:spcBef>
                <a:spcPts val="0"/>
              </a:spcBef>
              <a:buNone/>
            </a:pPr>
            <a:r>
              <a:rPr lang="en-US" sz="1600" dirty="0">
                <a:latin typeface="+mn-lt"/>
              </a:rPr>
              <a:t> </a:t>
            </a:r>
          </a:p>
        </p:txBody>
      </p:sp>
    </p:spTree>
    <p:extLst>
      <p:ext uri="{BB962C8B-B14F-4D97-AF65-F5344CB8AC3E}">
        <p14:creationId xmlns:p14="http://schemas.microsoft.com/office/powerpoint/2010/main" val="7807757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g1065e798eca_0_18"/>
          <p:cNvSpPr txBox="1"/>
          <p:nvPr/>
        </p:nvSpPr>
        <p:spPr>
          <a:xfrm>
            <a:off x="0" y="3238500"/>
            <a:ext cx="9144000" cy="10002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8" name="Google Shape;58;g1065e798eca_0_18"/>
          <p:cNvSpPr txBox="1">
            <a:spLocks noGrp="1"/>
          </p:cNvSpPr>
          <p:nvPr>
            <p:ph type="title"/>
          </p:nvPr>
        </p:nvSpPr>
        <p:spPr>
          <a:xfrm>
            <a:off x="311700" y="404700"/>
            <a:ext cx="8520600" cy="1000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100"/>
              <a:buNone/>
            </a:pPr>
            <a:r>
              <a:rPr lang="en-US" sz="2400" b="1" dirty="0">
                <a:latin typeface="Arial"/>
                <a:ea typeface="Arial"/>
                <a:cs typeface="Arial"/>
                <a:sym typeface="Arial"/>
              </a:rPr>
              <a:t>Frequency of co-workers working together</a:t>
            </a:r>
            <a:br>
              <a:rPr lang="en-US" sz="2400" b="1" dirty="0">
                <a:latin typeface="Arial"/>
                <a:ea typeface="Arial"/>
                <a:cs typeface="Arial"/>
                <a:sym typeface="Arial"/>
              </a:rPr>
            </a:br>
            <a:br>
              <a:rPr lang="en-US" sz="2400" b="1" dirty="0">
                <a:latin typeface="Arial"/>
                <a:ea typeface="Arial"/>
                <a:cs typeface="Arial"/>
                <a:sym typeface="Arial"/>
              </a:rPr>
            </a:br>
            <a:r>
              <a:rPr lang="en-US" sz="1600" b="1" dirty="0">
                <a:latin typeface="Arial"/>
                <a:ea typeface="Arial"/>
                <a:cs typeface="Arial"/>
                <a:sym typeface="Arial"/>
              </a:rPr>
              <a:t>*Frequently or Very frequently = half</a:t>
            </a:r>
            <a:endParaRPr sz="1600" b="1" dirty="0">
              <a:latin typeface="Arial"/>
              <a:ea typeface="Arial"/>
              <a:cs typeface="Arial"/>
              <a:sym typeface="Arial"/>
            </a:endParaRPr>
          </a:p>
        </p:txBody>
      </p:sp>
      <p:pic>
        <p:nvPicPr>
          <p:cNvPr id="59" name="Google Shape;59;g1065e798eca_0_18"/>
          <p:cNvPicPr preferRelativeResize="0"/>
          <p:nvPr/>
        </p:nvPicPr>
        <p:blipFill>
          <a:blip r:embed="rId3">
            <a:alphaModFix/>
          </a:blip>
          <a:stretch>
            <a:fillRect/>
          </a:stretch>
        </p:blipFill>
        <p:spPr>
          <a:xfrm>
            <a:off x="2027087" y="1829862"/>
            <a:ext cx="5089825" cy="2817275"/>
          </a:xfrm>
          <a:prstGeom prst="rect">
            <a:avLst/>
          </a:prstGeom>
          <a:noFill/>
          <a:ln>
            <a:noFill/>
          </a:ln>
        </p:spPr>
      </p:pic>
    </p:spTree>
    <p:extLst>
      <p:ext uri="{BB962C8B-B14F-4D97-AF65-F5344CB8AC3E}">
        <p14:creationId xmlns:p14="http://schemas.microsoft.com/office/powerpoint/2010/main" val="12069820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1065e798eca_1_6"/>
          <p:cNvSpPr txBox="1">
            <a:spLocks noGrp="1"/>
          </p:cNvSpPr>
          <p:nvPr>
            <p:ph type="ctrTitle"/>
          </p:nvPr>
        </p:nvSpPr>
        <p:spPr>
          <a:xfrm>
            <a:off x="1470450" y="848279"/>
            <a:ext cx="6203100" cy="339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200" dirty="0"/>
              <a:t>Co-worker relationship </a:t>
            </a:r>
            <a:r>
              <a:rPr lang="en-US" sz="22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matrix</a:t>
            </a:r>
            <a:endParaRPr sz="2200" dirty="0"/>
          </a:p>
        </p:txBody>
      </p:sp>
      <p:graphicFrame>
        <p:nvGraphicFramePr>
          <p:cNvPr id="65" name="Google Shape;65;g1065e798eca_1_6"/>
          <p:cNvGraphicFramePr/>
          <p:nvPr/>
        </p:nvGraphicFramePr>
        <p:xfrm>
          <a:off x="914358" y="1361380"/>
          <a:ext cx="7115415" cy="3459210"/>
        </p:xfrm>
        <a:graphic>
          <a:graphicData uri="http://schemas.openxmlformats.org/drawingml/2006/table">
            <a:tbl>
              <a:tblPr>
                <a:noFill/>
              </a:tblPr>
              <a:tblGrid>
                <a:gridCol w="3611496">
                  <a:extLst>
                    <a:ext uri="{9D8B030D-6E8A-4147-A177-3AD203B41FA5}">
                      <a16:colId xmlns:a16="http://schemas.microsoft.com/office/drawing/2014/main" val="20000"/>
                    </a:ext>
                  </a:extLst>
                </a:gridCol>
                <a:gridCol w="645459">
                  <a:extLst>
                    <a:ext uri="{9D8B030D-6E8A-4147-A177-3AD203B41FA5}">
                      <a16:colId xmlns:a16="http://schemas.microsoft.com/office/drawing/2014/main" val="20001"/>
                    </a:ext>
                  </a:extLst>
                </a:gridCol>
                <a:gridCol w="776087">
                  <a:extLst>
                    <a:ext uri="{9D8B030D-6E8A-4147-A177-3AD203B41FA5}">
                      <a16:colId xmlns:a16="http://schemas.microsoft.com/office/drawing/2014/main" val="20002"/>
                    </a:ext>
                  </a:extLst>
                </a:gridCol>
                <a:gridCol w="607039">
                  <a:extLst>
                    <a:ext uri="{9D8B030D-6E8A-4147-A177-3AD203B41FA5}">
                      <a16:colId xmlns:a16="http://schemas.microsoft.com/office/drawing/2014/main" val="20003"/>
                    </a:ext>
                  </a:extLst>
                </a:gridCol>
                <a:gridCol w="760719">
                  <a:extLst>
                    <a:ext uri="{9D8B030D-6E8A-4147-A177-3AD203B41FA5}">
                      <a16:colId xmlns:a16="http://schemas.microsoft.com/office/drawing/2014/main" val="20004"/>
                    </a:ext>
                  </a:extLst>
                </a:gridCol>
                <a:gridCol w="714615">
                  <a:extLst>
                    <a:ext uri="{9D8B030D-6E8A-4147-A177-3AD203B41FA5}">
                      <a16:colId xmlns:a16="http://schemas.microsoft.com/office/drawing/2014/main" val="20005"/>
                    </a:ext>
                  </a:extLst>
                </a:gridCol>
              </a:tblGrid>
              <a:tr h="0">
                <a:tc>
                  <a:txBody>
                    <a:bodyPr/>
                    <a:lstStyle/>
                    <a:p>
                      <a:pPr marL="0" lvl="0" indent="0" algn="l" rtl="0">
                        <a:spcBef>
                          <a:spcPts val="0"/>
                        </a:spcBef>
                        <a:spcAft>
                          <a:spcPts val="0"/>
                        </a:spcAft>
                        <a:buNone/>
                      </a:pPr>
                      <a:r>
                        <a:rPr lang="en-US" sz="1200" b="1" dirty="0">
                          <a:latin typeface="Calibri" panose="020F0502020204030204" pitchFamily="34" charset="0"/>
                          <a:cs typeface="Calibri" panose="020F0502020204030204" pitchFamily="34" charset="0"/>
                        </a:rPr>
                        <a:t>Co-worker relations item</a:t>
                      </a:r>
                      <a:endParaRPr sz="1200" b="1" dirty="0">
                        <a:latin typeface="Calibri" panose="020F0502020204030204" pitchFamily="34" charset="0"/>
                        <a:cs typeface="Calibri" panose="020F0502020204030204" pitchFamily="34" charset="0"/>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000" b="1" dirty="0">
                          <a:latin typeface="Calibri" panose="020F0502020204030204" pitchFamily="34" charset="0"/>
                          <a:cs typeface="Calibri" panose="020F0502020204030204" pitchFamily="34" charset="0"/>
                        </a:rPr>
                        <a:t>Strongly Agree</a:t>
                      </a:r>
                      <a:endParaRPr sz="1000" b="1" dirty="0">
                        <a:latin typeface="Calibri" panose="020F0502020204030204" pitchFamily="34" charset="0"/>
                        <a:cs typeface="Calibri" panose="020F0502020204030204" pitchFamily="34" charset="0"/>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000" b="1" dirty="0">
                          <a:latin typeface="Calibri" panose="020F0502020204030204" pitchFamily="34" charset="0"/>
                          <a:cs typeface="Calibri" panose="020F0502020204030204" pitchFamily="34" charset="0"/>
                        </a:rPr>
                        <a:t>Somewhat Agree</a:t>
                      </a:r>
                      <a:endParaRPr sz="1000" b="1" dirty="0">
                        <a:latin typeface="Calibri" panose="020F0502020204030204" pitchFamily="34" charset="0"/>
                        <a:cs typeface="Calibri" panose="020F0502020204030204" pitchFamily="34" charset="0"/>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000" b="1" dirty="0">
                          <a:latin typeface="Calibri" panose="020F0502020204030204" pitchFamily="34" charset="0"/>
                          <a:cs typeface="Calibri" panose="020F0502020204030204" pitchFamily="34" charset="0"/>
                        </a:rPr>
                        <a:t>Neutral</a:t>
                      </a:r>
                      <a:endParaRPr sz="1000" b="1" dirty="0">
                        <a:latin typeface="Calibri" panose="020F0502020204030204" pitchFamily="34" charset="0"/>
                        <a:cs typeface="Calibri" panose="020F0502020204030204" pitchFamily="34" charset="0"/>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000" b="1" dirty="0">
                          <a:latin typeface="Calibri" panose="020F0502020204030204" pitchFamily="34" charset="0"/>
                          <a:cs typeface="Calibri" panose="020F0502020204030204" pitchFamily="34" charset="0"/>
                        </a:rPr>
                        <a:t>Somewhat Disagree</a:t>
                      </a:r>
                      <a:endParaRPr sz="1000" b="1" dirty="0">
                        <a:latin typeface="Calibri" panose="020F0502020204030204" pitchFamily="34" charset="0"/>
                        <a:cs typeface="Calibri" panose="020F0502020204030204" pitchFamily="34" charset="0"/>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000" b="1" dirty="0">
                          <a:latin typeface="Calibri" panose="020F0502020204030204" pitchFamily="34" charset="0"/>
                          <a:cs typeface="Calibri" panose="020F0502020204030204" pitchFamily="34" charset="0"/>
                        </a:rPr>
                        <a:t>Strongly Disagree</a:t>
                      </a:r>
                      <a:endParaRPr sz="1000" b="1" dirty="0">
                        <a:latin typeface="Calibri" panose="020F0502020204030204" pitchFamily="34" charset="0"/>
                        <a:cs typeface="Calibri" panose="020F0502020204030204" pitchFamily="34" charset="0"/>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64912">
                <a:tc>
                  <a:txBody>
                    <a:bodyPr/>
                    <a:lstStyle/>
                    <a:p>
                      <a:pPr marL="0" lvl="0" indent="0" algn="l" rtl="0">
                        <a:spcBef>
                          <a:spcPts val="0"/>
                        </a:spcBef>
                        <a:spcAft>
                          <a:spcPts val="0"/>
                        </a:spcAft>
                        <a:buNone/>
                      </a:pPr>
                      <a:r>
                        <a:rPr lang="en-US" sz="1100" dirty="0">
                          <a:latin typeface="Calibri" panose="020F0502020204030204" pitchFamily="34" charset="0"/>
                          <a:cs typeface="Calibri" panose="020F0502020204030204" pitchFamily="34" charset="0"/>
                        </a:rPr>
                        <a:t>*I </a:t>
                      </a:r>
                      <a:r>
                        <a:rPr lang="en-US" sz="1100" u="sng" dirty="0">
                          <a:latin typeface="Calibri" panose="020F0502020204030204" pitchFamily="34" charset="0"/>
                          <a:cs typeface="Calibri" panose="020F0502020204030204" pitchFamily="34" charset="0"/>
                        </a:rPr>
                        <a:t>trust</a:t>
                      </a:r>
                      <a:r>
                        <a:rPr lang="en-US" sz="1100" dirty="0">
                          <a:latin typeface="Calibri" panose="020F0502020204030204" pitchFamily="34" charset="0"/>
                          <a:cs typeface="Calibri" panose="020F0502020204030204" pitchFamily="34" charset="0"/>
                        </a:rPr>
                        <a:t> my co-workers</a:t>
                      </a:r>
                      <a:endParaRPr sz="1100" dirty="0">
                        <a:latin typeface="Calibri" panose="020F0502020204030204" pitchFamily="34" charset="0"/>
                        <a:cs typeface="Calibri" panose="020F0502020204030204" pitchFamily="34" charset="0"/>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100">
                          <a:latin typeface="Calibri" panose="020F0502020204030204" pitchFamily="34" charset="0"/>
                          <a:cs typeface="Calibri" panose="020F0502020204030204" pitchFamily="34" charset="0"/>
                        </a:rPr>
                        <a:t>54.1%</a:t>
                      </a:r>
                      <a:endParaRPr sz="1100">
                        <a:latin typeface="Calibri" panose="020F0502020204030204" pitchFamily="34" charset="0"/>
                        <a:cs typeface="Calibri" panose="020F0502020204030204" pitchFamily="34" charset="0"/>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100">
                          <a:latin typeface="Calibri" panose="020F0502020204030204" pitchFamily="34" charset="0"/>
                          <a:cs typeface="Calibri" panose="020F0502020204030204" pitchFamily="34" charset="0"/>
                        </a:rPr>
                        <a:t>31.1%</a:t>
                      </a:r>
                      <a:endParaRPr sz="1100">
                        <a:latin typeface="Calibri" panose="020F0502020204030204" pitchFamily="34" charset="0"/>
                        <a:cs typeface="Calibri" panose="020F0502020204030204" pitchFamily="34" charset="0"/>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100">
                          <a:latin typeface="Calibri" panose="020F0502020204030204" pitchFamily="34" charset="0"/>
                          <a:cs typeface="Calibri" panose="020F0502020204030204" pitchFamily="34" charset="0"/>
                        </a:rPr>
                        <a:t>11.9%</a:t>
                      </a:r>
                      <a:endParaRPr sz="1100">
                        <a:latin typeface="Calibri" panose="020F0502020204030204" pitchFamily="34" charset="0"/>
                        <a:cs typeface="Calibri" panose="020F0502020204030204" pitchFamily="34" charset="0"/>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100" dirty="0">
                          <a:latin typeface="Calibri" panose="020F0502020204030204" pitchFamily="34" charset="0"/>
                          <a:cs typeface="Calibri" panose="020F0502020204030204" pitchFamily="34" charset="0"/>
                        </a:rPr>
                        <a:t>2.4%</a:t>
                      </a:r>
                      <a:endParaRPr sz="1100" dirty="0">
                        <a:latin typeface="Calibri" panose="020F0502020204030204" pitchFamily="34" charset="0"/>
                        <a:cs typeface="Calibri" panose="020F0502020204030204" pitchFamily="34" charset="0"/>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100">
                          <a:latin typeface="Calibri" panose="020F0502020204030204" pitchFamily="34" charset="0"/>
                          <a:cs typeface="Calibri" panose="020F0502020204030204" pitchFamily="34" charset="0"/>
                        </a:rPr>
                        <a:t>0.5%</a:t>
                      </a:r>
                      <a:endParaRPr sz="1100">
                        <a:latin typeface="Calibri" panose="020F0502020204030204" pitchFamily="34" charset="0"/>
                        <a:cs typeface="Calibri" panose="020F0502020204030204" pitchFamily="34" charset="0"/>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48895">
                <a:tc>
                  <a:txBody>
                    <a:bodyPr/>
                    <a:lstStyle/>
                    <a:p>
                      <a:pPr marL="0" lvl="0" indent="0" algn="l" rtl="0">
                        <a:spcBef>
                          <a:spcPts val="0"/>
                        </a:spcBef>
                        <a:spcAft>
                          <a:spcPts val="0"/>
                        </a:spcAft>
                        <a:buNone/>
                      </a:pPr>
                      <a:r>
                        <a:rPr lang="en-US" sz="1100" dirty="0">
                          <a:latin typeface="Calibri" panose="020F0502020204030204" pitchFamily="34" charset="0"/>
                          <a:cs typeface="Calibri" panose="020F0502020204030204" pitchFamily="34" charset="0"/>
                        </a:rPr>
                        <a:t>*I have </a:t>
                      </a:r>
                      <a:r>
                        <a:rPr lang="en-US" sz="1100" u="sng" dirty="0">
                          <a:latin typeface="Calibri" panose="020F0502020204030204" pitchFamily="34" charset="0"/>
                          <a:cs typeface="Calibri" panose="020F0502020204030204" pitchFamily="34" charset="0"/>
                        </a:rPr>
                        <a:t>friendly relationships</a:t>
                      </a:r>
                      <a:r>
                        <a:rPr lang="en-US" sz="1100" dirty="0">
                          <a:latin typeface="Calibri" panose="020F0502020204030204" pitchFamily="34" charset="0"/>
                          <a:cs typeface="Calibri" panose="020F0502020204030204" pitchFamily="34" charset="0"/>
                        </a:rPr>
                        <a:t> with my co-workers</a:t>
                      </a:r>
                      <a:endParaRPr sz="1100" dirty="0">
                        <a:latin typeface="Calibri" panose="020F0502020204030204" pitchFamily="34" charset="0"/>
                        <a:cs typeface="Calibri" panose="020F0502020204030204" pitchFamily="34" charset="0"/>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100">
                          <a:latin typeface="Calibri" panose="020F0502020204030204" pitchFamily="34" charset="0"/>
                          <a:cs typeface="Calibri" panose="020F0502020204030204" pitchFamily="34" charset="0"/>
                        </a:rPr>
                        <a:t>61.4%</a:t>
                      </a:r>
                      <a:endParaRPr sz="1100">
                        <a:latin typeface="Calibri" panose="020F0502020204030204" pitchFamily="34" charset="0"/>
                        <a:cs typeface="Calibri" panose="020F0502020204030204" pitchFamily="34" charset="0"/>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100">
                          <a:latin typeface="Calibri" panose="020F0502020204030204" pitchFamily="34" charset="0"/>
                          <a:cs typeface="Calibri" panose="020F0502020204030204" pitchFamily="34" charset="0"/>
                        </a:rPr>
                        <a:t>31.4%</a:t>
                      </a:r>
                      <a:endParaRPr sz="1100">
                        <a:latin typeface="Calibri" panose="020F0502020204030204" pitchFamily="34" charset="0"/>
                        <a:cs typeface="Calibri" panose="020F0502020204030204" pitchFamily="34" charset="0"/>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100">
                          <a:latin typeface="Calibri" panose="020F0502020204030204" pitchFamily="34" charset="0"/>
                          <a:cs typeface="Calibri" panose="020F0502020204030204" pitchFamily="34" charset="0"/>
                        </a:rPr>
                        <a:t>5.4%</a:t>
                      </a:r>
                      <a:endParaRPr sz="1100">
                        <a:latin typeface="Calibri" panose="020F0502020204030204" pitchFamily="34" charset="0"/>
                        <a:cs typeface="Calibri" panose="020F0502020204030204" pitchFamily="34" charset="0"/>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100" dirty="0">
                          <a:latin typeface="Calibri" panose="020F0502020204030204" pitchFamily="34" charset="0"/>
                          <a:cs typeface="Calibri" panose="020F0502020204030204" pitchFamily="34" charset="0"/>
                        </a:rPr>
                        <a:t>1.1%</a:t>
                      </a:r>
                      <a:endParaRPr sz="1100" dirty="0">
                        <a:latin typeface="Calibri" panose="020F0502020204030204" pitchFamily="34" charset="0"/>
                        <a:cs typeface="Calibri" panose="020F0502020204030204" pitchFamily="34" charset="0"/>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100" dirty="0">
                          <a:latin typeface="Calibri" panose="020F0502020204030204" pitchFamily="34" charset="0"/>
                          <a:cs typeface="Calibri" panose="020F0502020204030204" pitchFamily="34" charset="0"/>
                        </a:rPr>
                        <a:t>0.8%</a:t>
                      </a:r>
                      <a:endParaRPr sz="1100" dirty="0">
                        <a:latin typeface="Calibri" panose="020F0502020204030204" pitchFamily="34" charset="0"/>
                        <a:cs typeface="Calibri" panose="020F0502020204030204" pitchFamily="34" charset="0"/>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US" sz="1100" dirty="0">
                          <a:latin typeface="Calibri" panose="020F0502020204030204" pitchFamily="34" charset="0"/>
                          <a:cs typeface="Calibri" panose="020F0502020204030204" pitchFamily="34" charset="0"/>
                        </a:rPr>
                        <a:t>*I feel </a:t>
                      </a:r>
                      <a:r>
                        <a:rPr lang="en-US" sz="1100" u="sng" dirty="0">
                          <a:latin typeface="Calibri" panose="020F0502020204030204" pitchFamily="34" charset="0"/>
                          <a:cs typeface="Calibri" panose="020F0502020204030204" pitchFamily="34" charset="0"/>
                        </a:rPr>
                        <a:t>respected</a:t>
                      </a:r>
                      <a:r>
                        <a:rPr lang="en-US" sz="1100" dirty="0">
                          <a:latin typeface="Calibri" panose="020F0502020204030204" pitchFamily="34" charset="0"/>
                          <a:cs typeface="Calibri" panose="020F0502020204030204" pitchFamily="34" charset="0"/>
                        </a:rPr>
                        <a:t> by my co-workers</a:t>
                      </a:r>
                      <a:endParaRPr sz="1100" dirty="0">
                        <a:latin typeface="Calibri" panose="020F0502020204030204" pitchFamily="34" charset="0"/>
                        <a:cs typeface="Calibri" panose="020F0502020204030204" pitchFamily="34" charset="0"/>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100">
                          <a:latin typeface="Calibri" panose="020F0502020204030204" pitchFamily="34" charset="0"/>
                          <a:cs typeface="Calibri" panose="020F0502020204030204" pitchFamily="34" charset="0"/>
                        </a:rPr>
                        <a:t>66.7%</a:t>
                      </a:r>
                      <a:endParaRPr sz="1100">
                        <a:latin typeface="Calibri" panose="020F0502020204030204" pitchFamily="34" charset="0"/>
                        <a:cs typeface="Calibri" panose="020F0502020204030204" pitchFamily="34" charset="0"/>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100">
                          <a:latin typeface="Calibri" panose="020F0502020204030204" pitchFamily="34" charset="0"/>
                          <a:cs typeface="Calibri" panose="020F0502020204030204" pitchFamily="34" charset="0"/>
                        </a:rPr>
                        <a:t>25.5%</a:t>
                      </a:r>
                      <a:endParaRPr sz="1100">
                        <a:latin typeface="Calibri" panose="020F0502020204030204" pitchFamily="34" charset="0"/>
                        <a:cs typeface="Calibri" panose="020F0502020204030204" pitchFamily="34" charset="0"/>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100">
                          <a:latin typeface="Calibri" panose="020F0502020204030204" pitchFamily="34" charset="0"/>
                          <a:cs typeface="Calibri" panose="020F0502020204030204" pitchFamily="34" charset="0"/>
                        </a:rPr>
                        <a:t>6.2%</a:t>
                      </a:r>
                      <a:endParaRPr sz="1100">
                        <a:latin typeface="Calibri" panose="020F0502020204030204" pitchFamily="34" charset="0"/>
                        <a:cs typeface="Calibri" panose="020F0502020204030204" pitchFamily="34" charset="0"/>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100">
                          <a:latin typeface="Calibri" panose="020F0502020204030204" pitchFamily="34" charset="0"/>
                          <a:cs typeface="Calibri" panose="020F0502020204030204" pitchFamily="34" charset="0"/>
                        </a:rPr>
                        <a:t>1.1%</a:t>
                      </a:r>
                      <a:endParaRPr sz="1100">
                        <a:latin typeface="Calibri" panose="020F0502020204030204" pitchFamily="34" charset="0"/>
                        <a:cs typeface="Calibri" panose="020F0502020204030204" pitchFamily="34" charset="0"/>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100" dirty="0">
                          <a:latin typeface="Calibri" panose="020F0502020204030204" pitchFamily="34" charset="0"/>
                          <a:cs typeface="Calibri" panose="020F0502020204030204" pitchFamily="34" charset="0"/>
                        </a:rPr>
                        <a:t>0.5%</a:t>
                      </a:r>
                      <a:endParaRPr sz="1100" dirty="0">
                        <a:latin typeface="Calibri" panose="020F0502020204030204" pitchFamily="34" charset="0"/>
                        <a:cs typeface="Calibri" panose="020F0502020204030204" pitchFamily="34" charset="0"/>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US" sz="1100" dirty="0">
                          <a:latin typeface="Calibri" panose="020F0502020204030204" pitchFamily="34" charset="0"/>
                          <a:cs typeface="Calibri" panose="020F0502020204030204" pitchFamily="34" charset="0"/>
                        </a:rPr>
                        <a:t>*My coworkers will </a:t>
                      </a:r>
                      <a:r>
                        <a:rPr lang="en-US" sz="1100" u="sng" dirty="0">
                          <a:latin typeface="Calibri" panose="020F0502020204030204" pitchFamily="34" charset="0"/>
                          <a:cs typeface="Calibri" panose="020F0502020204030204" pitchFamily="34" charset="0"/>
                        </a:rPr>
                        <a:t>help or support me</a:t>
                      </a:r>
                      <a:r>
                        <a:rPr lang="en-US" sz="1100" dirty="0">
                          <a:latin typeface="Calibri" panose="020F0502020204030204" pitchFamily="34" charset="0"/>
                          <a:cs typeface="Calibri" panose="020F0502020204030204" pitchFamily="34" charset="0"/>
                        </a:rPr>
                        <a:t> if I need them</a:t>
                      </a:r>
                      <a:endParaRPr sz="1100" dirty="0">
                        <a:latin typeface="Calibri" panose="020F0502020204030204" pitchFamily="34" charset="0"/>
                        <a:cs typeface="Calibri" panose="020F0502020204030204" pitchFamily="34" charset="0"/>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100" dirty="0">
                          <a:latin typeface="Calibri" panose="020F0502020204030204" pitchFamily="34" charset="0"/>
                          <a:cs typeface="Calibri" panose="020F0502020204030204" pitchFamily="34" charset="0"/>
                        </a:rPr>
                        <a:t>60.2%</a:t>
                      </a:r>
                      <a:endParaRPr sz="1100" dirty="0">
                        <a:latin typeface="Calibri" panose="020F0502020204030204" pitchFamily="34" charset="0"/>
                        <a:cs typeface="Calibri" panose="020F0502020204030204" pitchFamily="34" charset="0"/>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100" dirty="0">
                          <a:latin typeface="Calibri" panose="020F0502020204030204" pitchFamily="34" charset="0"/>
                          <a:cs typeface="Calibri" panose="020F0502020204030204" pitchFamily="34" charset="0"/>
                        </a:rPr>
                        <a:t>28.5%</a:t>
                      </a:r>
                      <a:endParaRPr sz="1100" dirty="0">
                        <a:latin typeface="Calibri" panose="020F0502020204030204" pitchFamily="34" charset="0"/>
                        <a:cs typeface="Calibri" panose="020F0502020204030204" pitchFamily="34" charset="0"/>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100">
                          <a:latin typeface="Calibri" panose="020F0502020204030204" pitchFamily="34" charset="0"/>
                          <a:cs typeface="Calibri" panose="020F0502020204030204" pitchFamily="34" charset="0"/>
                        </a:rPr>
                        <a:t>8.9%</a:t>
                      </a:r>
                      <a:endParaRPr sz="1100">
                        <a:latin typeface="Calibri" panose="020F0502020204030204" pitchFamily="34" charset="0"/>
                        <a:cs typeface="Calibri" panose="020F0502020204030204" pitchFamily="34" charset="0"/>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100">
                          <a:latin typeface="Calibri" panose="020F0502020204030204" pitchFamily="34" charset="0"/>
                          <a:cs typeface="Calibri" panose="020F0502020204030204" pitchFamily="34" charset="0"/>
                        </a:rPr>
                        <a:t>1.1%</a:t>
                      </a:r>
                      <a:endParaRPr sz="1100">
                        <a:latin typeface="Calibri" panose="020F0502020204030204" pitchFamily="34" charset="0"/>
                        <a:cs typeface="Calibri" panose="020F0502020204030204" pitchFamily="34" charset="0"/>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100" dirty="0">
                          <a:latin typeface="Calibri" panose="020F0502020204030204" pitchFamily="34" charset="0"/>
                          <a:cs typeface="Calibri" panose="020F0502020204030204" pitchFamily="34" charset="0"/>
                        </a:rPr>
                        <a:t>1.4%</a:t>
                      </a:r>
                      <a:endParaRPr sz="1100" dirty="0">
                        <a:latin typeface="Calibri" panose="020F0502020204030204" pitchFamily="34" charset="0"/>
                        <a:cs typeface="Calibri" panose="020F0502020204030204" pitchFamily="34" charset="0"/>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2687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a:latin typeface="Calibri" panose="020F0502020204030204" pitchFamily="34" charset="0"/>
                          <a:cs typeface="Calibri" panose="020F0502020204030204" pitchFamily="34" charset="0"/>
                        </a:rPr>
                        <a:t>*I feel </a:t>
                      </a:r>
                      <a:r>
                        <a:rPr lang="en-US" sz="1100" u="sng" dirty="0">
                          <a:latin typeface="Calibri" panose="020F0502020204030204" pitchFamily="34" charset="0"/>
                          <a:cs typeface="Calibri" panose="020F0502020204030204" pitchFamily="34" charset="0"/>
                        </a:rPr>
                        <a:t>uncomfortable</a:t>
                      </a:r>
                      <a:r>
                        <a:rPr lang="en-US" sz="1100" dirty="0">
                          <a:latin typeface="Calibri" panose="020F0502020204030204" pitchFamily="34" charset="0"/>
                          <a:cs typeface="Calibri" panose="020F0502020204030204" pitchFamily="34" charset="0"/>
                        </a:rPr>
                        <a:t> with my coworkers</a:t>
                      </a:r>
                    </a:p>
                  </a:txBody>
                  <a:tcPr marL="91425" marR="91425" marT="91425" marB="91425">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a:latin typeface="Calibri" panose="020F0502020204030204" pitchFamily="34" charset="0"/>
                          <a:cs typeface="Calibri" panose="020F0502020204030204" pitchFamily="34" charset="0"/>
                        </a:rPr>
                        <a:t>0.0%</a:t>
                      </a:r>
                    </a:p>
                  </a:txBody>
                  <a:tcPr marL="91425" marR="91425" marT="91425" marB="91425">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a:highlight>
                            <a:srgbClr val="FFFF00"/>
                          </a:highlight>
                          <a:latin typeface="Calibri" panose="020F0502020204030204" pitchFamily="34" charset="0"/>
                          <a:cs typeface="Calibri" panose="020F0502020204030204" pitchFamily="34" charset="0"/>
                        </a:rPr>
                        <a:t>18.</a:t>
                      </a:r>
                      <a:r>
                        <a:rPr lang="en-US" sz="1100" dirty="0">
                          <a:highlight>
                            <a:srgbClr val="FFFF00"/>
                          </a:highlight>
                          <a:latin typeface="Calibri" panose="020F0502020204030204" pitchFamily="34" charset="0"/>
                          <a:cs typeface="Calibri" panose="020F050202020403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9</a:t>
                      </a:r>
                      <a:r>
                        <a:rPr lang="en-US" sz="1100" dirty="0">
                          <a:highlight>
                            <a:srgbClr val="FFFF00"/>
                          </a:highlight>
                          <a:latin typeface="Calibri" panose="020F0502020204030204" pitchFamily="34" charset="0"/>
                          <a:cs typeface="Calibri" panose="020F0502020204030204" pitchFamily="34" charset="0"/>
                        </a:rPr>
                        <a:t>%</a:t>
                      </a:r>
                    </a:p>
                  </a:txBody>
                  <a:tcPr marL="91425" marR="91425" marT="91425" marB="91425">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a:latin typeface="Calibri" panose="020F0502020204030204" pitchFamily="34" charset="0"/>
                          <a:cs typeface="Calibri" panose="020F0502020204030204" pitchFamily="34" charset="0"/>
                        </a:rPr>
                        <a:t>6.5%</a:t>
                      </a:r>
                    </a:p>
                  </a:txBody>
                  <a:tcPr marL="91425" marR="91425" marT="91425" marB="91425">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a:latin typeface="Calibri" panose="020F0502020204030204" pitchFamily="34" charset="0"/>
                          <a:cs typeface="Calibri" panose="020F0502020204030204" pitchFamily="34" charset="0"/>
                        </a:rPr>
                        <a:t>5.1%</a:t>
                      </a:r>
                    </a:p>
                  </a:txBody>
                  <a:tcPr marL="91425" marR="91425" marT="91425" marB="91425">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a:latin typeface="Calibri" panose="020F0502020204030204" pitchFamily="34" charset="0"/>
                          <a:cs typeface="Calibri" panose="020F0502020204030204" pitchFamily="34" charset="0"/>
                        </a:rPr>
                        <a:t>69.5%</a:t>
                      </a:r>
                    </a:p>
                  </a:txBody>
                  <a:tcPr marL="91425" marR="91425" marT="91425" marB="91425">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2349475754"/>
                  </a:ext>
                </a:extLst>
              </a:tr>
              <a:tr h="25824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a:latin typeface="Calibri" panose="020F0502020204030204" pitchFamily="34" charset="0"/>
                          <a:cs typeface="Calibri" panose="020F0502020204030204" pitchFamily="34" charset="0"/>
                        </a:rPr>
                        <a:t>*There is </a:t>
                      </a:r>
                      <a:r>
                        <a:rPr lang="en-US" sz="1100" u="sng" dirty="0">
                          <a:latin typeface="Calibri" panose="020F0502020204030204" pitchFamily="34" charset="0"/>
                          <a:cs typeface="Calibri" panose="020F0502020204030204" pitchFamily="34" charset="0"/>
                        </a:rPr>
                        <a:t>friction or anger</a:t>
                      </a:r>
                      <a:r>
                        <a:rPr lang="en-US" sz="1100" dirty="0">
                          <a:latin typeface="Calibri" panose="020F0502020204030204" pitchFamily="34" charset="0"/>
                          <a:cs typeface="Calibri" panose="020F0502020204030204" pitchFamily="34" charset="0"/>
                        </a:rPr>
                        <a:t> among my co-workers</a:t>
                      </a:r>
                    </a:p>
                  </a:txBody>
                  <a:tcPr marL="91425" marR="91425" marT="91425" marB="91425">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a:latin typeface="Calibri" panose="020F0502020204030204" pitchFamily="34" charset="0"/>
                          <a:cs typeface="Calibri" panose="020F0502020204030204" pitchFamily="34" charset="0"/>
                        </a:rPr>
                        <a:t>0.0%</a:t>
                      </a:r>
                    </a:p>
                  </a:txBody>
                  <a:tcPr marL="91425" marR="91425" marT="91425" marB="91425">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100" dirty="0">
                          <a:highlight>
                            <a:srgbClr val="FFFF00"/>
                          </a:highlight>
                          <a:latin typeface="Calibri" panose="020F0502020204030204" pitchFamily="34" charset="0"/>
                          <a:cs typeface="Calibri" panose="020F0502020204030204" pitchFamily="34" charset="0"/>
                        </a:rPr>
                        <a:t>12.6%</a:t>
                      </a:r>
                      <a:endParaRPr sz="1100" dirty="0">
                        <a:highlight>
                          <a:srgbClr val="FFFF00"/>
                        </a:highlight>
                        <a:latin typeface="Calibri" panose="020F0502020204030204" pitchFamily="34" charset="0"/>
                        <a:cs typeface="Calibri" panose="020F0502020204030204" pitchFamily="34" charset="0"/>
                      </a:endParaRPr>
                    </a:p>
                  </a:txBody>
                  <a:tcPr marL="91425" marR="91425" marT="91425" marB="91425">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100" dirty="0">
                          <a:latin typeface="Calibri" panose="020F0502020204030204" pitchFamily="34" charset="0"/>
                          <a:cs typeface="Calibri" panose="020F0502020204030204" pitchFamily="34" charset="0"/>
                        </a:rPr>
                        <a:t>6.3%</a:t>
                      </a:r>
                      <a:endParaRPr sz="1100" dirty="0">
                        <a:latin typeface="Calibri" panose="020F0502020204030204" pitchFamily="34" charset="0"/>
                        <a:cs typeface="Calibri" panose="020F0502020204030204" pitchFamily="34" charset="0"/>
                      </a:endParaRPr>
                    </a:p>
                  </a:txBody>
                  <a:tcPr marL="91425" marR="91425" marT="91425" marB="91425">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100" dirty="0">
                          <a:latin typeface="Calibri" panose="020F0502020204030204" pitchFamily="34" charset="0"/>
                          <a:cs typeface="Calibri" panose="020F0502020204030204" pitchFamily="34" charset="0"/>
                        </a:rPr>
                        <a:t>3.0%</a:t>
                      </a:r>
                      <a:endParaRPr sz="1100" dirty="0">
                        <a:latin typeface="Calibri" panose="020F0502020204030204" pitchFamily="34" charset="0"/>
                        <a:cs typeface="Calibri" panose="020F0502020204030204" pitchFamily="34" charset="0"/>
                      </a:endParaRPr>
                    </a:p>
                  </a:txBody>
                  <a:tcPr marL="91425" marR="91425" marT="91425" marB="91425">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100" dirty="0">
                          <a:latin typeface="Calibri" panose="020F0502020204030204" pitchFamily="34" charset="0"/>
                          <a:cs typeface="Calibri" panose="020F0502020204030204" pitchFamily="34" charset="0"/>
                        </a:rPr>
                        <a:t>78.1%</a:t>
                      </a:r>
                      <a:endParaRPr sz="1100" dirty="0">
                        <a:latin typeface="Calibri" panose="020F0502020204030204" pitchFamily="34" charset="0"/>
                        <a:cs typeface="Calibri" panose="020F0502020204030204" pitchFamily="34" charset="0"/>
                      </a:endParaRPr>
                    </a:p>
                  </a:txBody>
                  <a:tcPr marL="91425" marR="91425" marT="91425" marB="91425">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66662167"/>
                  </a:ext>
                </a:extLst>
              </a:tr>
              <a:tr h="26559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a:latin typeface="Calibri" panose="020F0502020204030204" pitchFamily="34" charset="0"/>
                          <a:cs typeface="Calibri" panose="020F0502020204030204" pitchFamily="34" charset="0"/>
                        </a:rPr>
                        <a:t>It is </a:t>
                      </a:r>
                      <a:r>
                        <a:rPr lang="en-US" sz="1100" u="sng" dirty="0">
                          <a:latin typeface="Calibri" panose="020F0502020204030204" pitchFamily="34" charset="0"/>
                          <a:cs typeface="Calibri" panose="020F0502020204030204" pitchFamily="34" charset="0"/>
                        </a:rPr>
                        <a:t>important to me to have friendly relationships</a:t>
                      </a:r>
                      <a:r>
                        <a:rPr lang="en-US" sz="1100" dirty="0">
                          <a:latin typeface="Calibri" panose="020F0502020204030204" pitchFamily="34" charset="0"/>
                          <a:cs typeface="Calibri" panose="020F0502020204030204" pitchFamily="34" charset="0"/>
                        </a:rPr>
                        <a:t> with my co-workers </a:t>
                      </a:r>
                    </a:p>
                  </a:txBody>
                  <a:tcPr marL="91425" marR="91425" marT="91425" marB="91425">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a:latin typeface="Calibri" panose="020F0502020204030204" pitchFamily="34" charset="0"/>
                          <a:cs typeface="Calibri" panose="020F0502020204030204" pitchFamily="34" charset="0"/>
                        </a:rPr>
                        <a:t>57.6%</a:t>
                      </a:r>
                    </a:p>
                  </a:txBody>
                  <a:tcPr marL="91425" marR="91425" marT="91425" marB="91425">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a:latin typeface="Calibri" panose="020F0502020204030204" pitchFamily="34" charset="0"/>
                          <a:cs typeface="Calibri" panose="020F0502020204030204" pitchFamily="34" charset="0"/>
                        </a:rPr>
                        <a:t>30.3%</a:t>
                      </a:r>
                    </a:p>
                  </a:txBody>
                  <a:tcPr marL="91425" marR="91425" marT="91425" marB="91425">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a:latin typeface="Calibri" panose="020F0502020204030204" pitchFamily="34" charset="0"/>
                          <a:cs typeface="Calibri" panose="020F0502020204030204" pitchFamily="34" charset="0"/>
                        </a:rPr>
                        <a:t>9.2%</a:t>
                      </a:r>
                    </a:p>
                  </a:txBody>
                  <a:tcPr marL="91425" marR="91425" marT="91425" marB="91425">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a:latin typeface="Calibri" panose="020F0502020204030204" pitchFamily="34" charset="0"/>
                          <a:cs typeface="Calibri" panose="020F0502020204030204" pitchFamily="34" charset="0"/>
                        </a:rPr>
                        <a:t>2.2%</a:t>
                      </a:r>
                    </a:p>
                  </a:txBody>
                  <a:tcPr marL="91425" marR="91425" marT="91425" marB="91425">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a:latin typeface="Calibri" panose="020F0502020204030204" pitchFamily="34" charset="0"/>
                          <a:cs typeface="Calibri" panose="020F0502020204030204" pitchFamily="34" charset="0"/>
                        </a:rPr>
                        <a:t>0.8%</a:t>
                      </a:r>
                    </a:p>
                  </a:txBody>
                  <a:tcPr marL="91425" marR="91425" marT="91425" marB="91425">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748591881"/>
                  </a:ext>
                </a:extLst>
              </a:tr>
              <a:tr h="32191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a:latin typeface="Calibri" panose="020F0502020204030204" pitchFamily="34" charset="0"/>
                          <a:cs typeface="Calibri" panose="020F0502020204030204" pitchFamily="34" charset="0"/>
                        </a:rPr>
                        <a:t>I am or would like to </a:t>
                      </a:r>
                      <a:r>
                        <a:rPr lang="en-US" sz="1100" u="sng" dirty="0">
                          <a:latin typeface="Calibri" panose="020F0502020204030204" pitchFamily="34" charset="0"/>
                          <a:cs typeface="Calibri" panose="020F0502020204030204" pitchFamily="34" charset="0"/>
                        </a:rPr>
                        <a:t>be friends</a:t>
                      </a:r>
                      <a:r>
                        <a:rPr lang="en-US" sz="1100" dirty="0">
                          <a:latin typeface="Calibri" panose="020F0502020204030204" pitchFamily="34" charset="0"/>
                          <a:cs typeface="Calibri" panose="020F0502020204030204" pitchFamily="34" charset="0"/>
                        </a:rPr>
                        <a:t> with my co-workers</a:t>
                      </a:r>
                    </a:p>
                  </a:txBody>
                  <a:tcPr marL="91425" marR="91425" marT="91425" marB="91425">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100" dirty="0">
                          <a:latin typeface="Calibri" panose="020F0502020204030204" pitchFamily="34" charset="0"/>
                          <a:cs typeface="Calibri" panose="020F0502020204030204" pitchFamily="34" charset="0"/>
                        </a:rPr>
                        <a:t>44.8%</a:t>
                      </a:r>
                      <a:endParaRPr sz="1100" dirty="0">
                        <a:latin typeface="Calibri" panose="020F0502020204030204" pitchFamily="34" charset="0"/>
                        <a:cs typeface="Calibri" panose="020F0502020204030204" pitchFamily="34" charset="0"/>
                      </a:endParaRPr>
                    </a:p>
                  </a:txBody>
                  <a:tcPr marL="91425" marR="91425" marT="91425" marB="91425">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100" dirty="0">
                          <a:latin typeface="Calibri" panose="020F0502020204030204" pitchFamily="34" charset="0"/>
                          <a:cs typeface="Calibri" panose="020F0502020204030204" pitchFamily="34" charset="0"/>
                        </a:rPr>
                        <a:t>30.7%</a:t>
                      </a:r>
                      <a:endParaRPr sz="1100" dirty="0">
                        <a:latin typeface="Calibri" panose="020F0502020204030204" pitchFamily="34" charset="0"/>
                        <a:cs typeface="Calibri" panose="020F0502020204030204" pitchFamily="34" charset="0"/>
                      </a:endParaRPr>
                    </a:p>
                  </a:txBody>
                  <a:tcPr marL="91425" marR="91425" marT="91425" marB="91425">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100" dirty="0">
                          <a:latin typeface="Calibri" panose="020F0502020204030204" pitchFamily="34" charset="0"/>
                          <a:cs typeface="Calibri" panose="020F0502020204030204" pitchFamily="34" charset="0"/>
                        </a:rPr>
                        <a:t>19.0%</a:t>
                      </a:r>
                      <a:endParaRPr sz="1100" dirty="0">
                        <a:latin typeface="Calibri" panose="020F0502020204030204" pitchFamily="34" charset="0"/>
                        <a:cs typeface="Calibri" panose="020F0502020204030204" pitchFamily="34" charset="0"/>
                      </a:endParaRPr>
                    </a:p>
                  </a:txBody>
                  <a:tcPr marL="91425" marR="91425" marT="91425" marB="91425">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a:latin typeface="Calibri" panose="020F0502020204030204" pitchFamily="34" charset="0"/>
                          <a:cs typeface="Calibri" panose="020F0502020204030204" pitchFamily="34" charset="0"/>
                        </a:rPr>
                        <a:t>3.8%</a:t>
                      </a:r>
                    </a:p>
                  </a:txBody>
                  <a:tcPr marL="91425" marR="91425" marT="91425" marB="91425">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100" dirty="0">
                          <a:latin typeface="Calibri" panose="020F0502020204030204" pitchFamily="34" charset="0"/>
                          <a:cs typeface="Calibri" panose="020F0502020204030204" pitchFamily="34" charset="0"/>
                        </a:rPr>
                        <a:t>1.6%</a:t>
                      </a:r>
                      <a:endParaRPr sz="1100" dirty="0">
                        <a:latin typeface="Calibri" panose="020F0502020204030204" pitchFamily="34" charset="0"/>
                        <a:cs typeface="Calibri" panose="020F0502020204030204" pitchFamily="34" charset="0"/>
                      </a:endParaRPr>
                    </a:p>
                  </a:txBody>
                  <a:tcPr marL="91425" marR="91425" marT="91425" marB="91425">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2897295922"/>
                  </a:ext>
                </a:extLst>
              </a:tr>
            </a:tbl>
          </a:graphicData>
        </a:graphic>
      </p:graphicFrame>
      <p:sp>
        <p:nvSpPr>
          <p:cNvPr id="66" name="Google Shape;66;g1065e798eca_1_6"/>
          <p:cNvSpPr/>
          <p:nvPr/>
        </p:nvSpPr>
        <p:spPr>
          <a:xfrm>
            <a:off x="6618709" y="3307147"/>
            <a:ext cx="1346877" cy="225083"/>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67;g1065e798eca_1_6"/>
          <p:cNvSpPr/>
          <p:nvPr/>
        </p:nvSpPr>
        <p:spPr>
          <a:xfrm>
            <a:off x="4572000" y="2283018"/>
            <a:ext cx="1346877" cy="225083"/>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75;g106f525aa65_1_8">
            <a:extLst>
              <a:ext uri="{FF2B5EF4-FFF2-40B4-BE49-F238E27FC236}">
                <a16:creationId xmlns:a16="http://schemas.microsoft.com/office/drawing/2014/main" id="{A549A05F-0F6A-45E8-BB7F-834D5439EFFF}"/>
              </a:ext>
            </a:extLst>
          </p:cNvPr>
          <p:cNvSpPr/>
          <p:nvPr/>
        </p:nvSpPr>
        <p:spPr>
          <a:xfrm>
            <a:off x="4572000" y="1920829"/>
            <a:ext cx="1346877" cy="188688"/>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75;g106f525aa65_1_8">
            <a:extLst>
              <a:ext uri="{FF2B5EF4-FFF2-40B4-BE49-F238E27FC236}">
                <a16:creationId xmlns:a16="http://schemas.microsoft.com/office/drawing/2014/main" id="{D0DFFF2B-39C4-4BD3-974F-FDD0046334D4}"/>
              </a:ext>
            </a:extLst>
          </p:cNvPr>
          <p:cNvSpPr/>
          <p:nvPr/>
        </p:nvSpPr>
        <p:spPr>
          <a:xfrm>
            <a:off x="6618709" y="3651516"/>
            <a:ext cx="1346877" cy="225083"/>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830471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g103f2009b6d_0_1"/>
          <p:cNvSpPr txBox="1">
            <a:spLocks noGrp="1"/>
          </p:cNvSpPr>
          <p:nvPr>
            <p:ph type="ctrTitle"/>
          </p:nvPr>
        </p:nvSpPr>
        <p:spPr>
          <a:xfrm>
            <a:off x="913159" y="1402750"/>
            <a:ext cx="6203100" cy="339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Co-Worker Relationships Index Scores</a:t>
            </a:r>
            <a:br>
              <a:rPr lang="en-US" dirty="0"/>
            </a:br>
            <a:br>
              <a:rPr lang="en-US" sz="1400" dirty="0"/>
            </a:br>
            <a:r>
              <a:rPr lang="en-US" sz="1400" dirty="0"/>
              <a:t>*Very high cluster but too many low scores</a:t>
            </a:r>
            <a:endParaRPr sz="1400" dirty="0"/>
          </a:p>
        </p:txBody>
      </p:sp>
      <p:pic>
        <p:nvPicPr>
          <p:cNvPr id="81" name="Google Shape;81;g103f2009b6d_0_1"/>
          <p:cNvPicPr preferRelativeResize="0"/>
          <p:nvPr/>
        </p:nvPicPr>
        <p:blipFill rotWithShape="1">
          <a:blip r:embed="rId3">
            <a:alphaModFix/>
          </a:blip>
          <a:srcRect r="10738"/>
          <a:stretch/>
        </p:blipFill>
        <p:spPr>
          <a:xfrm>
            <a:off x="1910226" y="2216754"/>
            <a:ext cx="4621203" cy="2531979"/>
          </a:xfrm>
          <a:prstGeom prst="rect">
            <a:avLst/>
          </a:prstGeom>
          <a:noFill/>
          <a:ln>
            <a:noFill/>
          </a:ln>
        </p:spPr>
      </p:pic>
    </p:spTree>
    <p:extLst>
      <p:ext uri="{BB962C8B-B14F-4D97-AF65-F5344CB8AC3E}">
        <p14:creationId xmlns:p14="http://schemas.microsoft.com/office/powerpoint/2010/main" val="18590824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1065e798eca_0_10"/>
          <p:cNvSpPr txBox="1"/>
          <p:nvPr/>
        </p:nvSpPr>
        <p:spPr>
          <a:xfrm>
            <a:off x="254523" y="1117191"/>
            <a:ext cx="7305300" cy="738633"/>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800" b="1" i="0" u="none" strike="noStrike" kern="0" cap="none" spc="0" normalizeH="0" baseline="0" noProof="0" dirty="0">
                <a:ln>
                  <a:noFill/>
                </a:ln>
                <a:solidFill>
                  <a:srgbClr val="000000"/>
                </a:solidFill>
                <a:effectLst/>
                <a:uLnTx/>
                <a:uFillTx/>
                <a:latin typeface="Arial"/>
                <a:cs typeface="Arial"/>
                <a:sym typeface="Arial"/>
              </a:rPr>
              <a:t>Index of Co-worker Relations x Binarized </a:t>
            </a:r>
            <a:r>
              <a:rPr kumimoji="0" lang="en-US" sz="1800" b="1" i="0" u="sng" strike="noStrike" kern="0" cap="none" spc="0" normalizeH="0" baseline="0" noProof="0" dirty="0">
                <a:ln>
                  <a:noFill/>
                </a:ln>
                <a:solidFill>
                  <a:srgbClr val="000000"/>
                </a:solidFill>
                <a:effectLst/>
                <a:uLnTx/>
                <a:uFillTx/>
                <a:latin typeface="Arial"/>
                <a:cs typeface="Arial"/>
                <a:sym typeface="Arial"/>
              </a:rPr>
              <a:t>Demographics</a:t>
            </a:r>
            <a:r>
              <a:rPr kumimoji="0" lang="en-US" sz="1800" b="1" i="0" u="none" strike="noStrike" kern="0" cap="none" spc="0" normalizeH="0" baseline="0" noProof="0" dirty="0">
                <a:ln>
                  <a:noFill/>
                </a:ln>
                <a:solidFill>
                  <a:srgbClr val="000000"/>
                </a:solidFill>
                <a:effectLst/>
                <a:uLnTx/>
                <a:uFillTx/>
                <a:latin typeface="Arial"/>
                <a:cs typeface="Arial"/>
                <a:sym typeface="Arial"/>
              </a:rPr>
              <a:t>:</a:t>
            </a: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800" b="1" i="0" u="none" strike="noStrike" kern="0" cap="none" spc="0" normalizeH="0" baseline="0" noProof="0" dirty="0">
                <a:ln>
                  <a:noFill/>
                </a:ln>
                <a:solidFill>
                  <a:srgbClr val="000000"/>
                </a:solidFill>
                <a:effectLst/>
                <a:uLnTx/>
                <a:uFillTx/>
                <a:latin typeface="Arial"/>
                <a:cs typeface="Arial"/>
                <a:sym typeface="Arial"/>
              </a:rPr>
              <a:t> Mann Whitney U Test for 4 Items</a:t>
            </a:r>
            <a:endParaRPr kumimoji="0" sz="1800" b="1" i="0" u="none" strike="noStrike" kern="0" cap="none" spc="0" normalizeH="0" baseline="0" noProof="0" dirty="0">
              <a:ln>
                <a:noFill/>
              </a:ln>
              <a:solidFill>
                <a:srgbClr val="000000"/>
              </a:solidFill>
              <a:effectLst/>
              <a:uLnTx/>
              <a:uFillTx/>
              <a:latin typeface="Arial"/>
              <a:cs typeface="Arial"/>
              <a:sym typeface="Arial"/>
            </a:endParaRPr>
          </a:p>
        </p:txBody>
      </p:sp>
      <p:sp>
        <p:nvSpPr>
          <p:cNvPr id="87" name="Google Shape;87;g1065e798eca_0_10"/>
          <p:cNvSpPr/>
          <p:nvPr/>
        </p:nvSpPr>
        <p:spPr>
          <a:xfrm>
            <a:off x="6826700" y="2331943"/>
            <a:ext cx="498300" cy="3237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aphicFrame>
        <p:nvGraphicFramePr>
          <p:cNvPr id="88" name="Google Shape;88;g1065e798eca_0_10"/>
          <p:cNvGraphicFramePr/>
          <p:nvPr>
            <p:extLst>
              <p:ext uri="{D42A27DB-BD31-4B8C-83A1-F6EECF244321}">
                <p14:modId xmlns:p14="http://schemas.microsoft.com/office/powerpoint/2010/main" val="2580680965"/>
              </p:ext>
            </p:extLst>
          </p:nvPr>
        </p:nvGraphicFramePr>
        <p:xfrm>
          <a:off x="790271" y="1855824"/>
          <a:ext cx="6638925" cy="2433320"/>
        </p:xfrm>
        <a:graphic>
          <a:graphicData uri="http://schemas.openxmlformats.org/drawingml/2006/table">
            <a:tbl>
              <a:tblPr>
                <a:noFill/>
              </a:tblPr>
              <a:tblGrid>
                <a:gridCol w="2543279">
                  <a:extLst>
                    <a:ext uri="{9D8B030D-6E8A-4147-A177-3AD203B41FA5}">
                      <a16:colId xmlns:a16="http://schemas.microsoft.com/office/drawing/2014/main" val="20000"/>
                    </a:ext>
                  </a:extLst>
                </a:gridCol>
                <a:gridCol w="1000021">
                  <a:extLst>
                    <a:ext uri="{9D8B030D-6E8A-4147-A177-3AD203B41FA5}">
                      <a16:colId xmlns:a16="http://schemas.microsoft.com/office/drawing/2014/main" val="20001"/>
                    </a:ext>
                  </a:extLst>
                </a:gridCol>
                <a:gridCol w="11049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771525">
                  <a:extLst>
                    <a:ext uri="{9D8B030D-6E8A-4147-A177-3AD203B41FA5}">
                      <a16:colId xmlns:a16="http://schemas.microsoft.com/office/drawing/2014/main" val="20004"/>
                    </a:ext>
                  </a:extLst>
                </a:gridCol>
              </a:tblGrid>
              <a:tr h="377571">
                <a:tc>
                  <a:txBody>
                    <a:bodyPr/>
                    <a:lstStyle/>
                    <a:p>
                      <a:pPr marL="0" lvl="0" indent="0" algn="just" rtl="0">
                        <a:lnSpc>
                          <a:spcPct val="100000"/>
                        </a:lnSpc>
                        <a:spcBef>
                          <a:spcPts val="0"/>
                        </a:spcBef>
                        <a:spcAft>
                          <a:spcPts val="0"/>
                        </a:spcAft>
                        <a:buNone/>
                      </a:pPr>
                      <a:r>
                        <a:rPr lang="en-US" sz="1200" b="1" dirty="0">
                          <a:latin typeface="Calibri"/>
                          <a:ea typeface="Calibri"/>
                          <a:cs typeface="Calibri"/>
                          <a:sym typeface="Calibri"/>
                        </a:rPr>
                        <a:t>Demographic and group</a:t>
                      </a:r>
                      <a:endParaRPr sz="1200" b="1" dirty="0">
                        <a:latin typeface="Calibri"/>
                        <a:ea typeface="Calibri"/>
                        <a:cs typeface="Calibri"/>
                        <a:sym typeface="Calibri"/>
                      </a:endParaRPr>
                    </a:p>
                  </a:txBody>
                  <a:tcPr marL="63500" marR="63500" marT="63500" marB="6350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US" sz="1100" b="1" dirty="0">
                          <a:latin typeface="Calibri"/>
                          <a:ea typeface="Calibri"/>
                          <a:cs typeface="Calibri"/>
                          <a:sym typeface="Calibri"/>
                        </a:rPr>
                        <a:t>Group 1 Mean</a:t>
                      </a:r>
                      <a:endParaRPr sz="1100" b="1" dirty="0">
                        <a:latin typeface="Calibri"/>
                        <a:ea typeface="Calibri"/>
                        <a:cs typeface="Calibri"/>
                        <a:sym typeface="Calibri"/>
                      </a:endParaRPr>
                    </a:p>
                    <a:p>
                      <a:pPr marL="0" lvl="0" indent="0" algn="ctr" rtl="0">
                        <a:lnSpc>
                          <a:spcPct val="100000"/>
                        </a:lnSpc>
                        <a:spcBef>
                          <a:spcPts val="0"/>
                        </a:spcBef>
                        <a:spcAft>
                          <a:spcPts val="0"/>
                        </a:spcAft>
                        <a:buNone/>
                      </a:pPr>
                      <a:r>
                        <a:rPr lang="en-US" sz="1100" b="1" dirty="0">
                          <a:latin typeface="Calibri"/>
                          <a:ea typeface="Calibri"/>
                          <a:cs typeface="Calibri"/>
                          <a:sym typeface="Calibri"/>
                        </a:rPr>
                        <a:t>Index Score</a:t>
                      </a:r>
                      <a:endParaRPr sz="1100" b="1" dirty="0">
                        <a:latin typeface="Calibri"/>
                        <a:ea typeface="Calibri"/>
                        <a:cs typeface="Calibri"/>
                        <a:sym typeface="Calibri"/>
                      </a:endParaRPr>
                    </a:p>
                  </a:txBody>
                  <a:tcPr marL="63500" marR="63500" marT="63500" marB="6350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US" sz="1100" b="1" dirty="0">
                          <a:latin typeface="Calibri"/>
                          <a:ea typeface="Calibri"/>
                          <a:cs typeface="Calibri"/>
                          <a:sym typeface="Calibri"/>
                        </a:rPr>
                        <a:t>Group 2 Mean</a:t>
                      </a:r>
                      <a:endParaRPr sz="1100" b="1" dirty="0">
                        <a:latin typeface="Calibri"/>
                        <a:ea typeface="Calibri"/>
                        <a:cs typeface="Calibri"/>
                        <a:sym typeface="Calibri"/>
                      </a:endParaRPr>
                    </a:p>
                    <a:p>
                      <a:pPr marL="0" lvl="0" indent="0" algn="ctr" rtl="0">
                        <a:lnSpc>
                          <a:spcPct val="100000"/>
                        </a:lnSpc>
                        <a:spcBef>
                          <a:spcPts val="0"/>
                        </a:spcBef>
                        <a:spcAft>
                          <a:spcPts val="0"/>
                        </a:spcAft>
                        <a:buNone/>
                      </a:pPr>
                      <a:r>
                        <a:rPr lang="en-US" sz="1100" b="1" dirty="0">
                          <a:latin typeface="Calibri"/>
                          <a:ea typeface="Calibri"/>
                          <a:cs typeface="Calibri"/>
                          <a:sym typeface="Calibri"/>
                        </a:rPr>
                        <a:t>Index Score</a:t>
                      </a:r>
                      <a:endParaRPr sz="1100" b="1" dirty="0">
                        <a:latin typeface="Calibri"/>
                        <a:ea typeface="Calibri"/>
                        <a:cs typeface="Calibri"/>
                        <a:sym typeface="Calibri"/>
                      </a:endParaRPr>
                    </a:p>
                  </a:txBody>
                  <a:tcPr marL="63500" marR="63500" marT="63500" marB="6350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US" sz="1100" b="1" dirty="0">
                          <a:latin typeface="Calibri"/>
                          <a:ea typeface="Calibri"/>
                          <a:cs typeface="Calibri"/>
                          <a:sym typeface="Calibri"/>
                        </a:rPr>
                        <a:t>Mann-Whitney</a:t>
                      </a:r>
                      <a:endParaRPr sz="1100" b="1" dirty="0">
                        <a:latin typeface="Calibri"/>
                        <a:ea typeface="Calibri"/>
                        <a:cs typeface="Calibri"/>
                        <a:sym typeface="Calibri"/>
                      </a:endParaRPr>
                    </a:p>
                    <a:p>
                      <a:pPr marL="0" lvl="0" indent="0" algn="ctr" rtl="0">
                        <a:lnSpc>
                          <a:spcPct val="100000"/>
                        </a:lnSpc>
                        <a:spcBef>
                          <a:spcPts val="0"/>
                        </a:spcBef>
                        <a:spcAft>
                          <a:spcPts val="0"/>
                        </a:spcAft>
                        <a:buNone/>
                      </a:pPr>
                      <a:r>
                        <a:rPr lang="en-US" sz="1100" b="1" dirty="0">
                          <a:latin typeface="Calibri"/>
                          <a:ea typeface="Calibri"/>
                          <a:cs typeface="Calibri"/>
                          <a:sym typeface="Calibri"/>
                        </a:rPr>
                        <a:t> U Test</a:t>
                      </a:r>
                      <a:endParaRPr sz="1100" b="1" dirty="0">
                        <a:latin typeface="Calibri"/>
                        <a:ea typeface="Calibri"/>
                        <a:cs typeface="Calibri"/>
                        <a:sym typeface="Calibri"/>
                      </a:endParaRPr>
                    </a:p>
                  </a:txBody>
                  <a:tcPr marL="63500" marR="63500" marT="63500" marB="6350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US" sz="1100" b="1" dirty="0">
                          <a:latin typeface="Calibri"/>
                          <a:ea typeface="Calibri"/>
                          <a:cs typeface="Calibri"/>
                          <a:sym typeface="Calibri"/>
                        </a:rPr>
                        <a:t>p-value</a:t>
                      </a:r>
                      <a:endParaRPr sz="1100" b="1" dirty="0">
                        <a:latin typeface="Calibri"/>
                        <a:ea typeface="Calibri"/>
                        <a:cs typeface="Calibri"/>
                        <a:sym typeface="Calibri"/>
                      </a:endParaRPr>
                    </a:p>
                  </a:txBody>
                  <a:tcPr marL="63500" marR="63500" marT="63500" marB="6350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99188">
                <a:tc>
                  <a:txBody>
                    <a:bodyPr/>
                    <a:lstStyle/>
                    <a:p>
                      <a:pPr marL="0" lvl="0" indent="0" algn="l" rtl="0">
                        <a:lnSpc>
                          <a:spcPct val="100000"/>
                        </a:lnSpc>
                        <a:spcBef>
                          <a:spcPts val="0"/>
                        </a:spcBef>
                        <a:spcAft>
                          <a:spcPts val="0"/>
                        </a:spcAft>
                        <a:buNone/>
                      </a:pPr>
                      <a:r>
                        <a:rPr lang="en-US" sz="1200" b="1" dirty="0">
                          <a:latin typeface="Calibri"/>
                          <a:ea typeface="Calibri"/>
                          <a:cs typeface="Calibri"/>
                          <a:sym typeface="Calibri"/>
                        </a:rPr>
                        <a:t>Generation:</a:t>
                      </a:r>
                      <a:endParaRPr sz="1200" b="1" dirty="0">
                        <a:latin typeface="Calibri"/>
                        <a:ea typeface="Calibri"/>
                        <a:cs typeface="Calibri"/>
                        <a:sym typeface="Calibri"/>
                      </a:endParaRPr>
                    </a:p>
                    <a:p>
                      <a:pPr marL="0" lvl="0" indent="0" algn="l" rtl="0">
                        <a:lnSpc>
                          <a:spcPct val="100000"/>
                        </a:lnSpc>
                        <a:spcBef>
                          <a:spcPts val="0"/>
                        </a:spcBef>
                        <a:spcAft>
                          <a:spcPts val="0"/>
                        </a:spcAft>
                        <a:buNone/>
                      </a:pPr>
                      <a:r>
                        <a:rPr lang="en-US" sz="1200" dirty="0">
                          <a:latin typeface="Calibri"/>
                          <a:ea typeface="Calibri"/>
                          <a:cs typeface="Calibri"/>
                          <a:sym typeface="Calibri"/>
                        </a:rPr>
                        <a:t>1=First Generation; 2=Continuing Gen.</a:t>
                      </a:r>
                      <a:endParaRPr sz="1200" dirty="0">
                        <a:latin typeface="Calibri"/>
                        <a:ea typeface="Calibri"/>
                        <a:cs typeface="Calibri"/>
                        <a:sym typeface="Calibri"/>
                      </a:endParaRPr>
                    </a:p>
                  </a:txBody>
                  <a:tcPr marL="63500" marR="63500" marT="63500" marB="6350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US" sz="1200" dirty="0">
                          <a:highlight>
                            <a:srgbClr val="FFFF00"/>
                          </a:highlight>
                          <a:latin typeface="Calibri"/>
                          <a:ea typeface="Calibri"/>
                          <a:cs typeface="Calibri"/>
                          <a:sym typeface="Calibri"/>
                        </a:rPr>
                        <a:t>21.40</a:t>
                      </a:r>
                      <a:endParaRPr sz="1200" dirty="0">
                        <a:highlight>
                          <a:srgbClr val="FFFF00"/>
                        </a:highlight>
                        <a:latin typeface="Calibri"/>
                        <a:ea typeface="Calibri"/>
                        <a:cs typeface="Calibri"/>
                        <a:sym typeface="Calibri"/>
                      </a:endParaRPr>
                    </a:p>
                  </a:txBody>
                  <a:tcPr marL="63500" marR="63500" marT="63500" marB="6350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US" sz="1200" dirty="0">
                          <a:highlight>
                            <a:srgbClr val="FFFF00"/>
                          </a:highlight>
                          <a:latin typeface="Calibri"/>
                          <a:ea typeface="Calibri"/>
                          <a:cs typeface="Calibri"/>
                          <a:sym typeface="Calibri"/>
                        </a:rPr>
                        <a:t>20.48</a:t>
                      </a:r>
                      <a:endParaRPr sz="1200" dirty="0">
                        <a:highlight>
                          <a:srgbClr val="FFFF00"/>
                        </a:highlight>
                        <a:latin typeface="Calibri"/>
                        <a:ea typeface="Calibri"/>
                        <a:cs typeface="Calibri"/>
                        <a:sym typeface="Calibri"/>
                      </a:endParaRPr>
                    </a:p>
                  </a:txBody>
                  <a:tcPr marL="63500" marR="63500" marT="63500" marB="6350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US" sz="1200">
                          <a:latin typeface="Calibri"/>
                          <a:ea typeface="Calibri"/>
                          <a:cs typeface="Calibri"/>
                          <a:sym typeface="Calibri"/>
                        </a:rPr>
                        <a:t>9122.500</a:t>
                      </a:r>
                      <a:endParaRPr sz="1200">
                        <a:latin typeface="Calibri"/>
                        <a:ea typeface="Calibri"/>
                        <a:cs typeface="Calibri"/>
                        <a:sym typeface="Calibri"/>
                      </a:endParaRPr>
                    </a:p>
                  </a:txBody>
                  <a:tcPr marL="63500" marR="63500" marT="63500" marB="6350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US" sz="1200" dirty="0">
                          <a:latin typeface="Calibri"/>
                          <a:ea typeface="Calibri"/>
                          <a:cs typeface="Calibri"/>
                          <a:sym typeface="Calibri"/>
                        </a:rPr>
                        <a:t>0.026</a:t>
                      </a:r>
                      <a:endParaRPr sz="1200" dirty="0">
                        <a:latin typeface="Calibri"/>
                        <a:ea typeface="Calibri"/>
                        <a:cs typeface="Calibri"/>
                        <a:sym typeface="Calibri"/>
                      </a:endParaRPr>
                    </a:p>
                  </a:txBody>
                  <a:tcPr marL="63500" marR="63500" marT="63500" marB="6350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51245">
                <a:tc>
                  <a:txBody>
                    <a:bodyPr/>
                    <a:lstStyle/>
                    <a:p>
                      <a:pPr marL="0" lvl="0" indent="0" algn="just" rtl="0">
                        <a:lnSpc>
                          <a:spcPct val="100000"/>
                        </a:lnSpc>
                        <a:spcBef>
                          <a:spcPts val="0"/>
                        </a:spcBef>
                        <a:spcAft>
                          <a:spcPts val="0"/>
                        </a:spcAft>
                        <a:buNone/>
                      </a:pPr>
                      <a:r>
                        <a:rPr lang="en-US" sz="1200" b="1" dirty="0">
                          <a:latin typeface="Calibri"/>
                          <a:ea typeface="Calibri"/>
                          <a:cs typeface="Calibri"/>
                          <a:sym typeface="Calibri"/>
                        </a:rPr>
                        <a:t>Race and Ethnicity:</a:t>
                      </a:r>
                      <a:endParaRPr sz="1200" b="1" dirty="0">
                        <a:latin typeface="Calibri"/>
                        <a:ea typeface="Calibri"/>
                        <a:cs typeface="Calibri"/>
                        <a:sym typeface="Calibri"/>
                      </a:endParaRPr>
                    </a:p>
                    <a:p>
                      <a:pPr marL="0" lvl="0" indent="0" algn="just" rtl="0">
                        <a:lnSpc>
                          <a:spcPct val="100000"/>
                        </a:lnSpc>
                        <a:spcBef>
                          <a:spcPts val="0"/>
                        </a:spcBef>
                        <a:spcAft>
                          <a:spcPts val="0"/>
                        </a:spcAft>
                        <a:buNone/>
                      </a:pPr>
                      <a:r>
                        <a:rPr lang="en-US" sz="1200" dirty="0">
                          <a:latin typeface="Calibri"/>
                          <a:ea typeface="Calibri"/>
                          <a:cs typeface="Calibri"/>
                          <a:sym typeface="Calibri"/>
                        </a:rPr>
                        <a:t>1=White; 2=BIPOC</a:t>
                      </a:r>
                      <a:endParaRPr sz="1200" dirty="0">
                        <a:latin typeface="Calibri"/>
                        <a:ea typeface="Calibri"/>
                        <a:cs typeface="Calibri"/>
                        <a:sym typeface="Calibri"/>
                      </a:endParaRPr>
                    </a:p>
                  </a:txBody>
                  <a:tcPr marL="63500" marR="63500" marT="63500" marB="6350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US" sz="1200" dirty="0">
                          <a:latin typeface="Calibri"/>
                          <a:ea typeface="Calibri"/>
                          <a:cs typeface="Calibri"/>
                          <a:sym typeface="Calibri"/>
                        </a:rPr>
                        <a:t>20.68</a:t>
                      </a:r>
                      <a:endParaRPr sz="1200" dirty="0">
                        <a:latin typeface="Calibri"/>
                        <a:ea typeface="Calibri"/>
                        <a:cs typeface="Calibri"/>
                        <a:sym typeface="Calibri"/>
                      </a:endParaRPr>
                    </a:p>
                  </a:txBody>
                  <a:tcPr marL="63500" marR="63500" marT="63500" marB="6350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US" sz="1200">
                          <a:latin typeface="Calibri"/>
                          <a:ea typeface="Calibri"/>
                          <a:cs typeface="Calibri"/>
                          <a:sym typeface="Calibri"/>
                        </a:rPr>
                        <a:t>20.82</a:t>
                      </a:r>
                      <a:endParaRPr sz="1200">
                        <a:latin typeface="Calibri"/>
                        <a:ea typeface="Calibri"/>
                        <a:cs typeface="Calibri"/>
                        <a:sym typeface="Calibri"/>
                      </a:endParaRPr>
                    </a:p>
                  </a:txBody>
                  <a:tcPr marL="63500" marR="63500" marT="63500" marB="6350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US" sz="1200">
                          <a:latin typeface="Calibri"/>
                          <a:ea typeface="Calibri"/>
                          <a:cs typeface="Calibri"/>
                          <a:sym typeface="Calibri"/>
                        </a:rPr>
                        <a:t>11034.500</a:t>
                      </a:r>
                      <a:endParaRPr sz="1200">
                        <a:latin typeface="Calibri"/>
                        <a:ea typeface="Calibri"/>
                        <a:cs typeface="Calibri"/>
                        <a:sym typeface="Calibri"/>
                      </a:endParaRPr>
                    </a:p>
                  </a:txBody>
                  <a:tcPr marL="63500" marR="63500" marT="63500" marB="6350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US" sz="1200">
                          <a:latin typeface="Calibri"/>
                          <a:ea typeface="Calibri"/>
                          <a:cs typeface="Calibri"/>
                          <a:sym typeface="Calibri"/>
                        </a:rPr>
                        <a:t>0.495</a:t>
                      </a:r>
                      <a:endParaRPr sz="1200">
                        <a:latin typeface="Calibri"/>
                        <a:ea typeface="Calibri"/>
                        <a:cs typeface="Calibri"/>
                        <a:sym typeface="Calibri"/>
                      </a:endParaRPr>
                    </a:p>
                  </a:txBody>
                  <a:tcPr marL="63500" marR="63500" marT="63500" marB="6350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32927">
                <a:tc>
                  <a:txBody>
                    <a:bodyPr/>
                    <a:lstStyle/>
                    <a:p>
                      <a:pPr marL="0" lvl="0" indent="0" algn="just" rtl="0">
                        <a:lnSpc>
                          <a:spcPct val="100000"/>
                        </a:lnSpc>
                        <a:spcBef>
                          <a:spcPts val="0"/>
                        </a:spcBef>
                        <a:spcAft>
                          <a:spcPts val="0"/>
                        </a:spcAft>
                        <a:buNone/>
                      </a:pPr>
                      <a:r>
                        <a:rPr lang="en-US" sz="1200" b="1" dirty="0">
                          <a:latin typeface="Calibri"/>
                          <a:ea typeface="Calibri"/>
                          <a:cs typeface="Calibri"/>
                          <a:sym typeface="Calibri"/>
                        </a:rPr>
                        <a:t>Domestic and International:</a:t>
                      </a:r>
                      <a:endParaRPr sz="1200" b="1" dirty="0">
                        <a:latin typeface="Calibri"/>
                        <a:ea typeface="Calibri"/>
                        <a:cs typeface="Calibri"/>
                        <a:sym typeface="Calibri"/>
                      </a:endParaRPr>
                    </a:p>
                    <a:p>
                      <a:pPr marL="0" lvl="0" indent="0" algn="just" rtl="0">
                        <a:lnSpc>
                          <a:spcPct val="100000"/>
                        </a:lnSpc>
                        <a:spcBef>
                          <a:spcPts val="0"/>
                        </a:spcBef>
                        <a:spcAft>
                          <a:spcPts val="0"/>
                        </a:spcAft>
                        <a:buNone/>
                      </a:pPr>
                      <a:r>
                        <a:rPr lang="en-US" sz="1200" dirty="0">
                          <a:latin typeface="Calibri"/>
                          <a:ea typeface="Calibri"/>
                          <a:cs typeface="Calibri"/>
                          <a:sym typeface="Calibri"/>
                        </a:rPr>
                        <a:t>1=Domestic; 2=International.</a:t>
                      </a:r>
                      <a:endParaRPr sz="1200" dirty="0">
                        <a:latin typeface="Calibri"/>
                        <a:ea typeface="Calibri"/>
                        <a:cs typeface="Calibri"/>
                        <a:sym typeface="Calibri"/>
                      </a:endParaRPr>
                    </a:p>
                  </a:txBody>
                  <a:tcPr marL="63500" marR="63500" marT="63500" marB="6350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US" sz="1200" dirty="0">
                          <a:latin typeface="Calibri"/>
                          <a:ea typeface="Calibri"/>
                          <a:cs typeface="Calibri"/>
                          <a:sym typeface="Calibri"/>
                        </a:rPr>
                        <a:t>20.67</a:t>
                      </a:r>
                      <a:endParaRPr sz="1200" dirty="0">
                        <a:latin typeface="Calibri"/>
                        <a:ea typeface="Calibri"/>
                        <a:cs typeface="Calibri"/>
                        <a:sym typeface="Calibri"/>
                      </a:endParaRPr>
                    </a:p>
                  </a:txBody>
                  <a:tcPr marL="63500" marR="63500" marT="63500" marB="6350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US" sz="1200">
                          <a:latin typeface="Calibri"/>
                          <a:ea typeface="Calibri"/>
                          <a:cs typeface="Calibri"/>
                          <a:sym typeface="Calibri"/>
                        </a:rPr>
                        <a:t>20.77</a:t>
                      </a:r>
                      <a:endParaRPr sz="1200">
                        <a:latin typeface="Calibri"/>
                        <a:ea typeface="Calibri"/>
                        <a:cs typeface="Calibri"/>
                        <a:sym typeface="Calibri"/>
                      </a:endParaRPr>
                    </a:p>
                  </a:txBody>
                  <a:tcPr marL="63500" marR="63500" marT="63500" marB="6350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US" sz="1200">
                          <a:latin typeface="Calibri"/>
                          <a:ea typeface="Calibri"/>
                          <a:cs typeface="Calibri"/>
                          <a:sym typeface="Calibri"/>
                        </a:rPr>
                        <a:t>7349.000</a:t>
                      </a:r>
                      <a:endParaRPr sz="1200">
                        <a:latin typeface="Calibri"/>
                        <a:ea typeface="Calibri"/>
                        <a:cs typeface="Calibri"/>
                        <a:sym typeface="Calibri"/>
                      </a:endParaRPr>
                    </a:p>
                  </a:txBody>
                  <a:tcPr marL="63500" marR="63500" marT="63500" marB="6350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US" sz="1200">
                          <a:latin typeface="Calibri"/>
                          <a:ea typeface="Calibri"/>
                          <a:cs typeface="Calibri"/>
                          <a:sym typeface="Calibri"/>
                        </a:rPr>
                        <a:t>0.830</a:t>
                      </a:r>
                      <a:endParaRPr sz="1200">
                        <a:latin typeface="Calibri"/>
                        <a:ea typeface="Calibri"/>
                        <a:cs typeface="Calibri"/>
                        <a:sym typeface="Calibri"/>
                      </a:endParaRPr>
                    </a:p>
                  </a:txBody>
                  <a:tcPr marL="63500" marR="63500" marT="63500" marB="6350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31142">
                <a:tc>
                  <a:txBody>
                    <a:bodyPr/>
                    <a:lstStyle/>
                    <a:p>
                      <a:pPr marL="0" lvl="0" indent="0" algn="just" rtl="0">
                        <a:lnSpc>
                          <a:spcPct val="100000"/>
                        </a:lnSpc>
                        <a:spcBef>
                          <a:spcPts val="0"/>
                        </a:spcBef>
                        <a:spcAft>
                          <a:spcPts val="0"/>
                        </a:spcAft>
                        <a:buNone/>
                      </a:pPr>
                      <a:r>
                        <a:rPr lang="en-US" sz="1200" b="1">
                          <a:latin typeface="Calibri"/>
                          <a:ea typeface="Calibri"/>
                          <a:cs typeface="Calibri"/>
                          <a:sym typeface="Calibri"/>
                        </a:rPr>
                        <a:t>Gender</a:t>
                      </a:r>
                      <a:endParaRPr sz="1200" b="1">
                        <a:latin typeface="Calibri"/>
                        <a:ea typeface="Calibri"/>
                        <a:cs typeface="Calibri"/>
                        <a:sym typeface="Calibri"/>
                      </a:endParaRPr>
                    </a:p>
                    <a:p>
                      <a:pPr marL="0" lvl="0" indent="0" algn="just" rtl="0">
                        <a:lnSpc>
                          <a:spcPct val="100000"/>
                        </a:lnSpc>
                        <a:spcBef>
                          <a:spcPts val="0"/>
                        </a:spcBef>
                        <a:spcAft>
                          <a:spcPts val="0"/>
                        </a:spcAft>
                        <a:buNone/>
                      </a:pPr>
                      <a:r>
                        <a:rPr lang="en-US" sz="1200">
                          <a:latin typeface="Calibri"/>
                          <a:ea typeface="Calibri"/>
                          <a:cs typeface="Calibri"/>
                          <a:sym typeface="Calibri"/>
                        </a:rPr>
                        <a:t>1=Female; 2=Male</a:t>
                      </a:r>
                      <a:endParaRPr sz="1200">
                        <a:latin typeface="Calibri"/>
                        <a:ea typeface="Calibri"/>
                        <a:cs typeface="Calibri"/>
                        <a:sym typeface="Calibri"/>
                      </a:endParaRPr>
                    </a:p>
                  </a:txBody>
                  <a:tcPr marL="63500" marR="63500" marT="63500" marB="6350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US" sz="1200">
                          <a:latin typeface="Calibri"/>
                          <a:ea typeface="Calibri"/>
                          <a:cs typeface="Calibri"/>
                          <a:sym typeface="Calibri"/>
                        </a:rPr>
                        <a:t>21.40</a:t>
                      </a:r>
                      <a:endParaRPr sz="1200">
                        <a:latin typeface="Calibri"/>
                        <a:ea typeface="Calibri"/>
                        <a:cs typeface="Calibri"/>
                        <a:sym typeface="Calibri"/>
                      </a:endParaRPr>
                    </a:p>
                  </a:txBody>
                  <a:tcPr marL="63500" marR="63500" marT="63500" marB="6350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US" sz="1200" dirty="0">
                          <a:latin typeface="Calibri"/>
                          <a:ea typeface="Calibri"/>
                          <a:cs typeface="Calibri"/>
                          <a:sym typeface="Calibri"/>
                        </a:rPr>
                        <a:t>20.49</a:t>
                      </a:r>
                      <a:endParaRPr sz="1200" dirty="0">
                        <a:latin typeface="Calibri"/>
                        <a:ea typeface="Calibri"/>
                        <a:cs typeface="Calibri"/>
                        <a:sym typeface="Calibri"/>
                      </a:endParaRPr>
                    </a:p>
                  </a:txBody>
                  <a:tcPr marL="63500" marR="63500" marT="63500" marB="6350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US" sz="1200">
                          <a:latin typeface="Calibri"/>
                          <a:ea typeface="Calibri"/>
                          <a:cs typeface="Calibri"/>
                          <a:sym typeface="Calibri"/>
                        </a:rPr>
                        <a:t>9105.500</a:t>
                      </a:r>
                      <a:endParaRPr sz="1200">
                        <a:latin typeface="Calibri"/>
                        <a:ea typeface="Calibri"/>
                        <a:cs typeface="Calibri"/>
                        <a:sym typeface="Calibri"/>
                      </a:endParaRPr>
                    </a:p>
                  </a:txBody>
                  <a:tcPr marL="63500" marR="63500" marT="63500" marB="6350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US" sz="1200" dirty="0">
                          <a:latin typeface="Calibri"/>
                          <a:ea typeface="Calibri"/>
                          <a:cs typeface="Calibri"/>
                          <a:sym typeface="Calibri"/>
                        </a:rPr>
                        <a:t>0.188</a:t>
                      </a:r>
                      <a:endParaRPr sz="1200" dirty="0">
                        <a:latin typeface="Calibri"/>
                        <a:ea typeface="Calibri"/>
                        <a:cs typeface="Calibri"/>
                        <a:sym typeface="Calibri"/>
                      </a:endParaRPr>
                    </a:p>
                  </a:txBody>
                  <a:tcPr marL="63500" marR="63500" marT="63500" marB="63500">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6" name="TextBox 5">
            <a:extLst>
              <a:ext uri="{FF2B5EF4-FFF2-40B4-BE49-F238E27FC236}">
                <a16:creationId xmlns:a16="http://schemas.microsoft.com/office/drawing/2014/main" id="{4B4D6FBB-4EFA-48CC-8B58-92B78C32226D}"/>
              </a:ext>
            </a:extLst>
          </p:cNvPr>
          <p:cNvSpPr txBox="1"/>
          <p:nvPr/>
        </p:nvSpPr>
        <p:spPr>
          <a:xfrm>
            <a:off x="664669" y="4376441"/>
            <a:ext cx="702462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0000"/>
                </a:solidFill>
                <a:effectLst/>
                <a:uLnTx/>
                <a:uFillTx/>
                <a:latin typeface="Arial"/>
                <a:ea typeface="Arial"/>
                <a:cs typeface="Arial"/>
                <a:sym typeface="Arial"/>
              </a:rPr>
              <a:t>Index of Co-worker Relations (6 items) x </a:t>
            </a:r>
            <a:r>
              <a:rPr kumimoji="0" lang="en-US" sz="1200" b="1" i="0" u="sng" strike="noStrike" kern="0" cap="none" spc="0" normalizeH="0" baseline="0" noProof="0" dirty="0">
                <a:ln>
                  <a:noFill/>
                </a:ln>
                <a:solidFill>
                  <a:srgbClr val="000000"/>
                </a:solidFill>
                <a:effectLst/>
                <a:uLnTx/>
                <a:uFillTx/>
                <a:latin typeface="Arial"/>
                <a:ea typeface="Arial"/>
                <a:cs typeface="Arial"/>
                <a:sym typeface="Arial"/>
              </a:rPr>
              <a:t>Year in School</a:t>
            </a:r>
            <a:r>
              <a:rPr kumimoji="0" lang="en-US" sz="1200" b="1" i="0" u="none" strike="noStrike" kern="0" cap="none" spc="0" normalizeH="0" baseline="0" noProof="0" dirty="0">
                <a:ln>
                  <a:noFill/>
                </a:ln>
                <a:solidFill>
                  <a:srgbClr val="000000"/>
                </a:solidFill>
                <a:effectLst/>
                <a:uLnTx/>
                <a:uFillTx/>
                <a:latin typeface="Arial"/>
                <a:ea typeface="Arial"/>
                <a:cs typeface="Arial"/>
                <a:sym typeface="Arial"/>
              </a:rPr>
              <a:t>: </a:t>
            </a:r>
            <a:r>
              <a:rPr kumimoji="0" lang="en-US" sz="1200" b="0" i="0" u="none" strike="noStrike" kern="0" cap="none" spc="0" normalizeH="0" baseline="0" noProof="0" dirty="0">
                <a:ln>
                  <a:noFill/>
                </a:ln>
                <a:solidFill>
                  <a:srgbClr val="000000"/>
                </a:solidFill>
                <a:effectLst/>
                <a:uLnTx/>
                <a:uFillTx/>
                <a:latin typeface="Arial"/>
                <a:ea typeface="Arial"/>
                <a:cs typeface="Arial"/>
                <a:sym typeface="Arial"/>
              </a:rPr>
              <a:t>Spearman </a:t>
            </a:r>
            <a:r>
              <a:rPr kumimoji="0" lang="en-US" sz="1200" b="0" i="0" u="none" strike="noStrike" kern="0" cap="none" spc="0" normalizeH="0" baseline="0" noProof="0" dirty="0">
                <a:ln>
                  <a:noFill/>
                </a:ln>
                <a:solidFill>
                  <a:srgbClr val="000000"/>
                </a:solidFill>
                <a:effectLst/>
                <a:uLnTx/>
                <a:uFillTx/>
                <a:latin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4"/>
                  </a:ext>
                </a:extLst>
              </a:rPr>
              <a:t>r</a:t>
            </a:r>
            <a:r>
              <a:rPr kumimoji="0" lang="en-US" sz="1200" b="0" i="0" u="none" strike="noStrike" kern="0" cap="none" spc="0" normalizeH="0" baseline="0" noProof="0" dirty="0">
                <a:ln>
                  <a:noFill/>
                </a:ln>
                <a:solidFill>
                  <a:srgbClr val="000000"/>
                </a:solidFill>
                <a:effectLst/>
                <a:uLnTx/>
                <a:uFillTx/>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4"/>
                  </a:ext>
                </a:extLst>
              </a:rPr>
              <a:t>ho = </a:t>
            </a: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4"/>
                  </a:ext>
                </a:extLst>
              </a:rPr>
              <a:t>-.21 (p&lt;.05)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4"/>
                  </a:ext>
                </a:extLst>
              </a:rPr>
              <a:t>    </a:t>
            </a:r>
            <a:r>
              <a:rPr kumimoji="0" lang="en-US" sz="1400" b="0" i="0" u="none" strike="noStrike" kern="0" cap="none" spc="0" normalizeH="0" baseline="0" noProof="0" dirty="0">
                <a:ln>
                  <a:noFill/>
                </a:ln>
                <a:solidFill>
                  <a:srgbClr val="000000"/>
                </a:solidFill>
                <a:effectLst/>
                <a:uLnTx/>
                <a:uFillTx/>
                <a:latin typeface="Arial"/>
                <a:cs typeface="Arial"/>
                <a:sym typeface="Wingdings" panose="05000000000000000000" pitchFamily="2" charset="2"/>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4"/>
                  </a:ext>
                </a:extLst>
              </a:rPr>
              <a:t></a:t>
            </a:r>
            <a:r>
              <a:rPr kumimoji="0" lang="en-US" sz="1400" b="0" i="0" u="none" strike="noStrike" kern="0" cap="none" spc="0" normalizeH="0" baseline="0" noProof="0" dirty="0">
                <a:ln>
                  <a:noFill/>
                </a:ln>
                <a:solidFill>
                  <a:srgbClr val="000000"/>
                </a:solidFill>
                <a:effectLst/>
                <a:uLnTx/>
                <a:uFillTx/>
                <a:latin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4"/>
                  </a:ext>
                </a:extLst>
              </a:rPr>
              <a:t> Students in younger years tend to have slightly better co-worker relationships</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593454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3"/>
          <p:cNvSpPr txBox="1">
            <a:spLocks noGrp="1"/>
          </p:cNvSpPr>
          <p:nvPr>
            <p:ph type="ctrTitle"/>
          </p:nvPr>
        </p:nvSpPr>
        <p:spPr>
          <a:xfrm>
            <a:off x="-544842" y="1238134"/>
            <a:ext cx="9144000" cy="68902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400"/>
              <a:buFont typeface="Arial"/>
              <a:buNone/>
            </a:pPr>
            <a:br>
              <a:rPr lang="en-US" sz="2200" dirty="0"/>
            </a:br>
            <a:r>
              <a:rPr lang="en-US" sz="2000" dirty="0"/>
              <a:t>How do </a:t>
            </a:r>
            <a:r>
              <a:rPr lang="en-US" sz="2000" u="sng" dirty="0"/>
              <a:t>co-worker relationships</a:t>
            </a:r>
            <a:r>
              <a:rPr lang="en-US" sz="2000" dirty="0"/>
              <a:t> impact </a:t>
            </a:r>
            <a:br>
              <a:rPr lang="en-US" sz="2000" dirty="0"/>
            </a:br>
            <a:r>
              <a:rPr lang="en-US" sz="2000" dirty="0"/>
              <a:t>students’ </a:t>
            </a:r>
            <a:r>
              <a:rPr lang="en-US" sz="2000" u="sng" dirty="0"/>
              <a:t>job satisfaction</a:t>
            </a:r>
            <a:r>
              <a:rPr lang="en-US" sz="2000" dirty="0"/>
              <a:t> in their St. Olaf job? </a:t>
            </a:r>
            <a:endParaRPr sz="2000" dirty="0"/>
          </a:p>
          <a:p>
            <a:pPr marL="0" lvl="0" indent="0" algn="l" rtl="0">
              <a:lnSpc>
                <a:spcPct val="100000"/>
              </a:lnSpc>
              <a:spcBef>
                <a:spcPts val="0"/>
              </a:spcBef>
              <a:spcAft>
                <a:spcPts val="0"/>
              </a:spcAft>
              <a:buClr>
                <a:schemeClr val="dk1"/>
              </a:buClr>
              <a:buSzPts val="2400"/>
              <a:buFont typeface="Arial"/>
              <a:buNone/>
            </a:pPr>
            <a:br>
              <a:rPr lang="en-US" sz="2200" dirty="0"/>
            </a:br>
            <a:endParaRPr sz="2200" dirty="0">
              <a:latin typeface="Arial"/>
              <a:ea typeface="Arial"/>
              <a:cs typeface="Arial"/>
              <a:sym typeface="Arial"/>
            </a:endParaRPr>
          </a:p>
        </p:txBody>
      </p:sp>
      <p:sp>
        <p:nvSpPr>
          <p:cNvPr id="102" name="Google Shape;102;p3"/>
          <p:cNvSpPr txBox="1"/>
          <p:nvPr/>
        </p:nvSpPr>
        <p:spPr>
          <a:xfrm>
            <a:off x="622348" y="3730537"/>
            <a:ext cx="4225800" cy="73862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b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br>
            <a:b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b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3" name="Google Shape;103;p3"/>
          <p:cNvSpPr txBox="1"/>
          <p:nvPr/>
        </p:nvSpPr>
        <p:spPr>
          <a:xfrm>
            <a:off x="1122734" y="2139143"/>
            <a:ext cx="6422987" cy="2154406"/>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rPr>
              <a:t>*</a:t>
            </a:r>
            <a:r>
              <a:rPr kumimoji="0" lang="en-US" sz="1600" b="0" i="0" u="sng" strike="noStrike" kern="0" cap="none" spc="0" normalizeH="0" baseline="0" noProof="0" dirty="0">
                <a:ln>
                  <a:noFill/>
                </a:ln>
                <a:solidFill>
                  <a:srgbClr val="000000"/>
                </a:solidFill>
                <a:effectLst/>
                <a:uLnTx/>
                <a:uFillTx/>
                <a:latin typeface="Calibri"/>
                <a:ea typeface="Calibri"/>
                <a:cs typeface="Calibri"/>
                <a:sym typeface="Calibri"/>
              </a:rPr>
              <a:t>Job Satisfaction Index (6 items)</a:t>
            </a:r>
            <a:r>
              <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rPr>
              <a:t>: feel satisfied overall, job enhances student experience, work is meaningful, rather do a different job, would quit if I could, would recommend job to another student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rPr>
              <a:t>Positive moderate correlation: Spearman’s rho=0.583, p&lt;.001</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rPr>
              <a:t>Students with higher scores on the Co-Worker Relationships Index tend to score higher in the Job Satisfaction Index.</a:t>
            </a: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580489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1065e798eca_1_53"/>
          <p:cNvSpPr txBox="1">
            <a:spLocks noGrp="1"/>
          </p:cNvSpPr>
          <p:nvPr>
            <p:ph type="ctrTitle"/>
          </p:nvPr>
        </p:nvSpPr>
        <p:spPr>
          <a:xfrm>
            <a:off x="121449" y="1527810"/>
            <a:ext cx="8128200" cy="591000"/>
          </a:xfrm>
          <a:prstGeom prst="rect">
            <a:avLst/>
          </a:prstGeom>
        </p:spPr>
        <p:txBody>
          <a:bodyPr spcFirstLastPara="1" wrap="square" lIns="91425" tIns="45700" rIns="91425" bIns="45700" anchor="ctr" anchorCtr="0">
            <a:noAutofit/>
          </a:bodyPr>
          <a:lstStyle/>
          <a:p>
            <a:pPr marL="0" lvl="0" indent="0" algn="ctr" rtl="0">
              <a:lnSpc>
                <a:spcPct val="115000"/>
              </a:lnSpc>
              <a:spcBef>
                <a:spcPts val="0"/>
              </a:spcBef>
              <a:spcAft>
                <a:spcPts val="0"/>
              </a:spcAft>
              <a:buClr>
                <a:schemeClr val="dk1"/>
              </a:buClr>
              <a:buSzPts val="1100"/>
              <a:buFont typeface="Arial"/>
              <a:buNone/>
            </a:pPr>
            <a:r>
              <a:rPr lang="en-US" sz="2000" dirty="0"/>
              <a:t>Does the </a:t>
            </a:r>
            <a:r>
              <a:rPr lang="en-US" sz="2000" u="sng" dirty="0"/>
              <a:t>frequency</a:t>
            </a:r>
            <a:r>
              <a:rPr lang="en-US" sz="2000" dirty="0"/>
              <a:t> of working with co-workers </a:t>
            </a:r>
            <a:br>
              <a:rPr lang="en-US" sz="2000" dirty="0"/>
            </a:br>
            <a:r>
              <a:rPr lang="en-US" sz="2000" dirty="0"/>
              <a:t>affect students’ </a:t>
            </a:r>
            <a:r>
              <a:rPr lang="en-US" sz="2000" u="sng" dirty="0"/>
              <a:t>gains in co-worker related skills</a:t>
            </a:r>
            <a:r>
              <a:rPr lang="en-US" sz="2000" dirty="0"/>
              <a:t>?</a:t>
            </a:r>
            <a:endParaRPr sz="2000" dirty="0"/>
          </a:p>
        </p:txBody>
      </p:sp>
      <p:sp>
        <p:nvSpPr>
          <p:cNvPr id="109" name="Google Shape;109;g1065e798eca_1_53"/>
          <p:cNvSpPr txBox="1"/>
          <p:nvPr/>
        </p:nvSpPr>
        <p:spPr>
          <a:xfrm>
            <a:off x="1169170" y="2571750"/>
            <a:ext cx="6914380" cy="1892283"/>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Weak, positive correlation: Spearman’s rho=0.326, p&lt;0.001</a:t>
            </a: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kumimoji="0"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15000"/>
              </a:lnSpc>
              <a:spcBef>
                <a:spcPts val="1000"/>
              </a:spcBef>
              <a:spcAft>
                <a:spcPts val="0"/>
              </a:spcAft>
              <a:buClr>
                <a:srgbClr val="000000"/>
              </a:buClr>
              <a:buSzPts val="1100"/>
              <a:buFont typeface="Arial"/>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Students who report working with their co-workers more frequently tend to have higher scores in the index of co-worker-related skills gains.</a:t>
            </a:r>
            <a:endParaRPr kumimoji="0"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0" marR="0" lvl="0" indent="0" algn="ctr" defTabSz="914400" rtl="0" eaLnBrk="1" fontAlgn="auto" latinLnBrk="0" hangingPunct="1">
              <a:lnSpc>
                <a:spcPct val="115000"/>
              </a:lnSpc>
              <a:spcBef>
                <a:spcPts val="1000"/>
              </a:spcBef>
              <a:spcAft>
                <a:spcPts val="0"/>
              </a:spcAft>
              <a:buClr>
                <a:srgbClr val="000000"/>
              </a:buClr>
              <a:buSzPts val="1100"/>
              <a:buFont typeface="Arial"/>
              <a:buNone/>
              <a:tabLst/>
              <a:defRPr/>
            </a:pPr>
            <a:endParaRPr kumimoji="0" sz="18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160292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graphicFrame>
        <p:nvGraphicFramePr>
          <p:cNvPr id="114" name="Google Shape;114;g106f525aa65_2_3"/>
          <p:cNvGraphicFramePr/>
          <p:nvPr/>
        </p:nvGraphicFramePr>
        <p:xfrm>
          <a:off x="1457260" y="1226269"/>
          <a:ext cx="6019137" cy="2094781"/>
        </p:xfrm>
        <a:graphic>
          <a:graphicData uri="http://schemas.openxmlformats.org/drawingml/2006/table">
            <a:tbl>
              <a:tblPr>
                <a:noFill/>
              </a:tblPr>
              <a:tblGrid>
                <a:gridCol w="2099342">
                  <a:extLst>
                    <a:ext uri="{9D8B030D-6E8A-4147-A177-3AD203B41FA5}">
                      <a16:colId xmlns:a16="http://schemas.microsoft.com/office/drawing/2014/main" val="20000"/>
                    </a:ext>
                  </a:extLst>
                </a:gridCol>
                <a:gridCol w="2719148">
                  <a:extLst>
                    <a:ext uri="{9D8B030D-6E8A-4147-A177-3AD203B41FA5}">
                      <a16:colId xmlns:a16="http://schemas.microsoft.com/office/drawing/2014/main" val="20001"/>
                    </a:ext>
                  </a:extLst>
                </a:gridCol>
                <a:gridCol w="1200647">
                  <a:extLst>
                    <a:ext uri="{9D8B030D-6E8A-4147-A177-3AD203B41FA5}">
                      <a16:colId xmlns:a16="http://schemas.microsoft.com/office/drawing/2014/main" val="20002"/>
                    </a:ext>
                  </a:extLst>
                </a:gridCol>
              </a:tblGrid>
              <a:tr h="456672">
                <a:tc>
                  <a:txBody>
                    <a:bodyPr/>
                    <a:lstStyle/>
                    <a:p>
                      <a:pPr marL="0" lvl="0" indent="0" algn="l" rtl="0">
                        <a:spcBef>
                          <a:spcPts val="0"/>
                        </a:spcBef>
                        <a:spcAft>
                          <a:spcPts val="0"/>
                        </a:spcAft>
                        <a:buNone/>
                      </a:pPr>
                      <a:r>
                        <a:rPr lang="en-US" sz="1200" b="1" dirty="0"/>
                        <a:t>Job Category</a:t>
                      </a:r>
                      <a:endParaRPr sz="1200" b="1" dirty="0"/>
                    </a:p>
                  </a:txBody>
                  <a:tcPr marL="63500" marR="63500" marT="63500" marB="63500">
                    <a:solidFill>
                      <a:srgbClr val="CCCCCC"/>
                    </a:solidFill>
                  </a:tcPr>
                </a:tc>
                <a:tc>
                  <a:txBody>
                    <a:bodyPr/>
                    <a:lstStyle/>
                    <a:p>
                      <a:pPr marL="0" lvl="0" indent="0" algn="ctr" rtl="0">
                        <a:spcBef>
                          <a:spcPts val="0"/>
                        </a:spcBef>
                        <a:spcAft>
                          <a:spcPts val="0"/>
                        </a:spcAft>
                        <a:buNone/>
                      </a:pPr>
                      <a:r>
                        <a:rPr lang="en-US" sz="1200" b="1" dirty="0"/>
                        <a:t>Mean of Quality of Co-Worker Index (6 items)</a:t>
                      </a:r>
                      <a:endParaRPr sz="1200" b="1" dirty="0"/>
                    </a:p>
                  </a:txBody>
                  <a:tcPr marL="63500" marR="63500" marT="63500" marB="63500">
                    <a:solidFill>
                      <a:srgbClr val="CCCCCC"/>
                    </a:solidFill>
                  </a:tcPr>
                </a:tc>
                <a:tc>
                  <a:txBody>
                    <a:bodyPr/>
                    <a:lstStyle/>
                    <a:p>
                      <a:pPr marL="0" lvl="0" indent="0" algn="ctr" rtl="0">
                        <a:spcBef>
                          <a:spcPts val="0"/>
                        </a:spcBef>
                        <a:spcAft>
                          <a:spcPts val="0"/>
                        </a:spcAft>
                        <a:buNone/>
                      </a:pPr>
                      <a:r>
                        <a:rPr lang="en-US" sz="1200" b="1"/>
                        <a:t>s.d </a:t>
                      </a:r>
                      <a:endParaRPr sz="1200" b="1"/>
                    </a:p>
                  </a:txBody>
                  <a:tcPr marL="63500" marR="63500" marT="63500" marB="63500">
                    <a:solidFill>
                      <a:srgbClr val="CCCCCC"/>
                    </a:solidFill>
                  </a:tcPr>
                </a:tc>
                <a:extLst>
                  <a:ext uri="{0D108BD9-81ED-4DB2-BD59-A6C34878D82A}">
                    <a16:rowId xmlns:a16="http://schemas.microsoft.com/office/drawing/2014/main" val="10000"/>
                  </a:ext>
                </a:extLst>
              </a:tr>
              <a:tr h="316941">
                <a:tc>
                  <a:txBody>
                    <a:bodyPr/>
                    <a:lstStyle/>
                    <a:p>
                      <a:pPr marL="0" lvl="0" indent="0" algn="l" rtl="0">
                        <a:spcBef>
                          <a:spcPts val="0"/>
                        </a:spcBef>
                        <a:spcAft>
                          <a:spcPts val="0"/>
                        </a:spcAft>
                        <a:buNone/>
                      </a:pPr>
                      <a:r>
                        <a:rPr lang="en-US" sz="1200"/>
                        <a:t>Education</a:t>
                      </a:r>
                      <a:endParaRPr sz="1200"/>
                    </a:p>
                  </a:txBody>
                  <a:tcPr marL="63500" marR="63500" marT="63500" marB="63500"/>
                </a:tc>
                <a:tc>
                  <a:txBody>
                    <a:bodyPr/>
                    <a:lstStyle/>
                    <a:p>
                      <a:pPr marL="0" lvl="0" indent="0" algn="ctr" rtl="0">
                        <a:spcBef>
                          <a:spcPts val="0"/>
                        </a:spcBef>
                        <a:spcAft>
                          <a:spcPts val="0"/>
                        </a:spcAft>
                        <a:buNone/>
                      </a:pPr>
                      <a:r>
                        <a:rPr lang="en-US" sz="1200"/>
                        <a:t>21.22</a:t>
                      </a:r>
                      <a:endParaRPr sz="1200"/>
                    </a:p>
                  </a:txBody>
                  <a:tcPr marL="63500" marR="63500" marT="63500" marB="63500"/>
                </a:tc>
                <a:tc>
                  <a:txBody>
                    <a:bodyPr/>
                    <a:lstStyle/>
                    <a:p>
                      <a:pPr marL="0" lvl="0" indent="0" algn="ctr" rtl="0">
                        <a:spcBef>
                          <a:spcPts val="0"/>
                        </a:spcBef>
                        <a:spcAft>
                          <a:spcPts val="0"/>
                        </a:spcAft>
                        <a:buNone/>
                      </a:pPr>
                      <a:r>
                        <a:rPr lang="en-US" sz="1200" dirty="0"/>
                        <a:t>3.826</a:t>
                      </a:r>
                      <a:endParaRPr sz="1200" dirty="0"/>
                    </a:p>
                  </a:txBody>
                  <a:tcPr marL="63500" marR="63500" marT="63500" marB="63500"/>
                </a:tc>
                <a:extLst>
                  <a:ext uri="{0D108BD9-81ED-4DB2-BD59-A6C34878D82A}">
                    <a16:rowId xmlns:a16="http://schemas.microsoft.com/office/drawing/2014/main" val="10001"/>
                  </a:ext>
                </a:extLst>
              </a:tr>
              <a:tr h="312313">
                <a:tc>
                  <a:txBody>
                    <a:bodyPr/>
                    <a:lstStyle/>
                    <a:p>
                      <a:pPr marL="0" lvl="0" indent="0" algn="l" rtl="0">
                        <a:spcBef>
                          <a:spcPts val="0"/>
                        </a:spcBef>
                        <a:spcAft>
                          <a:spcPts val="0"/>
                        </a:spcAft>
                        <a:buNone/>
                      </a:pPr>
                      <a:r>
                        <a:rPr lang="en-US" sz="1200" dirty="0"/>
                        <a:t>Students Services </a:t>
                      </a:r>
                      <a:endParaRPr sz="1200" dirty="0"/>
                    </a:p>
                  </a:txBody>
                  <a:tcPr marL="63500" marR="63500" marT="63500" marB="63500"/>
                </a:tc>
                <a:tc>
                  <a:txBody>
                    <a:bodyPr/>
                    <a:lstStyle/>
                    <a:p>
                      <a:pPr marL="0" lvl="0" indent="0" algn="ctr" rtl="0">
                        <a:spcBef>
                          <a:spcPts val="0"/>
                        </a:spcBef>
                        <a:spcAft>
                          <a:spcPts val="0"/>
                        </a:spcAft>
                        <a:buNone/>
                      </a:pPr>
                      <a:r>
                        <a:rPr lang="en-US" sz="1200" dirty="0"/>
                        <a:t>21.52</a:t>
                      </a:r>
                      <a:endParaRPr sz="1200" dirty="0"/>
                    </a:p>
                  </a:txBody>
                  <a:tcPr marL="63500" marR="63500" marT="63500" marB="63500"/>
                </a:tc>
                <a:tc>
                  <a:txBody>
                    <a:bodyPr/>
                    <a:lstStyle/>
                    <a:p>
                      <a:pPr marL="0" lvl="0" indent="0" algn="ctr" rtl="0">
                        <a:spcBef>
                          <a:spcPts val="0"/>
                        </a:spcBef>
                        <a:spcAft>
                          <a:spcPts val="0"/>
                        </a:spcAft>
                        <a:buNone/>
                      </a:pPr>
                      <a:r>
                        <a:rPr lang="en-US" sz="1200"/>
                        <a:t>3.594</a:t>
                      </a:r>
                      <a:endParaRPr sz="1200"/>
                    </a:p>
                  </a:txBody>
                  <a:tcPr marL="63500" marR="63500" marT="63500" marB="63500"/>
                </a:tc>
                <a:extLst>
                  <a:ext uri="{0D108BD9-81ED-4DB2-BD59-A6C34878D82A}">
                    <a16:rowId xmlns:a16="http://schemas.microsoft.com/office/drawing/2014/main" val="10002"/>
                  </a:ext>
                </a:extLst>
              </a:tr>
              <a:tr h="323053">
                <a:tc>
                  <a:txBody>
                    <a:bodyPr/>
                    <a:lstStyle/>
                    <a:p>
                      <a:pPr marL="0" lvl="0" indent="0" algn="l" rtl="0">
                        <a:spcBef>
                          <a:spcPts val="0"/>
                        </a:spcBef>
                        <a:spcAft>
                          <a:spcPts val="0"/>
                        </a:spcAft>
                        <a:buNone/>
                      </a:pPr>
                      <a:r>
                        <a:rPr lang="en-US" sz="1200"/>
                        <a:t>Special Skills</a:t>
                      </a:r>
                      <a:endParaRPr sz="1200"/>
                    </a:p>
                  </a:txBody>
                  <a:tcPr marL="63500" marR="63500" marT="63500" marB="63500"/>
                </a:tc>
                <a:tc>
                  <a:txBody>
                    <a:bodyPr/>
                    <a:lstStyle/>
                    <a:p>
                      <a:pPr marL="0" lvl="0" indent="0" algn="ctr" rtl="0">
                        <a:spcBef>
                          <a:spcPts val="0"/>
                        </a:spcBef>
                        <a:spcAft>
                          <a:spcPts val="0"/>
                        </a:spcAft>
                        <a:buNone/>
                      </a:pPr>
                      <a:r>
                        <a:rPr lang="en-US" sz="1200"/>
                        <a:t>20.03</a:t>
                      </a:r>
                      <a:endParaRPr sz="1200"/>
                    </a:p>
                  </a:txBody>
                  <a:tcPr marL="63500" marR="63500" marT="63500" marB="63500"/>
                </a:tc>
                <a:tc>
                  <a:txBody>
                    <a:bodyPr/>
                    <a:lstStyle/>
                    <a:p>
                      <a:pPr marL="0" lvl="0" indent="0" algn="ctr" rtl="0">
                        <a:spcBef>
                          <a:spcPts val="0"/>
                        </a:spcBef>
                        <a:spcAft>
                          <a:spcPts val="0"/>
                        </a:spcAft>
                        <a:buNone/>
                      </a:pPr>
                      <a:r>
                        <a:rPr lang="en-US" sz="1200"/>
                        <a:t>4.074</a:t>
                      </a:r>
                      <a:endParaRPr sz="1200"/>
                    </a:p>
                  </a:txBody>
                  <a:tcPr marL="63500" marR="63500" marT="63500" marB="63500"/>
                </a:tc>
                <a:extLst>
                  <a:ext uri="{0D108BD9-81ED-4DB2-BD59-A6C34878D82A}">
                    <a16:rowId xmlns:a16="http://schemas.microsoft.com/office/drawing/2014/main" val="10003"/>
                  </a:ext>
                </a:extLst>
              </a:tr>
              <a:tr h="233900">
                <a:tc>
                  <a:txBody>
                    <a:bodyPr/>
                    <a:lstStyle/>
                    <a:p>
                      <a:pPr marL="0" lvl="0" indent="0" algn="l" rtl="0">
                        <a:spcBef>
                          <a:spcPts val="0"/>
                        </a:spcBef>
                        <a:spcAft>
                          <a:spcPts val="0"/>
                        </a:spcAft>
                        <a:buNone/>
                      </a:pPr>
                      <a:r>
                        <a:rPr lang="en-US" sz="1200" dirty="0"/>
                        <a:t>Administrative</a:t>
                      </a:r>
                      <a:endParaRPr sz="1200" dirty="0"/>
                    </a:p>
                  </a:txBody>
                  <a:tcPr marL="63500" marR="63500" marT="63500" marB="63500"/>
                </a:tc>
                <a:tc>
                  <a:txBody>
                    <a:bodyPr/>
                    <a:lstStyle/>
                    <a:p>
                      <a:pPr marL="0" lvl="0" indent="0" algn="ctr" rtl="0">
                        <a:spcBef>
                          <a:spcPts val="0"/>
                        </a:spcBef>
                        <a:spcAft>
                          <a:spcPts val="0"/>
                        </a:spcAft>
                        <a:buNone/>
                      </a:pPr>
                      <a:r>
                        <a:rPr lang="en-US" sz="1200"/>
                        <a:t>20.86</a:t>
                      </a:r>
                      <a:endParaRPr sz="1200"/>
                    </a:p>
                  </a:txBody>
                  <a:tcPr marL="63500" marR="63500" marT="63500" marB="63500"/>
                </a:tc>
                <a:tc>
                  <a:txBody>
                    <a:bodyPr/>
                    <a:lstStyle/>
                    <a:p>
                      <a:pPr marL="0" lvl="0" indent="0" algn="ctr" rtl="0">
                        <a:spcBef>
                          <a:spcPts val="0"/>
                        </a:spcBef>
                        <a:spcAft>
                          <a:spcPts val="0"/>
                        </a:spcAft>
                        <a:buNone/>
                      </a:pPr>
                      <a:r>
                        <a:rPr lang="en-US" sz="1200"/>
                        <a:t>3.818</a:t>
                      </a:r>
                      <a:endParaRPr sz="1200"/>
                    </a:p>
                  </a:txBody>
                  <a:tcPr marL="63500" marR="63500" marT="63500" marB="63500"/>
                </a:tc>
                <a:extLst>
                  <a:ext uri="{0D108BD9-81ED-4DB2-BD59-A6C34878D82A}">
                    <a16:rowId xmlns:a16="http://schemas.microsoft.com/office/drawing/2014/main" val="10004"/>
                  </a:ext>
                </a:extLst>
              </a:tr>
              <a:tr h="339834">
                <a:tc>
                  <a:txBody>
                    <a:bodyPr/>
                    <a:lstStyle/>
                    <a:p>
                      <a:pPr marL="0" lvl="0" indent="0" algn="l" rtl="0">
                        <a:spcBef>
                          <a:spcPts val="0"/>
                        </a:spcBef>
                        <a:spcAft>
                          <a:spcPts val="0"/>
                        </a:spcAft>
                        <a:buNone/>
                      </a:pPr>
                      <a:r>
                        <a:rPr lang="en-US" sz="1200"/>
                        <a:t>Food Services</a:t>
                      </a:r>
                      <a:endParaRPr sz="1200"/>
                    </a:p>
                  </a:txBody>
                  <a:tcPr marL="63500" marR="63500" marT="63500" marB="63500"/>
                </a:tc>
                <a:tc>
                  <a:txBody>
                    <a:bodyPr/>
                    <a:lstStyle/>
                    <a:p>
                      <a:pPr marL="0" lvl="0" indent="0" algn="ctr" rtl="0">
                        <a:spcBef>
                          <a:spcPts val="0"/>
                        </a:spcBef>
                        <a:spcAft>
                          <a:spcPts val="0"/>
                        </a:spcAft>
                        <a:buNone/>
                      </a:pPr>
                      <a:r>
                        <a:rPr lang="en-US" sz="1200" dirty="0"/>
                        <a:t>19.13</a:t>
                      </a:r>
                      <a:endParaRPr sz="1200" dirty="0"/>
                    </a:p>
                  </a:txBody>
                  <a:tcPr marL="63500" marR="63500" marT="63500" marB="63500"/>
                </a:tc>
                <a:tc>
                  <a:txBody>
                    <a:bodyPr/>
                    <a:lstStyle/>
                    <a:p>
                      <a:pPr marL="0" lvl="0" indent="0" algn="ctr" rtl="0">
                        <a:spcBef>
                          <a:spcPts val="0"/>
                        </a:spcBef>
                        <a:spcAft>
                          <a:spcPts val="0"/>
                        </a:spcAft>
                        <a:buNone/>
                      </a:pPr>
                      <a:r>
                        <a:rPr lang="en-US" sz="1200" dirty="0"/>
                        <a:t>4.566</a:t>
                      </a:r>
                      <a:endParaRPr sz="1200" dirty="0"/>
                    </a:p>
                  </a:txBody>
                  <a:tcPr marL="63500" marR="63500" marT="63500" marB="63500"/>
                </a:tc>
                <a:extLst>
                  <a:ext uri="{0D108BD9-81ED-4DB2-BD59-A6C34878D82A}">
                    <a16:rowId xmlns:a16="http://schemas.microsoft.com/office/drawing/2014/main" val="10005"/>
                  </a:ext>
                </a:extLst>
              </a:tr>
            </a:tbl>
          </a:graphicData>
        </a:graphic>
      </p:graphicFrame>
      <p:sp>
        <p:nvSpPr>
          <p:cNvPr id="115" name="Google Shape;115;g106f525aa65_2_3"/>
          <p:cNvSpPr txBox="1"/>
          <p:nvPr/>
        </p:nvSpPr>
        <p:spPr>
          <a:xfrm>
            <a:off x="71562" y="336832"/>
            <a:ext cx="9144000" cy="507801"/>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Arial"/>
                <a:cs typeface="Arial"/>
                <a:sym typeface="Arial"/>
              </a:rPr>
              <a:t>How do co-worker </a:t>
            </a:r>
            <a:r>
              <a:rPr kumimoji="0" lang="en-US" sz="2000" b="1" i="0" u="sng" strike="noStrike" kern="0" cap="none" spc="0" normalizeH="0" baseline="0" noProof="0" dirty="0">
                <a:ln>
                  <a:noFill/>
                </a:ln>
                <a:solidFill>
                  <a:srgbClr val="000000"/>
                </a:solidFill>
                <a:effectLst/>
                <a:uLnTx/>
                <a:uFillTx/>
                <a:latin typeface="Arial"/>
                <a:cs typeface="Arial"/>
                <a:sym typeface="Arial"/>
              </a:rPr>
              <a:t>relationships</a:t>
            </a:r>
            <a:r>
              <a:rPr kumimoji="0" lang="en-US" sz="2000" b="1" i="0" u="none" strike="noStrike" kern="0" cap="none" spc="0" normalizeH="0" baseline="0" noProof="0" dirty="0">
                <a:ln>
                  <a:noFill/>
                </a:ln>
                <a:solidFill>
                  <a:srgbClr val="000000"/>
                </a:solidFill>
                <a:effectLst/>
                <a:uLnTx/>
                <a:uFillTx/>
                <a:latin typeface="Arial"/>
                <a:cs typeface="Arial"/>
                <a:sym typeface="Arial"/>
              </a:rPr>
              <a:t> vary across </a:t>
            </a:r>
            <a:r>
              <a:rPr kumimoji="0" lang="en-US" sz="2000" b="1" i="0" u="sng" strike="noStrike" kern="0" cap="none" spc="0" normalizeH="0" baseline="0" noProof="0" dirty="0">
                <a:ln>
                  <a:noFill/>
                </a:ln>
                <a:solidFill>
                  <a:srgbClr val="000000"/>
                </a:solidFill>
                <a:effectLst/>
                <a:uLnTx/>
                <a:uFillTx/>
                <a:latin typeface="Arial"/>
                <a:cs typeface="Arial"/>
                <a:sym typeface="Arial"/>
              </a:rPr>
              <a:t>job categories</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endParaRPr kumimoji="0" sz="2000" b="1" i="0" u="none" strike="noStrike" kern="0" cap="none" spc="0" normalizeH="0" baseline="0" noProof="0" dirty="0">
              <a:ln>
                <a:noFill/>
              </a:ln>
              <a:solidFill>
                <a:srgbClr val="000000"/>
              </a:solidFill>
              <a:effectLst/>
              <a:uLnTx/>
              <a:uFillTx/>
              <a:latin typeface="Arial"/>
              <a:cs typeface="Arial"/>
              <a:sym typeface="Arial"/>
            </a:endParaRPr>
          </a:p>
        </p:txBody>
      </p:sp>
      <p:sp>
        <p:nvSpPr>
          <p:cNvPr id="116" name="Google Shape;116;g106f525aa65_2_3"/>
          <p:cNvSpPr/>
          <p:nvPr/>
        </p:nvSpPr>
        <p:spPr>
          <a:xfrm>
            <a:off x="4521570" y="2045280"/>
            <a:ext cx="899999" cy="272087"/>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g106f525aa65_2_3"/>
          <p:cNvSpPr/>
          <p:nvPr/>
        </p:nvSpPr>
        <p:spPr>
          <a:xfrm>
            <a:off x="4466828" y="3001312"/>
            <a:ext cx="900000" cy="272086"/>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765615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103f2009b6d_0_18"/>
          <p:cNvSpPr txBox="1">
            <a:spLocks noGrp="1"/>
          </p:cNvSpPr>
          <p:nvPr>
            <p:ph type="ctrTitle"/>
          </p:nvPr>
        </p:nvSpPr>
        <p:spPr>
          <a:xfrm>
            <a:off x="1161838" y="1626340"/>
            <a:ext cx="6648893" cy="339600"/>
          </a:xfrm>
          <a:prstGeom prst="rect">
            <a:avLst/>
          </a:prstGeom>
        </p:spPr>
        <p:txBody>
          <a:bodyPr spcFirstLastPara="1" wrap="square" lIns="91425" tIns="45700" rIns="91425" bIns="45700" anchor="ctr" anchorCtr="0">
            <a:noAutofit/>
          </a:bodyPr>
          <a:lstStyle/>
          <a:p>
            <a:pPr marL="0" lvl="0" indent="0" algn="ctr" rtl="0">
              <a:lnSpc>
                <a:spcPct val="115000"/>
              </a:lnSpc>
              <a:spcBef>
                <a:spcPts val="0"/>
              </a:spcBef>
              <a:spcAft>
                <a:spcPts val="0"/>
              </a:spcAft>
              <a:buClr>
                <a:schemeClr val="dk1"/>
              </a:buClr>
              <a:buSzPts val="1100"/>
              <a:buFont typeface="Arial"/>
              <a:buNone/>
            </a:pPr>
            <a:r>
              <a:rPr lang="en-US" sz="2000" dirty="0"/>
              <a:t>How do </a:t>
            </a:r>
            <a:r>
              <a:rPr lang="en-US" sz="2000" u="sng" dirty="0"/>
              <a:t>Co-Worker-Related Skills gains</a:t>
            </a:r>
            <a:r>
              <a:rPr lang="en-US" sz="2000" dirty="0"/>
              <a:t> </a:t>
            </a:r>
            <a:br>
              <a:rPr lang="en-US" sz="2000" dirty="0"/>
            </a:br>
            <a:r>
              <a:rPr lang="en-US" sz="2000" dirty="0"/>
              <a:t>vary among the different job </a:t>
            </a:r>
            <a:r>
              <a:rPr lang="en-US" sz="2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types</a:t>
            </a:r>
            <a:r>
              <a:rPr lang="en-US" sz="2000" dirty="0"/>
              <a:t>? </a:t>
            </a:r>
            <a:endParaRPr sz="2000" dirty="0"/>
          </a:p>
          <a:p>
            <a:pPr marL="0" lvl="0" indent="0" algn="l" rtl="0">
              <a:spcBef>
                <a:spcPts val="0"/>
              </a:spcBef>
              <a:spcAft>
                <a:spcPts val="0"/>
              </a:spcAft>
              <a:buNone/>
            </a:pPr>
            <a:br>
              <a:rPr lang="en-US" sz="1400" dirty="0"/>
            </a:br>
            <a:r>
              <a:rPr lang="en-US" sz="1400" b="0" u="sng" dirty="0"/>
              <a:t>Co-worker-related skills Index</a:t>
            </a:r>
            <a:r>
              <a:rPr lang="en-US" sz="1400" b="0" dirty="0"/>
              <a:t>: collaboration, oral communication, managing conflict, leadership, teamwork, and ability to promote equity and inclusion  </a:t>
            </a:r>
            <a:endParaRPr sz="1400" b="0" dirty="0"/>
          </a:p>
        </p:txBody>
      </p:sp>
      <p:graphicFrame>
        <p:nvGraphicFramePr>
          <p:cNvPr id="123" name="Google Shape;123;g103f2009b6d_0_18"/>
          <p:cNvGraphicFramePr/>
          <p:nvPr/>
        </p:nvGraphicFramePr>
        <p:xfrm>
          <a:off x="1225907" y="2571750"/>
          <a:ext cx="6067100" cy="2058731"/>
        </p:xfrm>
        <a:graphic>
          <a:graphicData uri="http://schemas.openxmlformats.org/drawingml/2006/table">
            <a:tbl>
              <a:tblPr>
                <a:noFill/>
              </a:tblPr>
              <a:tblGrid>
                <a:gridCol w="2041250">
                  <a:extLst>
                    <a:ext uri="{9D8B030D-6E8A-4147-A177-3AD203B41FA5}">
                      <a16:colId xmlns:a16="http://schemas.microsoft.com/office/drawing/2014/main" val="20000"/>
                    </a:ext>
                  </a:extLst>
                </a:gridCol>
                <a:gridCol w="2835100">
                  <a:extLst>
                    <a:ext uri="{9D8B030D-6E8A-4147-A177-3AD203B41FA5}">
                      <a16:colId xmlns:a16="http://schemas.microsoft.com/office/drawing/2014/main" val="20001"/>
                    </a:ext>
                  </a:extLst>
                </a:gridCol>
                <a:gridCol w="1190750">
                  <a:extLst>
                    <a:ext uri="{9D8B030D-6E8A-4147-A177-3AD203B41FA5}">
                      <a16:colId xmlns:a16="http://schemas.microsoft.com/office/drawing/2014/main" val="20002"/>
                    </a:ext>
                  </a:extLst>
                </a:gridCol>
              </a:tblGrid>
              <a:tr h="496482">
                <a:tc>
                  <a:txBody>
                    <a:bodyPr/>
                    <a:lstStyle/>
                    <a:p>
                      <a:pPr marL="0" lvl="0" indent="0" algn="l" rtl="0">
                        <a:spcBef>
                          <a:spcPts val="0"/>
                        </a:spcBef>
                        <a:spcAft>
                          <a:spcPts val="0"/>
                        </a:spcAft>
                        <a:buNone/>
                      </a:pPr>
                      <a:r>
                        <a:rPr lang="en-US" sz="1200" b="1" dirty="0"/>
                        <a:t>Job Category</a:t>
                      </a:r>
                      <a:endParaRPr sz="1200" b="1" dirty="0"/>
                    </a:p>
                  </a:txBody>
                  <a:tcPr marL="63500" marR="63500" marT="63500" marB="63500">
                    <a:solidFill>
                      <a:srgbClr val="CCCCCC"/>
                    </a:solidFill>
                  </a:tcPr>
                </a:tc>
                <a:tc>
                  <a:txBody>
                    <a:bodyPr/>
                    <a:lstStyle/>
                    <a:p>
                      <a:pPr marL="0" lvl="0" indent="0" algn="ctr" rtl="0">
                        <a:spcBef>
                          <a:spcPts val="0"/>
                        </a:spcBef>
                        <a:spcAft>
                          <a:spcPts val="0"/>
                        </a:spcAft>
                        <a:buNone/>
                      </a:pPr>
                      <a:r>
                        <a:rPr lang="en-US" sz="1200" b="1" dirty="0"/>
                        <a:t>Mean Co-Worker-Related Skills Index (6 items) score</a:t>
                      </a:r>
                      <a:endParaRPr sz="1200" b="1" dirty="0"/>
                    </a:p>
                  </a:txBody>
                  <a:tcPr marL="63500" marR="63500" marT="63500" marB="63500">
                    <a:solidFill>
                      <a:srgbClr val="CCCCCC"/>
                    </a:solidFill>
                  </a:tcPr>
                </a:tc>
                <a:tc>
                  <a:txBody>
                    <a:bodyPr/>
                    <a:lstStyle/>
                    <a:p>
                      <a:pPr marL="0" lvl="0" indent="0" algn="ctr" rtl="0">
                        <a:spcBef>
                          <a:spcPts val="0"/>
                        </a:spcBef>
                        <a:spcAft>
                          <a:spcPts val="0"/>
                        </a:spcAft>
                        <a:buNone/>
                      </a:pPr>
                      <a:r>
                        <a:rPr lang="en-US" sz="1200" b="1"/>
                        <a:t>s.d </a:t>
                      </a:r>
                      <a:endParaRPr sz="1200" b="1"/>
                    </a:p>
                  </a:txBody>
                  <a:tcPr marL="63500" marR="63500" marT="63500" marB="63500">
                    <a:solidFill>
                      <a:srgbClr val="CCCCCC"/>
                    </a:solidFill>
                  </a:tcPr>
                </a:tc>
                <a:extLst>
                  <a:ext uri="{0D108BD9-81ED-4DB2-BD59-A6C34878D82A}">
                    <a16:rowId xmlns:a16="http://schemas.microsoft.com/office/drawing/2014/main" val="10000"/>
                  </a:ext>
                </a:extLst>
              </a:tr>
              <a:tr h="322729">
                <a:tc>
                  <a:txBody>
                    <a:bodyPr/>
                    <a:lstStyle/>
                    <a:p>
                      <a:pPr marL="0" lvl="0" indent="0" algn="l" rtl="0">
                        <a:spcBef>
                          <a:spcPts val="0"/>
                        </a:spcBef>
                        <a:spcAft>
                          <a:spcPts val="0"/>
                        </a:spcAft>
                        <a:buNone/>
                      </a:pPr>
                      <a:r>
                        <a:rPr lang="en-US" sz="1200"/>
                        <a:t>Education</a:t>
                      </a:r>
                      <a:endParaRPr sz="1200"/>
                    </a:p>
                  </a:txBody>
                  <a:tcPr marL="63500" marR="63500" marT="63500" marB="63500"/>
                </a:tc>
                <a:tc>
                  <a:txBody>
                    <a:bodyPr/>
                    <a:lstStyle/>
                    <a:p>
                      <a:pPr marL="0" lvl="0" indent="0" algn="ctr" rtl="0">
                        <a:spcBef>
                          <a:spcPts val="0"/>
                        </a:spcBef>
                        <a:spcAft>
                          <a:spcPts val="0"/>
                        </a:spcAft>
                        <a:buNone/>
                      </a:pPr>
                      <a:r>
                        <a:rPr lang="en-US" sz="1200" dirty="0"/>
                        <a:t>13.18</a:t>
                      </a:r>
                      <a:endParaRPr sz="1200" dirty="0"/>
                    </a:p>
                  </a:txBody>
                  <a:tcPr marL="63500" marR="63500" marT="63500" marB="63500"/>
                </a:tc>
                <a:tc>
                  <a:txBody>
                    <a:bodyPr/>
                    <a:lstStyle/>
                    <a:p>
                      <a:pPr marL="0" lvl="0" indent="0" algn="ctr" rtl="0">
                        <a:spcBef>
                          <a:spcPts val="0"/>
                        </a:spcBef>
                        <a:spcAft>
                          <a:spcPts val="0"/>
                        </a:spcAft>
                        <a:buNone/>
                      </a:pPr>
                      <a:r>
                        <a:rPr lang="en-US" sz="1200"/>
                        <a:t>5.436</a:t>
                      </a:r>
                      <a:endParaRPr sz="1200"/>
                    </a:p>
                  </a:txBody>
                  <a:tcPr marL="63500" marR="63500" marT="63500" marB="63500"/>
                </a:tc>
                <a:extLst>
                  <a:ext uri="{0D108BD9-81ED-4DB2-BD59-A6C34878D82A}">
                    <a16:rowId xmlns:a16="http://schemas.microsoft.com/office/drawing/2014/main" val="10001"/>
                  </a:ext>
                </a:extLst>
              </a:tr>
              <a:tr h="291993">
                <a:tc>
                  <a:txBody>
                    <a:bodyPr/>
                    <a:lstStyle/>
                    <a:p>
                      <a:pPr marL="0" lvl="0" indent="0" algn="l" rtl="0">
                        <a:spcBef>
                          <a:spcPts val="0"/>
                        </a:spcBef>
                        <a:spcAft>
                          <a:spcPts val="0"/>
                        </a:spcAft>
                        <a:buNone/>
                      </a:pPr>
                      <a:r>
                        <a:rPr lang="en-US" sz="1200"/>
                        <a:t>Students Services </a:t>
                      </a:r>
                      <a:endParaRPr sz="1200"/>
                    </a:p>
                  </a:txBody>
                  <a:tcPr marL="63500" marR="63500" marT="63500" marB="63500"/>
                </a:tc>
                <a:tc>
                  <a:txBody>
                    <a:bodyPr/>
                    <a:lstStyle/>
                    <a:p>
                      <a:pPr marL="0" lvl="0" indent="0" algn="ctr" rtl="0">
                        <a:spcBef>
                          <a:spcPts val="0"/>
                        </a:spcBef>
                        <a:spcAft>
                          <a:spcPts val="0"/>
                        </a:spcAft>
                        <a:buNone/>
                      </a:pPr>
                      <a:r>
                        <a:rPr lang="en-US" sz="1200"/>
                        <a:t>18.85</a:t>
                      </a:r>
                      <a:endParaRPr sz="1200"/>
                    </a:p>
                  </a:txBody>
                  <a:tcPr marL="63500" marR="63500" marT="63500" marB="63500"/>
                </a:tc>
                <a:tc>
                  <a:txBody>
                    <a:bodyPr/>
                    <a:lstStyle/>
                    <a:p>
                      <a:pPr marL="0" lvl="0" indent="0" algn="ctr" rtl="0">
                        <a:spcBef>
                          <a:spcPts val="0"/>
                        </a:spcBef>
                        <a:spcAft>
                          <a:spcPts val="0"/>
                        </a:spcAft>
                        <a:buNone/>
                      </a:pPr>
                      <a:r>
                        <a:rPr lang="en-US" sz="1200"/>
                        <a:t>4.487</a:t>
                      </a:r>
                      <a:endParaRPr sz="1200"/>
                    </a:p>
                  </a:txBody>
                  <a:tcPr marL="63500" marR="63500" marT="63500" marB="63500"/>
                </a:tc>
                <a:extLst>
                  <a:ext uri="{0D108BD9-81ED-4DB2-BD59-A6C34878D82A}">
                    <a16:rowId xmlns:a16="http://schemas.microsoft.com/office/drawing/2014/main" val="10002"/>
                  </a:ext>
                </a:extLst>
              </a:tr>
              <a:tr h="274107">
                <a:tc>
                  <a:txBody>
                    <a:bodyPr/>
                    <a:lstStyle/>
                    <a:p>
                      <a:pPr marL="0" lvl="0" indent="0" algn="l" rtl="0">
                        <a:spcBef>
                          <a:spcPts val="0"/>
                        </a:spcBef>
                        <a:spcAft>
                          <a:spcPts val="0"/>
                        </a:spcAft>
                        <a:buNone/>
                      </a:pPr>
                      <a:r>
                        <a:rPr lang="en-US" sz="1200"/>
                        <a:t>Special Skills</a:t>
                      </a:r>
                      <a:endParaRPr sz="1200"/>
                    </a:p>
                  </a:txBody>
                  <a:tcPr marL="63500" marR="63500" marT="63500" marB="63500"/>
                </a:tc>
                <a:tc>
                  <a:txBody>
                    <a:bodyPr/>
                    <a:lstStyle/>
                    <a:p>
                      <a:pPr marL="0" lvl="0" indent="0" algn="ctr" rtl="0">
                        <a:spcBef>
                          <a:spcPts val="0"/>
                        </a:spcBef>
                        <a:spcAft>
                          <a:spcPts val="0"/>
                        </a:spcAft>
                        <a:buNone/>
                      </a:pPr>
                      <a:r>
                        <a:rPr lang="en-US" sz="1200"/>
                        <a:t>12.93</a:t>
                      </a:r>
                      <a:endParaRPr sz="1200"/>
                    </a:p>
                  </a:txBody>
                  <a:tcPr marL="63500" marR="63500" marT="63500" marB="63500"/>
                </a:tc>
                <a:tc>
                  <a:txBody>
                    <a:bodyPr/>
                    <a:lstStyle/>
                    <a:p>
                      <a:pPr marL="0" lvl="0" indent="0" algn="ctr" rtl="0">
                        <a:spcBef>
                          <a:spcPts val="0"/>
                        </a:spcBef>
                        <a:spcAft>
                          <a:spcPts val="0"/>
                        </a:spcAft>
                        <a:buNone/>
                      </a:pPr>
                      <a:r>
                        <a:rPr lang="en-US" sz="1200"/>
                        <a:t>5.730</a:t>
                      </a:r>
                      <a:endParaRPr sz="1200"/>
                    </a:p>
                  </a:txBody>
                  <a:tcPr marL="63500" marR="63500" marT="63500" marB="63500"/>
                </a:tc>
                <a:extLst>
                  <a:ext uri="{0D108BD9-81ED-4DB2-BD59-A6C34878D82A}">
                    <a16:rowId xmlns:a16="http://schemas.microsoft.com/office/drawing/2014/main" val="10003"/>
                  </a:ext>
                </a:extLst>
              </a:tr>
              <a:tr h="286956">
                <a:tc>
                  <a:txBody>
                    <a:bodyPr/>
                    <a:lstStyle/>
                    <a:p>
                      <a:pPr marL="0" lvl="0" indent="0" algn="l" rtl="0">
                        <a:spcBef>
                          <a:spcPts val="0"/>
                        </a:spcBef>
                        <a:spcAft>
                          <a:spcPts val="0"/>
                        </a:spcAft>
                        <a:buNone/>
                      </a:pPr>
                      <a:r>
                        <a:rPr lang="en-US" sz="1200" dirty="0"/>
                        <a:t>Administrative</a:t>
                      </a:r>
                      <a:endParaRPr sz="1200" dirty="0"/>
                    </a:p>
                  </a:txBody>
                  <a:tcPr marL="63500" marR="63500" marT="63500" marB="63500"/>
                </a:tc>
                <a:tc>
                  <a:txBody>
                    <a:bodyPr/>
                    <a:lstStyle/>
                    <a:p>
                      <a:pPr marL="0" lvl="0" indent="0" algn="ctr" rtl="0">
                        <a:spcBef>
                          <a:spcPts val="0"/>
                        </a:spcBef>
                        <a:spcAft>
                          <a:spcPts val="0"/>
                        </a:spcAft>
                        <a:buNone/>
                      </a:pPr>
                      <a:r>
                        <a:rPr lang="en-US" sz="1200"/>
                        <a:t>13.58</a:t>
                      </a:r>
                      <a:endParaRPr sz="1200"/>
                    </a:p>
                  </a:txBody>
                  <a:tcPr marL="63500" marR="63500" marT="63500" marB="63500"/>
                </a:tc>
                <a:tc>
                  <a:txBody>
                    <a:bodyPr/>
                    <a:lstStyle/>
                    <a:p>
                      <a:pPr marL="0" lvl="0" indent="0" algn="ctr" rtl="0">
                        <a:spcBef>
                          <a:spcPts val="0"/>
                        </a:spcBef>
                        <a:spcAft>
                          <a:spcPts val="0"/>
                        </a:spcAft>
                        <a:buNone/>
                      </a:pPr>
                      <a:r>
                        <a:rPr lang="en-US" sz="1200"/>
                        <a:t>6.244</a:t>
                      </a:r>
                      <a:endParaRPr sz="1200"/>
                    </a:p>
                  </a:txBody>
                  <a:tcPr marL="63500" marR="63500" marT="63500" marB="63500"/>
                </a:tc>
                <a:extLst>
                  <a:ext uri="{0D108BD9-81ED-4DB2-BD59-A6C34878D82A}">
                    <a16:rowId xmlns:a16="http://schemas.microsoft.com/office/drawing/2014/main" val="10004"/>
                  </a:ext>
                </a:extLst>
              </a:tr>
              <a:tr h="295525">
                <a:tc>
                  <a:txBody>
                    <a:bodyPr/>
                    <a:lstStyle/>
                    <a:p>
                      <a:pPr marL="0" lvl="0" indent="0" algn="l" rtl="0">
                        <a:spcBef>
                          <a:spcPts val="0"/>
                        </a:spcBef>
                        <a:spcAft>
                          <a:spcPts val="0"/>
                        </a:spcAft>
                        <a:buNone/>
                      </a:pPr>
                      <a:r>
                        <a:rPr lang="en-US" sz="1200" dirty="0"/>
                        <a:t>Food Services</a:t>
                      </a:r>
                      <a:endParaRPr sz="1200" dirty="0"/>
                    </a:p>
                  </a:txBody>
                  <a:tcPr marL="63500" marR="63500" marT="63500" marB="63500"/>
                </a:tc>
                <a:tc>
                  <a:txBody>
                    <a:bodyPr/>
                    <a:lstStyle/>
                    <a:p>
                      <a:pPr marL="0" lvl="0" indent="0" algn="ctr" rtl="0">
                        <a:spcBef>
                          <a:spcPts val="0"/>
                        </a:spcBef>
                        <a:spcAft>
                          <a:spcPts val="0"/>
                        </a:spcAft>
                        <a:buNone/>
                      </a:pPr>
                      <a:r>
                        <a:rPr lang="en-US" sz="1200"/>
                        <a:t>12.33</a:t>
                      </a:r>
                      <a:endParaRPr sz="1200"/>
                    </a:p>
                  </a:txBody>
                  <a:tcPr marL="63500" marR="63500" marT="63500" marB="63500"/>
                </a:tc>
                <a:tc>
                  <a:txBody>
                    <a:bodyPr/>
                    <a:lstStyle/>
                    <a:p>
                      <a:pPr marL="0" lvl="0" indent="0" algn="ctr" rtl="0">
                        <a:spcBef>
                          <a:spcPts val="0"/>
                        </a:spcBef>
                        <a:spcAft>
                          <a:spcPts val="0"/>
                        </a:spcAft>
                        <a:buNone/>
                      </a:pPr>
                      <a:r>
                        <a:rPr lang="en-US" sz="1200" dirty="0"/>
                        <a:t>5.750</a:t>
                      </a:r>
                      <a:endParaRPr sz="1200" dirty="0"/>
                    </a:p>
                  </a:txBody>
                  <a:tcPr marL="63500" marR="63500" marT="63500" marB="63500"/>
                </a:tc>
                <a:extLst>
                  <a:ext uri="{0D108BD9-81ED-4DB2-BD59-A6C34878D82A}">
                    <a16:rowId xmlns:a16="http://schemas.microsoft.com/office/drawing/2014/main" val="10005"/>
                  </a:ext>
                </a:extLst>
              </a:tr>
            </a:tbl>
          </a:graphicData>
        </a:graphic>
      </p:graphicFrame>
      <p:sp>
        <p:nvSpPr>
          <p:cNvPr id="124" name="Google Shape;124;g103f2009b6d_0_18"/>
          <p:cNvSpPr/>
          <p:nvPr/>
        </p:nvSpPr>
        <p:spPr>
          <a:xfrm>
            <a:off x="4259457" y="3444333"/>
            <a:ext cx="900000" cy="203103"/>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125;g103f2009b6d_0_18"/>
          <p:cNvSpPr/>
          <p:nvPr/>
        </p:nvSpPr>
        <p:spPr>
          <a:xfrm>
            <a:off x="4259457" y="4354722"/>
            <a:ext cx="900000" cy="203102"/>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703159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103f2009b6d_0_46"/>
          <p:cNvSpPr txBox="1">
            <a:spLocks noGrp="1"/>
          </p:cNvSpPr>
          <p:nvPr>
            <p:ph type="ctrTitle"/>
          </p:nvPr>
        </p:nvSpPr>
        <p:spPr>
          <a:xfrm>
            <a:off x="-358908" y="1145745"/>
            <a:ext cx="8712300" cy="339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000" u="sng" dirty="0"/>
              <a:t>Frequency</a:t>
            </a:r>
            <a:r>
              <a:rPr lang="en-US" sz="2000" dirty="0"/>
              <a:t> of Working with Co-Workers </a:t>
            </a:r>
            <a:br>
              <a:rPr lang="en-US" sz="2000" dirty="0"/>
            </a:br>
            <a:r>
              <a:rPr lang="en-US" sz="2000" dirty="0"/>
              <a:t>and </a:t>
            </a:r>
            <a:r>
              <a:rPr lang="en-US" sz="2000" u="sng" dirty="0"/>
              <a:t>Job Category</a:t>
            </a:r>
            <a:endParaRPr sz="2000" u="sng" dirty="0"/>
          </a:p>
        </p:txBody>
      </p:sp>
      <p:graphicFrame>
        <p:nvGraphicFramePr>
          <p:cNvPr id="131" name="Google Shape;131;g103f2009b6d_0_46"/>
          <p:cNvGraphicFramePr/>
          <p:nvPr/>
        </p:nvGraphicFramePr>
        <p:xfrm>
          <a:off x="1032123" y="1902076"/>
          <a:ext cx="6679096" cy="2775875"/>
        </p:xfrm>
        <a:graphic>
          <a:graphicData uri="http://schemas.openxmlformats.org/drawingml/2006/table">
            <a:tbl>
              <a:tblPr>
                <a:noFill/>
              </a:tblPr>
              <a:tblGrid>
                <a:gridCol w="1248356">
                  <a:extLst>
                    <a:ext uri="{9D8B030D-6E8A-4147-A177-3AD203B41FA5}">
                      <a16:colId xmlns:a16="http://schemas.microsoft.com/office/drawing/2014/main" val="20000"/>
                    </a:ext>
                  </a:extLst>
                </a:gridCol>
                <a:gridCol w="1033669">
                  <a:extLst>
                    <a:ext uri="{9D8B030D-6E8A-4147-A177-3AD203B41FA5}">
                      <a16:colId xmlns:a16="http://schemas.microsoft.com/office/drawing/2014/main" val="20001"/>
                    </a:ext>
                  </a:extLst>
                </a:gridCol>
                <a:gridCol w="866693">
                  <a:extLst>
                    <a:ext uri="{9D8B030D-6E8A-4147-A177-3AD203B41FA5}">
                      <a16:colId xmlns:a16="http://schemas.microsoft.com/office/drawing/2014/main" val="20002"/>
                    </a:ext>
                  </a:extLst>
                </a:gridCol>
                <a:gridCol w="985961">
                  <a:extLst>
                    <a:ext uri="{9D8B030D-6E8A-4147-A177-3AD203B41FA5}">
                      <a16:colId xmlns:a16="http://schemas.microsoft.com/office/drawing/2014/main" val="20003"/>
                    </a:ext>
                  </a:extLst>
                </a:gridCol>
                <a:gridCol w="882595">
                  <a:extLst>
                    <a:ext uri="{9D8B030D-6E8A-4147-A177-3AD203B41FA5}">
                      <a16:colId xmlns:a16="http://schemas.microsoft.com/office/drawing/2014/main" val="20004"/>
                    </a:ext>
                  </a:extLst>
                </a:gridCol>
                <a:gridCol w="898497">
                  <a:extLst>
                    <a:ext uri="{9D8B030D-6E8A-4147-A177-3AD203B41FA5}">
                      <a16:colId xmlns:a16="http://schemas.microsoft.com/office/drawing/2014/main" val="20005"/>
                    </a:ext>
                  </a:extLst>
                </a:gridCol>
                <a:gridCol w="763325">
                  <a:extLst>
                    <a:ext uri="{9D8B030D-6E8A-4147-A177-3AD203B41FA5}">
                      <a16:colId xmlns:a16="http://schemas.microsoft.com/office/drawing/2014/main" val="20006"/>
                    </a:ext>
                  </a:extLst>
                </a:gridCol>
              </a:tblGrid>
              <a:tr h="551025">
                <a:tc>
                  <a:txBody>
                    <a:bodyPr/>
                    <a:lstStyle/>
                    <a:p>
                      <a:pPr marL="0" lvl="0" indent="0" algn="l" rtl="0">
                        <a:spcBef>
                          <a:spcPts val="0"/>
                        </a:spcBef>
                        <a:spcAft>
                          <a:spcPts val="0"/>
                        </a:spcAft>
                        <a:buNone/>
                      </a:pPr>
                      <a:endParaRPr sz="1200" dirty="0">
                        <a:latin typeface="Calibri" panose="020F0502020204030204" pitchFamily="34" charset="0"/>
                        <a:cs typeface="Calibri" panose="020F0502020204030204" pitchFamily="34" charset="0"/>
                      </a:endParaRPr>
                    </a:p>
                  </a:txBody>
                  <a:tcPr marL="91425" marR="91425" marT="91425" marB="91425">
                    <a:solidFill>
                      <a:srgbClr val="CCCCCC"/>
                    </a:solidFill>
                  </a:tcPr>
                </a:tc>
                <a:tc>
                  <a:txBody>
                    <a:bodyPr/>
                    <a:lstStyle/>
                    <a:p>
                      <a:pPr marL="0" lvl="0" indent="0" algn="ctr" rtl="0">
                        <a:spcBef>
                          <a:spcPts val="0"/>
                        </a:spcBef>
                        <a:spcAft>
                          <a:spcPts val="0"/>
                        </a:spcAft>
                        <a:buNone/>
                      </a:pPr>
                      <a:r>
                        <a:rPr lang="en-US" sz="1200" b="1" dirty="0">
                          <a:latin typeface="Calibri" panose="020F0502020204030204" pitchFamily="34" charset="0"/>
                          <a:cs typeface="Calibri" panose="020F0502020204030204" pitchFamily="34" charset="0"/>
                        </a:rPr>
                        <a:t>Never or almost never</a:t>
                      </a:r>
                      <a:endParaRPr sz="1200" b="1" dirty="0">
                        <a:latin typeface="Calibri" panose="020F0502020204030204" pitchFamily="34" charset="0"/>
                        <a:cs typeface="Calibri" panose="020F0502020204030204" pitchFamily="34" charset="0"/>
                      </a:endParaRPr>
                    </a:p>
                  </a:txBody>
                  <a:tcPr marL="91425" marR="91425" marT="91425" marB="91425">
                    <a:solidFill>
                      <a:srgbClr val="CCCCCC"/>
                    </a:solidFill>
                  </a:tcPr>
                </a:tc>
                <a:tc>
                  <a:txBody>
                    <a:bodyPr/>
                    <a:lstStyle/>
                    <a:p>
                      <a:pPr marL="0" lvl="0" indent="0" algn="ctr" rtl="0">
                        <a:spcBef>
                          <a:spcPts val="0"/>
                        </a:spcBef>
                        <a:spcAft>
                          <a:spcPts val="0"/>
                        </a:spcAft>
                        <a:buNone/>
                      </a:pPr>
                      <a:r>
                        <a:rPr lang="en-US" sz="1200" b="1" dirty="0">
                          <a:latin typeface="Calibri" panose="020F0502020204030204" pitchFamily="34" charset="0"/>
                          <a:cs typeface="Calibri" panose="020F0502020204030204" pitchFamily="34" charset="0"/>
                        </a:rPr>
                        <a:t>Rarely</a:t>
                      </a:r>
                      <a:endParaRPr sz="1200" b="1" dirty="0">
                        <a:latin typeface="Calibri" panose="020F0502020204030204" pitchFamily="34" charset="0"/>
                        <a:cs typeface="Calibri" panose="020F0502020204030204" pitchFamily="34" charset="0"/>
                      </a:endParaRPr>
                    </a:p>
                  </a:txBody>
                  <a:tcPr marL="91425" marR="91425" marT="91425" marB="91425">
                    <a:solidFill>
                      <a:srgbClr val="CCCCCC"/>
                    </a:solidFill>
                  </a:tcPr>
                </a:tc>
                <a:tc>
                  <a:txBody>
                    <a:bodyPr/>
                    <a:lstStyle/>
                    <a:p>
                      <a:pPr marL="0" lvl="0" indent="0" algn="ctr" rtl="0">
                        <a:spcBef>
                          <a:spcPts val="0"/>
                        </a:spcBef>
                        <a:spcAft>
                          <a:spcPts val="0"/>
                        </a:spcAft>
                        <a:buNone/>
                      </a:pPr>
                      <a:r>
                        <a:rPr lang="en-US" sz="1200" b="1" dirty="0">
                          <a:latin typeface="Calibri" panose="020F0502020204030204" pitchFamily="34" charset="0"/>
                          <a:cs typeface="Calibri" panose="020F0502020204030204" pitchFamily="34" charset="0"/>
                        </a:rPr>
                        <a:t>Occasionally </a:t>
                      </a:r>
                      <a:endParaRPr sz="1200" b="1" dirty="0">
                        <a:latin typeface="Calibri" panose="020F0502020204030204" pitchFamily="34" charset="0"/>
                        <a:cs typeface="Calibri" panose="020F0502020204030204" pitchFamily="34" charset="0"/>
                      </a:endParaRPr>
                    </a:p>
                  </a:txBody>
                  <a:tcPr marL="91425" marR="91425" marT="91425" marB="91425">
                    <a:solidFill>
                      <a:srgbClr val="CCCCCC"/>
                    </a:solidFill>
                  </a:tcPr>
                </a:tc>
                <a:tc>
                  <a:txBody>
                    <a:bodyPr/>
                    <a:lstStyle/>
                    <a:p>
                      <a:pPr marL="0" lvl="0" indent="0" algn="ctr" rtl="0">
                        <a:spcBef>
                          <a:spcPts val="0"/>
                        </a:spcBef>
                        <a:spcAft>
                          <a:spcPts val="0"/>
                        </a:spcAft>
                        <a:buNone/>
                      </a:pPr>
                      <a:r>
                        <a:rPr lang="en-US" sz="1200" b="1" dirty="0">
                          <a:latin typeface="Calibri" panose="020F0502020204030204" pitchFamily="34" charset="0"/>
                          <a:cs typeface="Calibri" panose="020F0502020204030204" pitchFamily="34" charset="0"/>
                        </a:rPr>
                        <a:t>Frequently</a:t>
                      </a:r>
                      <a:endParaRPr sz="1200" b="1" dirty="0">
                        <a:latin typeface="Calibri" panose="020F0502020204030204" pitchFamily="34" charset="0"/>
                        <a:cs typeface="Calibri" panose="020F0502020204030204" pitchFamily="34" charset="0"/>
                      </a:endParaRPr>
                    </a:p>
                  </a:txBody>
                  <a:tcPr marL="91425" marR="91425" marT="91425" marB="91425">
                    <a:solidFill>
                      <a:srgbClr val="CCCCCC"/>
                    </a:solidFill>
                  </a:tcPr>
                </a:tc>
                <a:tc>
                  <a:txBody>
                    <a:bodyPr/>
                    <a:lstStyle/>
                    <a:p>
                      <a:pPr marL="0" lvl="0" indent="0" algn="ctr" rtl="0">
                        <a:spcBef>
                          <a:spcPts val="0"/>
                        </a:spcBef>
                        <a:spcAft>
                          <a:spcPts val="0"/>
                        </a:spcAft>
                        <a:buNone/>
                      </a:pPr>
                      <a:r>
                        <a:rPr lang="en-US" sz="1200" b="1" dirty="0">
                          <a:latin typeface="Calibri" panose="020F0502020204030204" pitchFamily="34" charset="0"/>
                          <a:cs typeface="Calibri" panose="020F0502020204030204" pitchFamily="34" charset="0"/>
                        </a:rPr>
                        <a:t>Very Frequently</a:t>
                      </a:r>
                      <a:endParaRPr sz="1200" b="1" dirty="0">
                        <a:latin typeface="Calibri" panose="020F0502020204030204" pitchFamily="34" charset="0"/>
                        <a:cs typeface="Calibri" panose="020F0502020204030204" pitchFamily="34" charset="0"/>
                      </a:endParaRPr>
                    </a:p>
                  </a:txBody>
                  <a:tcPr marL="91425" marR="91425" marT="91425" marB="91425">
                    <a:solidFill>
                      <a:srgbClr val="CCCCCC"/>
                    </a:solidFill>
                  </a:tcPr>
                </a:tc>
                <a:tc>
                  <a:txBody>
                    <a:bodyPr/>
                    <a:lstStyle/>
                    <a:p>
                      <a:pPr marL="0" lvl="0" indent="0" algn="ctr" rtl="0">
                        <a:spcBef>
                          <a:spcPts val="0"/>
                        </a:spcBef>
                        <a:spcAft>
                          <a:spcPts val="0"/>
                        </a:spcAft>
                        <a:buNone/>
                      </a:pPr>
                      <a:r>
                        <a:rPr lang="en-US" sz="1200" b="1" dirty="0">
                          <a:latin typeface="Calibri" panose="020F0502020204030204" pitchFamily="34" charset="0"/>
                          <a:cs typeface="Calibri" panose="020F0502020204030204" pitchFamily="34" charset="0"/>
                        </a:rPr>
                        <a:t>Total</a:t>
                      </a:r>
                      <a:endParaRPr sz="1200" b="1" dirty="0">
                        <a:latin typeface="Calibri" panose="020F0502020204030204" pitchFamily="34" charset="0"/>
                        <a:cs typeface="Calibri" panose="020F0502020204030204" pitchFamily="34" charset="0"/>
                      </a:endParaRPr>
                    </a:p>
                  </a:txBody>
                  <a:tcPr marL="91425" marR="91425" marT="91425" marB="91425">
                    <a:solidFill>
                      <a:srgbClr val="CCCCCC"/>
                    </a:solidFill>
                  </a:tcPr>
                </a:tc>
                <a:extLst>
                  <a:ext uri="{0D108BD9-81ED-4DB2-BD59-A6C34878D82A}">
                    <a16:rowId xmlns:a16="http://schemas.microsoft.com/office/drawing/2014/main" val="10000"/>
                  </a:ext>
                </a:extLst>
              </a:tr>
              <a:tr h="340899">
                <a:tc>
                  <a:txBody>
                    <a:bodyPr/>
                    <a:lstStyle/>
                    <a:p>
                      <a:pPr marL="0" lvl="0" indent="0" algn="l" rtl="0">
                        <a:spcBef>
                          <a:spcPts val="0"/>
                        </a:spcBef>
                        <a:spcAft>
                          <a:spcPts val="0"/>
                        </a:spcAft>
                        <a:buNone/>
                      </a:pPr>
                      <a:r>
                        <a:rPr lang="en-US" sz="1200" dirty="0">
                          <a:latin typeface="Calibri" panose="020F0502020204030204" pitchFamily="34" charset="0"/>
                          <a:cs typeface="Calibri" panose="020F0502020204030204" pitchFamily="34" charset="0"/>
                        </a:rPr>
                        <a:t>Educational</a:t>
                      </a:r>
                      <a:endParaRPr sz="1200" dirty="0">
                        <a:latin typeface="Calibri" panose="020F0502020204030204" pitchFamily="34" charset="0"/>
                        <a:cs typeface="Calibri" panose="020F0502020204030204" pitchFamily="34" charset="0"/>
                      </a:endParaRPr>
                    </a:p>
                  </a:txBody>
                  <a:tcPr marL="91425" marR="91425" marT="91425" marB="91425">
                    <a:solidFill>
                      <a:srgbClr val="CCCCCC"/>
                    </a:solidFill>
                  </a:tcPr>
                </a:tc>
                <a:tc>
                  <a:txBody>
                    <a:bodyPr/>
                    <a:lstStyle/>
                    <a:p>
                      <a:pPr marL="0" lvl="0" indent="0" algn="ctr" rtl="0">
                        <a:spcBef>
                          <a:spcPts val="0"/>
                        </a:spcBef>
                        <a:spcAft>
                          <a:spcPts val="0"/>
                        </a:spcAft>
                        <a:buNone/>
                      </a:pPr>
                      <a:r>
                        <a:rPr lang="en-US" sz="1200">
                          <a:latin typeface="Calibri" panose="020F0502020204030204" pitchFamily="34" charset="0"/>
                          <a:cs typeface="Calibri" panose="020F0502020204030204" pitchFamily="34" charset="0"/>
                        </a:rPr>
                        <a:t>40.0%</a:t>
                      </a:r>
                      <a:endParaRPr sz="1200">
                        <a:latin typeface="Calibri" panose="020F0502020204030204" pitchFamily="34" charset="0"/>
                        <a:cs typeface="Calibri" panose="020F0502020204030204" pitchFamily="34" charset="0"/>
                      </a:endParaRPr>
                    </a:p>
                  </a:txBody>
                  <a:tcPr marL="91425" marR="91425" marT="91425" marB="91425"/>
                </a:tc>
                <a:tc>
                  <a:txBody>
                    <a:bodyPr/>
                    <a:lstStyle/>
                    <a:p>
                      <a:pPr marL="0" lvl="0" indent="0" algn="ctr" rtl="0">
                        <a:spcBef>
                          <a:spcPts val="0"/>
                        </a:spcBef>
                        <a:spcAft>
                          <a:spcPts val="0"/>
                        </a:spcAft>
                        <a:buNone/>
                      </a:pPr>
                      <a:r>
                        <a:rPr lang="en-US" sz="1200">
                          <a:latin typeface="Calibri" panose="020F0502020204030204" pitchFamily="34" charset="0"/>
                          <a:cs typeface="Calibri" panose="020F0502020204030204" pitchFamily="34" charset="0"/>
                        </a:rPr>
                        <a:t>7.0%</a:t>
                      </a:r>
                      <a:endParaRPr sz="1200">
                        <a:latin typeface="Calibri" panose="020F0502020204030204" pitchFamily="34" charset="0"/>
                        <a:cs typeface="Calibri" panose="020F0502020204030204" pitchFamily="34" charset="0"/>
                      </a:endParaRPr>
                    </a:p>
                  </a:txBody>
                  <a:tcPr marL="91425" marR="91425" marT="91425" marB="91425"/>
                </a:tc>
                <a:tc>
                  <a:txBody>
                    <a:bodyPr/>
                    <a:lstStyle/>
                    <a:p>
                      <a:pPr marL="0" lvl="0" indent="0" algn="ctr" rtl="0">
                        <a:spcBef>
                          <a:spcPts val="0"/>
                        </a:spcBef>
                        <a:spcAft>
                          <a:spcPts val="0"/>
                        </a:spcAft>
                        <a:buNone/>
                      </a:pPr>
                      <a:r>
                        <a:rPr lang="en-US" sz="1200" dirty="0">
                          <a:latin typeface="Calibri" panose="020F0502020204030204" pitchFamily="34" charset="0"/>
                          <a:cs typeface="Calibri" panose="020F0502020204030204" pitchFamily="34" charset="0"/>
                        </a:rPr>
                        <a:t>19.3%</a:t>
                      </a:r>
                      <a:endParaRPr sz="1200" dirty="0">
                        <a:latin typeface="Calibri" panose="020F0502020204030204" pitchFamily="34" charset="0"/>
                        <a:cs typeface="Calibri" panose="020F0502020204030204" pitchFamily="34" charset="0"/>
                      </a:endParaRPr>
                    </a:p>
                  </a:txBody>
                  <a:tcPr marL="91425" marR="91425" marT="91425" marB="91425"/>
                </a:tc>
                <a:tc>
                  <a:txBody>
                    <a:bodyPr/>
                    <a:lstStyle/>
                    <a:p>
                      <a:pPr marL="0" lvl="0" indent="0" algn="ctr" rtl="0">
                        <a:spcBef>
                          <a:spcPts val="0"/>
                        </a:spcBef>
                        <a:spcAft>
                          <a:spcPts val="0"/>
                        </a:spcAft>
                        <a:buNone/>
                      </a:pPr>
                      <a:r>
                        <a:rPr lang="en-US" sz="1200">
                          <a:latin typeface="Calibri" panose="020F0502020204030204" pitchFamily="34" charset="0"/>
                          <a:cs typeface="Calibri" panose="020F0502020204030204" pitchFamily="34" charset="0"/>
                        </a:rPr>
                        <a:t>17.5%</a:t>
                      </a:r>
                      <a:endParaRPr sz="1200">
                        <a:latin typeface="Calibri" panose="020F0502020204030204" pitchFamily="34" charset="0"/>
                        <a:cs typeface="Calibri" panose="020F0502020204030204" pitchFamily="34" charset="0"/>
                      </a:endParaRPr>
                    </a:p>
                  </a:txBody>
                  <a:tcPr marL="91425" marR="91425" marT="91425" marB="91425"/>
                </a:tc>
                <a:tc>
                  <a:txBody>
                    <a:bodyPr/>
                    <a:lstStyle/>
                    <a:p>
                      <a:pPr marL="0" lvl="0" indent="0" algn="ctr" rtl="0">
                        <a:spcBef>
                          <a:spcPts val="0"/>
                        </a:spcBef>
                        <a:spcAft>
                          <a:spcPts val="0"/>
                        </a:spcAft>
                        <a:buNone/>
                      </a:pPr>
                      <a:r>
                        <a:rPr lang="en-US" sz="1200" dirty="0">
                          <a:latin typeface="Calibri" panose="020F0502020204030204" pitchFamily="34" charset="0"/>
                          <a:cs typeface="Calibri" panose="020F0502020204030204" pitchFamily="34" charset="0"/>
                        </a:rPr>
                        <a:t>15.8%</a:t>
                      </a:r>
                      <a:endParaRPr sz="1200" dirty="0">
                        <a:latin typeface="Calibri" panose="020F0502020204030204" pitchFamily="34" charset="0"/>
                        <a:cs typeface="Calibri" panose="020F0502020204030204" pitchFamily="34" charset="0"/>
                      </a:endParaRPr>
                    </a:p>
                  </a:txBody>
                  <a:tcPr marL="91425" marR="91425" marT="91425" marB="91425"/>
                </a:tc>
                <a:tc>
                  <a:txBody>
                    <a:bodyPr/>
                    <a:lstStyle/>
                    <a:p>
                      <a:pPr marL="0" lvl="0" indent="0" algn="ctr" rtl="0">
                        <a:spcBef>
                          <a:spcPts val="0"/>
                        </a:spcBef>
                        <a:spcAft>
                          <a:spcPts val="0"/>
                        </a:spcAft>
                        <a:buNone/>
                      </a:pPr>
                      <a:r>
                        <a:rPr lang="en-US" sz="1200" dirty="0">
                          <a:latin typeface="Calibri" panose="020F0502020204030204" pitchFamily="34" charset="0"/>
                          <a:cs typeface="Calibri" panose="020F0502020204030204" pitchFamily="34" charset="0"/>
                        </a:rPr>
                        <a:t>100%</a:t>
                      </a:r>
                      <a:endParaRPr sz="1200" dirty="0">
                        <a:latin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1"/>
                  </a:ext>
                </a:extLst>
              </a:tr>
              <a:tr h="331948">
                <a:tc>
                  <a:txBody>
                    <a:bodyPr/>
                    <a:lstStyle/>
                    <a:p>
                      <a:pPr marL="0" lvl="0" indent="0" algn="l" rtl="0">
                        <a:spcBef>
                          <a:spcPts val="0"/>
                        </a:spcBef>
                        <a:spcAft>
                          <a:spcPts val="0"/>
                        </a:spcAft>
                        <a:buNone/>
                      </a:pPr>
                      <a:r>
                        <a:rPr lang="en-US" sz="1200" dirty="0">
                          <a:latin typeface="Calibri" panose="020F0502020204030204" pitchFamily="34" charset="0"/>
                          <a:cs typeface="Calibri" panose="020F0502020204030204" pitchFamily="34" charset="0"/>
                        </a:rPr>
                        <a:t>Student Services</a:t>
                      </a:r>
                      <a:endParaRPr sz="1200" dirty="0">
                        <a:latin typeface="Calibri" panose="020F0502020204030204" pitchFamily="34" charset="0"/>
                        <a:cs typeface="Calibri" panose="020F0502020204030204" pitchFamily="34" charset="0"/>
                      </a:endParaRPr>
                    </a:p>
                  </a:txBody>
                  <a:tcPr marL="91425" marR="91425" marT="91425" marB="91425">
                    <a:solidFill>
                      <a:srgbClr val="CCCCCC"/>
                    </a:solidFill>
                  </a:tcPr>
                </a:tc>
                <a:tc>
                  <a:txBody>
                    <a:bodyPr/>
                    <a:lstStyle/>
                    <a:p>
                      <a:pPr marL="0" lvl="0" indent="0" algn="ctr" rtl="0">
                        <a:spcBef>
                          <a:spcPts val="0"/>
                        </a:spcBef>
                        <a:spcAft>
                          <a:spcPts val="0"/>
                        </a:spcAft>
                        <a:buNone/>
                      </a:pPr>
                      <a:r>
                        <a:rPr lang="en-US" sz="1200" dirty="0">
                          <a:latin typeface="Calibri" panose="020F0502020204030204" pitchFamily="34" charset="0"/>
                          <a:cs typeface="Calibri" panose="020F0502020204030204" pitchFamily="34" charset="0"/>
                        </a:rPr>
                        <a:t>6.3%</a:t>
                      </a:r>
                      <a:endParaRPr sz="1200" dirty="0">
                        <a:latin typeface="Calibri" panose="020F0502020204030204" pitchFamily="34" charset="0"/>
                        <a:cs typeface="Calibri" panose="020F0502020204030204" pitchFamily="34" charset="0"/>
                      </a:endParaRPr>
                    </a:p>
                  </a:txBody>
                  <a:tcPr marL="91425" marR="91425" marT="91425" marB="91425"/>
                </a:tc>
                <a:tc>
                  <a:txBody>
                    <a:bodyPr/>
                    <a:lstStyle/>
                    <a:p>
                      <a:pPr marL="0" lvl="0" indent="0" algn="ctr" rtl="0">
                        <a:spcBef>
                          <a:spcPts val="0"/>
                        </a:spcBef>
                        <a:spcAft>
                          <a:spcPts val="0"/>
                        </a:spcAft>
                        <a:buNone/>
                      </a:pPr>
                      <a:r>
                        <a:rPr lang="en-US" sz="1200">
                          <a:latin typeface="Calibri" panose="020F0502020204030204" pitchFamily="34" charset="0"/>
                          <a:cs typeface="Calibri" panose="020F0502020204030204" pitchFamily="34" charset="0"/>
                        </a:rPr>
                        <a:t>7.6%</a:t>
                      </a:r>
                      <a:endParaRPr sz="1200">
                        <a:latin typeface="Calibri" panose="020F0502020204030204" pitchFamily="34" charset="0"/>
                        <a:cs typeface="Calibri" panose="020F0502020204030204" pitchFamily="34" charset="0"/>
                      </a:endParaRPr>
                    </a:p>
                  </a:txBody>
                  <a:tcPr marL="91425" marR="91425" marT="91425" marB="91425"/>
                </a:tc>
                <a:tc>
                  <a:txBody>
                    <a:bodyPr/>
                    <a:lstStyle/>
                    <a:p>
                      <a:pPr marL="0" lvl="0" indent="0" algn="ctr" rtl="0">
                        <a:spcBef>
                          <a:spcPts val="0"/>
                        </a:spcBef>
                        <a:spcAft>
                          <a:spcPts val="0"/>
                        </a:spcAft>
                        <a:buNone/>
                      </a:pPr>
                      <a:r>
                        <a:rPr lang="en-US" sz="1200">
                          <a:latin typeface="Calibri" panose="020F0502020204030204" pitchFamily="34" charset="0"/>
                          <a:cs typeface="Calibri" panose="020F0502020204030204" pitchFamily="34" charset="0"/>
                        </a:rPr>
                        <a:t>15.2%</a:t>
                      </a:r>
                      <a:endParaRPr sz="1200">
                        <a:latin typeface="Calibri" panose="020F0502020204030204" pitchFamily="34" charset="0"/>
                        <a:cs typeface="Calibri" panose="020F0502020204030204" pitchFamily="34" charset="0"/>
                      </a:endParaRPr>
                    </a:p>
                  </a:txBody>
                  <a:tcPr marL="91425" marR="91425" marT="91425" marB="91425"/>
                </a:tc>
                <a:tc>
                  <a:txBody>
                    <a:bodyPr/>
                    <a:lstStyle/>
                    <a:p>
                      <a:pPr marL="0" lvl="0" indent="0" algn="ctr" rtl="0">
                        <a:spcBef>
                          <a:spcPts val="0"/>
                        </a:spcBef>
                        <a:spcAft>
                          <a:spcPts val="0"/>
                        </a:spcAft>
                        <a:buNone/>
                      </a:pPr>
                      <a:r>
                        <a:rPr lang="en-US" sz="1200">
                          <a:latin typeface="Calibri" panose="020F0502020204030204" pitchFamily="34" charset="0"/>
                          <a:cs typeface="Calibri" panose="020F0502020204030204" pitchFamily="34" charset="0"/>
                        </a:rPr>
                        <a:t>32.9%</a:t>
                      </a:r>
                      <a:endParaRPr sz="1200">
                        <a:latin typeface="Calibri" panose="020F0502020204030204" pitchFamily="34" charset="0"/>
                        <a:cs typeface="Calibri" panose="020F0502020204030204" pitchFamily="34" charset="0"/>
                      </a:endParaRPr>
                    </a:p>
                  </a:txBody>
                  <a:tcPr marL="91425" marR="91425" marT="91425" marB="91425"/>
                </a:tc>
                <a:tc>
                  <a:txBody>
                    <a:bodyPr/>
                    <a:lstStyle/>
                    <a:p>
                      <a:pPr marL="0" lvl="0" indent="0" algn="ctr" rtl="0">
                        <a:spcBef>
                          <a:spcPts val="0"/>
                        </a:spcBef>
                        <a:spcAft>
                          <a:spcPts val="0"/>
                        </a:spcAft>
                        <a:buNone/>
                      </a:pPr>
                      <a:r>
                        <a:rPr lang="en-US" sz="1200">
                          <a:latin typeface="Calibri" panose="020F0502020204030204" pitchFamily="34" charset="0"/>
                          <a:cs typeface="Calibri" panose="020F0502020204030204" pitchFamily="34" charset="0"/>
                        </a:rPr>
                        <a:t>38.0%</a:t>
                      </a:r>
                      <a:endParaRPr sz="1200">
                        <a:latin typeface="Calibri" panose="020F0502020204030204" pitchFamily="34" charset="0"/>
                        <a:cs typeface="Calibri" panose="020F0502020204030204" pitchFamily="34" charset="0"/>
                      </a:endParaRPr>
                    </a:p>
                  </a:txBody>
                  <a:tcPr marL="91425" marR="91425" marT="91425" marB="91425"/>
                </a:tc>
                <a:tc>
                  <a:txBody>
                    <a:bodyPr/>
                    <a:lstStyle/>
                    <a:p>
                      <a:pPr marL="0" lvl="0" indent="0" algn="ctr" rtl="0">
                        <a:spcBef>
                          <a:spcPts val="0"/>
                        </a:spcBef>
                        <a:spcAft>
                          <a:spcPts val="0"/>
                        </a:spcAft>
                        <a:buNone/>
                      </a:pPr>
                      <a:r>
                        <a:rPr lang="en-US" sz="1200" dirty="0">
                          <a:latin typeface="Calibri" panose="020F0502020204030204" pitchFamily="34" charset="0"/>
                          <a:cs typeface="Calibri" panose="020F0502020204030204" pitchFamily="34" charset="0"/>
                        </a:rPr>
                        <a:t>100%</a:t>
                      </a:r>
                      <a:endParaRPr sz="1200" dirty="0">
                        <a:latin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2"/>
                  </a:ext>
                </a:extLst>
              </a:tr>
              <a:tr h="336736">
                <a:tc>
                  <a:txBody>
                    <a:bodyPr/>
                    <a:lstStyle/>
                    <a:p>
                      <a:pPr marL="0" lvl="0" indent="0" algn="l" rtl="0">
                        <a:spcBef>
                          <a:spcPts val="0"/>
                        </a:spcBef>
                        <a:spcAft>
                          <a:spcPts val="0"/>
                        </a:spcAft>
                        <a:buNone/>
                      </a:pPr>
                      <a:r>
                        <a:rPr lang="en-US" sz="1200">
                          <a:latin typeface="Calibri" panose="020F0502020204030204" pitchFamily="34" charset="0"/>
                          <a:cs typeface="Calibri" panose="020F0502020204030204" pitchFamily="34" charset="0"/>
                        </a:rPr>
                        <a:t>Special Skills</a:t>
                      </a:r>
                      <a:endParaRPr sz="1200">
                        <a:latin typeface="Calibri" panose="020F0502020204030204" pitchFamily="34" charset="0"/>
                        <a:cs typeface="Calibri" panose="020F0502020204030204" pitchFamily="34" charset="0"/>
                      </a:endParaRPr>
                    </a:p>
                  </a:txBody>
                  <a:tcPr marL="91425" marR="91425" marT="91425" marB="91425">
                    <a:solidFill>
                      <a:srgbClr val="CCCCCC"/>
                    </a:solidFill>
                  </a:tcPr>
                </a:tc>
                <a:tc>
                  <a:txBody>
                    <a:bodyPr/>
                    <a:lstStyle/>
                    <a:p>
                      <a:pPr marL="0" lvl="0" indent="0" algn="ctr" rtl="0">
                        <a:spcBef>
                          <a:spcPts val="0"/>
                        </a:spcBef>
                        <a:spcAft>
                          <a:spcPts val="0"/>
                        </a:spcAft>
                        <a:buNone/>
                      </a:pPr>
                      <a:r>
                        <a:rPr lang="en-US" sz="1200" dirty="0">
                          <a:latin typeface="Calibri" panose="020F0502020204030204" pitchFamily="34" charset="0"/>
                          <a:cs typeface="Calibri" panose="020F0502020204030204" pitchFamily="34" charset="0"/>
                        </a:rPr>
                        <a:t>6.6%</a:t>
                      </a:r>
                      <a:endParaRPr sz="1200" dirty="0">
                        <a:latin typeface="Calibri" panose="020F0502020204030204" pitchFamily="34" charset="0"/>
                        <a:cs typeface="Calibri" panose="020F0502020204030204" pitchFamily="34" charset="0"/>
                      </a:endParaRPr>
                    </a:p>
                  </a:txBody>
                  <a:tcPr marL="91425" marR="91425" marT="91425" marB="91425"/>
                </a:tc>
                <a:tc>
                  <a:txBody>
                    <a:bodyPr/>
                    <a:lstStyle/>
                    <a:p>
                      <a:pPr marL="0" lvl="0" indent="0" algn="ctr" rtl="0">
                        <a:spcBef>
                          <a:spcPts val="0"/>
                        </a:spcBef>
                        <a:spcAft>
                          <a:spcPts val="0"/>
                        </a:spcAft>
                        <a:buNone/>
                      </a:pPr>
                      <a:r>
                        <a:rPr lang="en-US" sz="1200">
                          <a:latin typeface="Calibri" panose="020F0502020204030204" pitchFamily="34" charset="0"/>
                          <a:cs typeface="Calibri" panose="020F0502020204030204" pitchFamily="34" charset="0"/>
                        </a:rPr>
                        <a:t>14.8%</a:t>
                      </a:r>
                      <a:endParaRPr sz="1200">
                        <a:latin typeface="Calibri" panose="020F0502020204030204" pitchFamily="34" charset="0"/>
                        <a:cs typeface="Calibri" panose="020F0502020204030204" pitchFamily="34" charset="0"/>
                      </a:endParaRPr>
                    </a:p>
                  </a:txBody>
                  <a:tcPr marL="91425" marR="91425" marT="91425" marB="91425"/>
                </a:tc>
                <a:tc>
                  <a:txBody>
                    <a:bodyPr/>
                    <a:lstStyle/>
                    <a:p>
                      <a:pPr marL="0" lvl="0" indent="0" algn="ctr" rtl="0">
                        <a:spcBef>
                          <a:spcPts val="0"/>
                        </a:spcBef>
                        <a:spcAft>
                          <a:spcPts val="0"/>
                        </a:spcAft>
                        <a:buNone/>
                      </a:pPr>
                      <a:r>
                        <a:rPr lang="en-US" sz="1200">
                          <a:latin typeface="Calibri" panose="020F0502020204030204" pitchFamily="34" charset="0"/>
                          <a:cs typeface="Calibri" panose="020F0502020204030204" pitchFamily="34" charset="0"/>
                        </a:rPr>
                        <a:t>9.8%</a:t>
                      </a:r>
                      <a:endParaRPr sz="1200">
                        <a:latin typeface="Calibri" panose="020F0502020204030204" pitchFamily="34" charset="0"/>
                        <a:cs typeface="Calibri" panose="020F0502020204030204" pitchFamily="34" charset="0"/>
                      </a:endParaRPr>
                    </a:p>
                  </a:txBody>
                  <a:tcPr marL="91425" marR="91425" marT="91425" marB="91425"/>
                </a:tc>
                <a:tc>
                  <a:txBody>
                    <a:bodyPr/>
                    <a:lstStyle/>
                    <a:p>
                      <a:pPr marL="0" lvl="0" indent="0" algn="ctr" rtl="0">
                        <a:spcBef>
                          <a:spcPts val="0"/>
                        </a:spcBef>
                        <a:spcAft>
                          <a:spcPts val="0"/>
                        </a:spcAft>
                        <a:buNone/>
                      </a:pPr>
                      <a:r>
                        <a:rPr lang="en-US" sz="1200">
                          <a:latin typeface="Calibri" panose="020F0502020204030204" pitchFamily="34" charset="0"/>
                          <a:cs typeface="Calibri" panose="020F0502020204030204" pitchFamily="34" charset="0"/>
                        </a:rPr>
                        <a:t>19.7%</a:t>
                      </a:r>
                      <a:endParaRPr sz="1200">
                        <a:latin typeface="Calibri" panose="020F0502020204030204" pitchFamily="34" charset="0"/>
                        <a:cs typeface="Calibri" panose="020F0502020204030204" pitchFamily="34" charset="0"/>
                      </a:endParaRPr>
                    </a:p>
                  </a:txBody>
                  <a:tcPr marL="91425" marR="91425" marT="91425" marB="91425"/>
                </a:tc>
                <a:tc>
                  <a:txBody>
                    <a:bodyPr/>
                    <a:lstStyle/>
                    <a:p>
                      <a:pPr marL="0" lvl="0" indent="0" algn="ctr" rtl="0">
                        <a:spcBef>
                          <a:spcPts val="0"/>
                        </a:spcBef>
                        <a:spcAft>
                          <a:spcPts val="0"/>
                        </a:spcAft>
                        <a:buNone/>
                      </a:pPr>
                      <a:r>
                        <a:rPr lang="en-US" sz="1200">
                          <a:latin typeface="Calibri" panose="020F0502020204030204" pitchFamily="34" charset="0"/>
                          <a:cs typeface="Calibri" panose="020F0502020204030204" pitchFamily="34" charset="0"/>
                        </a:rPr>
                        <a:t>49.2%</a:t>
                      </a:r>
                      <a:endParaRPr sz="1200">
                        <a:latin typeface="Calibri" panose="020F0502020204030204" pitchFamily="34" charset="0"/>
                        <a:cs typeface="Calibri" panose="020F0502020204030204" pitchFamily="34" charset="0"/>
                      </a:endParaRPr>
                    </a:p>
                  </a:txBody>
                  <a:tcPr marL="91425" marR="91425" marT="91425" marB="91425"/>
                </a:tc>
                <a:tc>
                  <a:txBody>
                    <a:bodyPr/>
                    <a:lstStyle/>
                    <a:p>
                      <a:pPr marL="0" lvl="0" indent="0" algn="ctr" rtl="0">
                        <a:spcBef>
                          <a:spcPts val="0"/>
                        </a:spcBef>
                        <a:spcAft>
                          <a:spcPts val="0"/>
                        </a:spcAft>
                        <a:buNone/>
                      </a:pPr>
                      <a:r>
                        <a:rPr lang="en-US" sz="1200" dirty="0">
                          <a:latin typeface="Calibri" panose="020F0502020204030204" pitchFamily="34" charset="0"/>
                          <a:cs typeface="Calibri" panose="020F0502020204030204" pitchFamily="34" charset="0"/>
                        </a:rPr>
                        <a:t>100%</a:t>
                      </a:r>
                      <a:endParaRPr sz="1200" dirty="0">
                        <a:latin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3"/>
                  </a:ext>
                </a:extLst>
              </a:tr>
              <a:tr h="360619">
                <a:tc>
                  <a:txBody>
                    <a:bodyPr/>
                    <a:lstStyle/>
                    <a:p>
                      <a:pPr marL="0" lvl="0" indent="0" algn="l" rtl="0">
                        <a:spcBef>
                          <a:spcPts val="0"/>
                        </a:spcBef>
                        <a:spcAft>
                          <a:spcPts val="0"/>
                        </a:spcAft>
                        <a:buNone/>
                      </a:pPr>
                      <a:r>
                        <a:rPr lang="en-US" sz="1200">
                          <a:latin typeface="Calibri" panose="020F0502020204030204" pitchFamily="34" charset="0"/>
                          <a:cs typeface="Calibri" panose="020F0502020204030204" pitchFamily="34" charset="0"/>
                        </a:rPr>
                        <a:t>Administrative</a:t>
                      </a:r>
                      <a:endParaRPr sz="1200">
                        <a:latin typeface="Calibri" panose="020F0502020204030204" pitchFamily="34" charset="0"/>
                        <a:cs typeface="Calibri" panose="020F0502020204030204" pitchFamily="34" charset="0"/>
                      </a:endParaRPr>
                    </a:p>
                  </a:txBody>
                  <a:tcPr marL="91425" marR="91425" marT="91425" marB="91425">
                    <a:solidFill>
                      <a:srgbClr val="CCCCCC"/>
                    </a:solidFill>
                  </a:tcPr>
                </a:tc>
                <a:tc>
                  <a:txBody>
                    <a:bodyPr/>
                    <a:lstStyle/>
                    <a:p>
                      <a:pPr marL="0" lvl="0" indent="0" algn="ctr" rtl="0">
                        <a:spcBef>
                          <a:spcPts val="0"/>
                        </a:spcBef>
                        <a:spcAft>
                          <a:spcPts val="0"/>
                        </a:spcAft>
                        <a:buNone/>
                      </a:pPr>
                      <a:r>
                        <a:rPr lang="en-US" sz="1200">
                          <a:latin typeface="Calibri" panose="020F0502020204030204" pitchFamily="34" charset="0"/>
                          <a:cs typeface="Calibri" panose="020F0502020204030204" pitchFamily="34" charset="0"/>
                        </a:rPr>
                        <a:t>26.7%</a:t>
                      </a:r>
                      <a:endParaRPr sz="1200">
                        <a:latin typeface="Calibri" panose="020F0502020204030204" pitchFamily="34" charset="0"/>
                        <a:cs typeface="Calibri" panose="020F0502020204030204" pitchFamily="34" charset="0"/>
                      </a:endParaRPr>
                    </a:p>
                  </a:txBody>
                  <a:tcPr marL="91425" marR="91425" marT="91425" marB="91425"/>
                </a:tc>
                <a:tc>
                  <a:txBody>
                    <a:bodyPr/>
                    <a:lstStyle/>
                    <a:p>
                      <a:pPr marL="0" lvl="0" indent="0" algn="ctr" rtl="0">
                        <a:spcBef>
                          <a:spcPts val="0"/>
                        </a:spcBef>
                        <a:spcAft>
                          <a:spcPts val="0"/>
                        </a:spcAft>
                        <a:buNone/>
                      </a:pPr>
                      <a:r>
                        <a:rPr lang="en-US" sz="1200" dirty="0">
                          <a:latin typeface="Calibri" panose="020F0502020204030204" pitchFamily="34" charset="0"/>
                          <a:cs typeface="Calibri" panose="020F0502020204030204" pitchFamily="34" charset="0"/>
                        </a:rPr>
                        <a:t>13.3%</a:t>
                      </a:r>
                      <a:endParaRPr sz="1200" dirty="0">
                        <a:latin typeface="Calibri" panose="020F0502020204030204" pitchFamily="34" charset="0"/>
                        <a:cs typeface="Calibri" panose="020F0502020204030204" pitchFamily="34" charset="0"/>
                      </a:endParaRPr>
                    </a:p>
                  </a:txBody>
                  <a:tcPr marL="91425" marR="91425" marT="91425" marB="91425"/>
                </a:tc>
                <a:tc>
                  <a:txBody>
                    <a:bodyPr/>
                    <a:lstStyle/>
                    <a:p>
                      <a:pPr marL="0" lvl="0" indent="0" algn="ctr" rtl="0">
                        <a:spcBef>
                          <a:spcPts val="0"/>
                        </a:spcBef>
                        <a:spcAft>
                          <a:spcPts val="0"/>
                        </a:spcAft>
                        <a:buNone/>
                      </a:pPr>
                      <a:r>
                        <a:rPr lang="en-US" sz="1200">
                          <a:latin typeface="Calibri" panose="020F0502020204030204" pitchFamily="34" charset="0"/>
                          <a:cs typeface="Calibri" panose="020F0502020204030204" pitchFamily="34" charset="0"/>
                        </a:rPr>
                        <a:t>20.0%</a:t>
                      </a:r>
                      <a:endParaRPr sz="1200">
                        <a:latin typeface="Calibri" panose="020F0502020204030204" pitchFamily="34" charset="0"/>
                        <a:cs typeface="Calibri" panose="020F0502020204030204" pitchFamily="34" charset="0"/>
                      </a:endParaRPr>
                    </a:p>
                  </a:txBody>
                  <a:tcPr marL="91425" marR="91425" marT="91425" marB="91425"/>
                </a:tc>
                <a:tc>
                  <a:txBody>
                    <a:bodyPr/>
                    <a:lstStyle/>
                    <a:p>
                      <a:pPr marL="0" lvl="0" indent="0" algn="ctr" rtl="0">
                        <a:spcBef>
                          <a:spcPts val="0"/>
                        </a:spcBef>
                        <a:spcAft>
                          <a:spcPts val="0"/>
                        </a:spcAft>
                        <a:buNone/>
                      </a:pPr>
                      <a:r>
                        <a:rPr lang="en-US" sz="1200">
                          <a:latin typeface="Calibri" panose="020F0502020204030204" pitchFamily="34" charset="0"/>
                          <a:cs typeface="Calibri" panose="020F0502020204030204" pitchFamily="34" charset="0"/>
                        </a:rPr>
                        <a:t>12.2%</a:t>
                      </a:r>
                      <a:endParaRPr sz="1200">
                        <a:latin typeface="Calibri" panose="020F0502020204030204" pitchFamily="34" charset="0"/>
                        <a:cs typeface="Calibri" panose="020F0502020204030204" pitchFamily="34" charset="0"/>
                      </a:endParaRPr>
                    </a:p>
                  </a:txBody>
                  <a:tcPr marL="91425" marR="91425" marT="91425" marB="91425"/>
                </a:tc>
                <a:tc>
                  <a:txBody>
                    <a:bodyPr/>
                    <a:lstStyle/>
                    <a:p>
                      <a:pPr marL="0" lvl="0" indent="0" algn="ctr" rtl="0">
                        <a:spcBef>
                          <a:spcPts val="0"/>
                        </a:spcBef>
                        <a:spcAft>
                          <a:spcPts val="0"/>
                        </a:spcAft>
                        <a:buNone/>
                      </a:pPr>
                      <a:r>
                        <a:rPr lang="en-US" sz="1200">
                          <a:latin typeface="Calibri" panose="020F0502020204030204" pitchFamily="34" charset="0"/>
                          <a:cs typeface="Calibri" panose="020F0502020204030204" pitchFamily="34" charset="0"/>
                        </a:rPr>
                        <a:t>27.8%</a:t>
                      </a:r>
                      <a:endParaRPr sz="1200">
                        <a:latin typeface="Calibri" panose="020F0502020204030204" pitchFamily="34" charset="0"/>
                        <a:cs typeface="Calibri" panose="020F0502020204030204" pitchFamily="34" charset="0"/>
                      </a:endParaRPr>
                    </a:p>
                  </a:txBody>
                  <a:tcPr marL="91425" marR="91425" marT="91425" marB="91425"/>
                </a:tc>
                <a:tc>
                  <a:txBody>
                    <a:bodyPr/>
                    <a:lstStyle/>
                    <a:p>
                      <a:pPr marL="0" lvl="0" indent="0" algn="ctr" rtl="0">
                        <a:spcBef>
                          <a:spcPts val="0"/>
                        </a:spcBef>
                        <a:spcAft>
                          <a:spcPts val="0"/>
                        </a:spcAft>
                        <a:buNone/>
                      </a:pPr>
                      <a:r>
                        <a:rPr lang="en-US" sz="1200" dirty="0">
                          <a:latin typeface="Calibri" panose="020F0502020204030204" pitchFamily="34" charset="0"/>
                          <a:cs typeface="Calibri" panose="020F0502020204030204" pitchFamily="34" charset="0"/>
                        </a:rPr>
                        <a:t>100%</a:t>
                      </a:r>
                      <a:endParaRPr sz="1200" dirty="0">
                        <a:latin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4"/>
                  </a:ext>
                </a:extLst>
              </a:tr>
              <a:tr h="228102">
                <a:tc>
                  <a:txBody>
                    <a:bodyPr/>
                    <a:lstStyle/>
                    <a:p>
                      <a:pPr marL="0" lvl="0" indent="0" algn="l" rtl="0">
                        <a:spcBef>
                          <a:spcPts val="0"/>
                        </a:spcBef>
                        <a:spcAft>
                          <a:spcPts val="0"/>
                        </a:spcAft>
                        <a:buNone/>
                      </a:pPr>
                      <a:r>
                        <a:rPr lang="en-US" sz="1200">
                          <a:latin typeface="Calibri" panose="020F0502020204030204" pitchFamily="34" charset="0"/>
                          <a:cs typeface="Calibri" panose="020F0502020204030204" pitchFamily="34" charset="0"/>
                        </a:rPr>
                        <a:t>Food </a:t>
                      </a:r>
                      <a:endParaRPr sz="1200">
                        <a:latin typeface="Calibri" panose="020F0502020204030204" pitchFamily="34" charset="0"/>
                        <a:cs typeface="Calibri" panose="020F0502020204030204" pitchFamily="34" charset="0"/>
                      </a:endParaRPr>
                    </a:p>
                  </a:txBody>
                  <a:tcPr marL="91425" marR="91425" marT="91425" marB="91425">
                    <a:solidFill>
                      <a:srgbClr val="CCCCCC"/>
                    </a:solidFill>
                  </a:tcPr>
                </a:tc>
                <a:tc>
                  <a:txBody>
                    <a:bodyPr/>
                    <a:lstStyle/>
                    <a:p>
                      <a:pPr marL="0" lvl="0" indent="0" algn="ctr" rtl="0">
                        <a:spcBef>
                          <a:spcPts val="0"/>
                        </a:spcBef>
                        <a:spcAft>
                          <a:spcPts val="0"/>
                        </a:spcAft>
                        <a:buNone/>
                      </a:pPr>
                      <a:r>
                        <a:rPr lang="en-US" sz="1200" dirty="0">
                          <a:latin typeface="Calibri" panose="020F0502020204030204" pitchFamily="34" charset="0"/>
                          <a:cs typeface="Calibri" panose="020F0502020204030204" pitchFamily="34" charset="0"/>
                        </a:rPr>
                        <a:t>0.0%</a:t>
                      </a:r>
                      <a:endParaRPr sz="1200" dirty="0">
                        <a:latin typeface="Calibri" panose="020F0502020204030204" pitchFamily="34" charset="0"/>
                        <a:cs typeface="Calibri" panose="020F0502020204030204" pitchFamily="34" charset="0"/>
                      </a:endParaRPr>
                    </a:p>
                  </a:txBody>
                  <a:tcPr marL="91425" marR="91425" marT="91425" marB="91425"/>
                </a:tc>
                <a:tc>
                  <a:txBody>
                    <a:bodyPr/>
                    <a:lstStyle/>
                    <a:p>
                      <a:pPr marL="0" lvl="0" indent="0" algn="ctr" rtl="0">
                        <a:spcBef>
                          <a:spcPts val="0"/>
                        </a:spcBef>
                        <a:spcAft>
                          <a:spcPts val="0"/>
                        </a:spcAft>
                        <a:buNone/>
                      </a:pPr>
                      <a:r>
                        <a:rPr lang="en-US" sz="1200">
                          <a:latin typeface="Calibri" panose="020F0502020204030204" pitchFamily="34" charset="0"/>
                          <a:cs typeface="Calibri" panose="020F0502020204030204" pitchFamily="34" charset="0"/>
                        </a:rPr>
                        <a:t>2.1%</a:t>
                      </a:r>
                      <a:endParaRPr sz="1200">
                        <a:latin typeface="Calibri" panose="020F0502020204030204" pitchFamily="34" charset="0"/>
                        <a:cs typeface="Calibri" panose="020F0502020204030204" pitchFamily="34" charset="0"/>
                      </a:endParaRPr>
                    </a:p>
                  </a:txBody>
                  <a:tcPr marL="91425" marR="91425" marT="91425" marB="91425"/>
                </a:tc>
                <a:tc>
                  <a:txBody>
                    <a:bodyPr/>
                    <a:lstStyle/>
                    <a:p>
                      <a:pPr marL="0" lvl="0" indent="0" algn="ctr" rtl="0">
                        <a:spcBef>
                          <a:spcPts val="0"/>
                        </a:spcBef>
                        <a:spcAft>
                          <a:spcPts val="0"/>
                        </a:spcAft>
                        <a:buNone/>
                      </a:pPr>
                      <a:r>
                        <a:rPr lang="en-US" sz="1200" dirty="0">
                          <a:latin typeface="Calibri" panose="020F0502020204030204" pitchFamily="34" charset="0"/>
                          <a:cs typeface="Calibri" panose="020F0502020204030204" pitchFamily="34" charset="0"/>
                        </a:rPr>
                        <a:t>4.3%</a:t>
                      </a:r>
                      <a:endParaRPr sz="1200" dirty="0">
                        <a:latin typeface="Calibri" panose="020F0502020204030204" pitchFamily="34" charset="0"/>
                        <a:cs typeface="Calibri" panose="020F0502020204030204" pitchFamily="34" charset="0"/>
                      </a:endParaRPr>
                    </a:p>
                  </a:txBody>
                  <a:tcPr marL="91425" marR="91425" marT="91425" marB="91425"/>
                </a:tc>
                <a:tc>
                  <a:txBody>
                    <a:bodyPr/>
                    <a:lstStyle/>
                    <a:p>
                      <a:pPr marL="0" lvl="0" indent="0" algn="ctr" rtl="0">
                        <a:spcBef>
                          <a:spcPts val="0"/>
                        </a:spcBef>
                        <a:spcAft>
                          <a:spcPts val="0"/>
                        </a:spcAft>
                        <a:buNone/>
                      </a:pPr>
                      <a:r>
                        <a:rPr lang="en-US" sz="1200">
                          <a:latin typeface="Calibri" panose="020F0502020204030204" pitchFamily="34" charset="0"/>
                          <a:cs typeface="Calibri" panose="020F0502020204030204" pitchFamily="34" charset="0"/>
                        </a:rPr>
                        <a:t>23.4%</a:t>
                      </a:r>
                      <a:endParaRPr sz="1200">
                        <a:latin typeface="Calibri" panose="020F0502020204030204" pitchFamily="34" charset="0"/>
                        <a:cs typeface="Calibri" panose="020F0502020204030204" pitchFamily="34" charset="0"/>
                      </a:endParaRPr>
                    </a:p>
                  </a:txBody>
                  <a:tcPr marL="91425" marR="91425" marT="91425" marB="91425"/>
                </a:tc>
                <a:tc>
                  <a:txBody>
                    <a:bodyPr/>
                    <a:lstStyle/>
                    <a:p>
                      <a:pPr marL="0" lvl="0" indent="0" algn="ctr" rtl="0">
                        <a:spcBef>
                          <a:spcPts val="0"/>
                        </a:spcBef>
                        <a:spcAft>
                          <a:spcPts val="0"/>
                        </a:spcAft>
                        <a:buNone/>
                      </a:pPr>
                      <a:r>
                        <a:rPr lang="en-US" sz="1200">
                          <a:latin typeface="Calibri" panose="020F0502020204030204" pitchFamily="34" charset="0"/>
                          <a:cs typeface="Calibri" panose="020F0502020204030204" pitchFamily="34" charset="0"/>
                        </a:rPr>
                        <a:t>70.0%</a:t>
                      </a:r>
                      <a:endParaRPr sz="1200">
                        <a:latin typeface="Calibri" panose="020F0502020204030204" pitchFamily="34" charset="0"/>
                        <a:cs typeface="Calibri" panose="020F0502020204030204" pitchFamily="34" charset="0"/>
                      </a:endParaRPr>
                    </a:p>
                  </a:txBody>
                  <a:tcPr marL="91425" marR="91425" marT="91425" marB="91425"/>
                </a:tc>
                <a:tc>
                  <a:txBody>
                    <a:bodyPr/>
                    <a:lstStyle/>
                    <a:p>
                      <a:pPr marL="0" lvl="0" indent="0" algn="ctr" rtl="0">
                        <a:spcBef>
                          <a:spcPts val="0"/>
                        </a:spcBef>
                        <a:spcAft>
                          <a:spcPts val="0"/>
                        </a:spcAft>
                        <a:buNone/>
                      </a:pPr>
                      <a:r>
                        <a:rPr lang="en-US" sz="1200" dirty="0">
                          <a:latin typeface="Calibri" panose="020F0502020204030204" pitchFamily="34" charset="0"/>
                          <a:cs typeface="Calibri" panose="020F0502020204030204" pitchFamily="34" charset="0"/>
                        </a:rPr>
                        <a:t>100%</a:t>
                      </a:r>
                      <a:endParaRPr sz="1200" dirty="0">
                        <a:latin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5"/>
                  </a:ext>
                </a:extLst>
              </a:tr>
              <a:tr h="396200">
                <a:tc>
                  <a:txBody>
                    <a:bodyPr/>
                    <a:lstStyle/>
                    <a:p>
                      <a:pPr marL="0" lvl="0" indent="0" algn="l" rtl="0">
                        <a:spcBef>
                          <a:spcPts val="0"/>
                        </a:spcBef>
                        <a:spcAft>
                          <a:spcPts val="0"/>
                        </a:spcAft>
                        <a:buNone/>
                      </a:pPr>
                      <a:r>
                        <a:rPr lang="en-US" sz="1200">
                          <a:latin typeface="Calibri" panose="020F0502020204030204" pitchFamily="34" charset="0"/>
                          <a:cs typeface="Calibri" panose="020F0502020204030204" pitchFamily="34" charset="0"/>
                        </a:rPr>
                        <a:t>Total</a:t>
                      </a:r>
                      <a:endParaRPr sz="1200">
                        <a:latin typeface="Calibri" panose="020F0502020204030204" pitchFamily="34" charset="0"/>
                        <a:cs typeface="Calibri" panose="020F0502020204030204" pitchFamily="34" charset="0"/>
                      </a:endParaRPr>
                    </a:p>
                  </a:txBody>
                  <a:tcPr marL="91425" marR="91425" marT="91425" marB="91425">
                    <a:solidFill>
                      <a:srgbClr val="CCCCCC"/>
                    </a:solidFill>
                  </a:tcPr>
                </a:tc>
                <a:tc>
                  <a:txBody>
                    <a:bodyPr/>
                    <a:lstStyle/>
                    <a:p>
                      <a:pPr marL="0" lvl="0" indent="0" algn="ctr" rtl="0">
                        <a:spcBef>
                          <a:spcPts val="0"/>
                        </a:spcBef>
                        <a:spcAft>
                          <a:spcPts val="0"/>
                        </a:spcAft>
                        <a:buNone/>
                      </a:pPr>
                      <a:r>
                        <a:rPr lang="en-US" sz="1200">
                          <a:latin typeface="Calibri" panose="020F0502020204030204" pitchFamily="34" charset="0"/>
                          <a:cs typeface="Calibri" panose="020F0502020204030204" pitchFamily="34" charset="0"/>
                        </a:rPr>
                        <a:t>18.9%</a:t>
                      </a:r>
                      <a:endParaRPr sz="1200">
                        <a:latin typeface="Calibri" panose="020F0502020204030204" pitchFamily="34" charset="0"/>
                        <a:cs typeface="Calibri" panose="020F0502020204030204" pitchFamily="34" charset="0"/>
                      </a:endParaRPr>
                    </a:p>
                  </a:txBody>
                  <a:tcPr marL="91425" marR="91425" marT="91425" marB="91425"/>
                </a:tc>
                <a:tc>
                  <a:txBody>
                    <a:bodyPr/>
                    <a:lstStyle/>
                    <a:p>
                      <a:pPr marL="0" lvl="0" indent="0" algn="ctr" rtl="0">
                        <a:spcBef>
                          <a:spcPts val="0"/>
                        </a:spcBef>
                        <a:spcAft>
                          <a:spcPts val="0"/>
                        </a:spcAft>
                        <a:buNone/>
                      </a:pPr>
                      <a:r>
                        <a:rPr lang="en-US" sz="1200">
                          <a:latin typeface="Calibri" panose="020F0502020204030204" pitchFamily="34" charset="0"/>
                          <a:cs typeface="Calibri" panose="020F0502020204030204" pitchFamily="34" charset="0"/>
                        </a:rPr>
                        <a:t>10.4%</a:t>
                      </a:r>
                      <a:endParaRPr sz="1200">
                        <a:latin typeface="Calibri" panose="020F0502020204030204" pitchFamily="34" charset="0"/>
                        <a:cs typeface="Calibri" panose="020F0502020204030204" pitchFamily="34" charset="0"/>
                      </a:endParaRPr>
                    </a:p>
                  </a:txBody>
                  <a:tcPr marL="91425" marR="91425" marT="91425" marB="91425"/>
                </a:tc>
                <a:tc>
                  <a:txBody>
                    <a:bodyPr/>
                    <a:lstStyle/>
                    <a:p>
                      <a:pPr marL="0" lvl="0" indent="0" algn="ctr" rtl="0">
                        <a:spcBef>
                          <a:spcPts val="0"/>
                        </a:spcBef>
                        <a:spcAft>
                          <a:spcPts val="0"/>
                        </a:spcAft>
                        <a:buNone/>
                      </a:pPr>
                      <a:r>
                        <a:rPr lang="en-US" sz="1200">
                          <a:latin typeface="Calibri" panose="020F0502020204030204" pitchFamily="34" charset="0"/>
                          <a:cs typeface="Calibri" panose="020F0502020204030204" pitchFamily="34" charset="0"/>
                        </a:rPr>
                        <a:t>15.8%</a:t>
                      </a:r>
                      <a:endParaRPr sz="1200">
                        <a:latin typeface="Calibri" panose="020F0502020204030204" pitchFamily="34" charset="0"/>
                        <a:cs typeface="Calibri" panose="020F0502020204030204" pitchFamily="34" charset="0"/>
                      </a:endParaRPr>
                    </a:p>
                  </a:txBody>
                  <a:tcPr marL="91425" marR="91425" marT="91425" marB="91425"/>
                </a:tc>
                <a:tc>
                  <a:txBody>
                    <a:bodyPr/>
                    <a:lstStyle/>
                    <a:p>
                      <a:pPr marL="0" lvl="0" indent="0" algn="ctr" rtl="0">
                        <a:spcBef>
                          <a:spcPts val="0"/>
                        </a:spcBef>
                        <a:spcAft>
                          <a:spcPts val="0"/>
                        </a:spcAft>
                        <a:buNone/>
                      </a:pPr>
                      <a:r>
                        <a:rPr lang="en-US" sz="1200">
                          <a:latin typeface="Calibri" panose="020F0502020204030204" pitchFamily="34" charset="0"/>
                          <a:cs typeface="Calibri" panose="020F0502020204030204" pitchFamily="34" charset="0"/>
                        </a:rPr>
                        <a:t>19.1%</a:t>
                      </a:r>
                      <a:endParaRPr sz="1200">
                        <a:latin typeface="Calibri" panose="020F0502020204030204" pitchFamily="34" charset="0"/>
                        <a:cs typeface="Calibri" panose="020F0502020204030204" pitchFamily="34" charset="0"/>
                      </a:endParaRPr>
                    </a:p>
                  </a:txBody>
                  <a:tcPr marL="91425" marR="91425" marT="91425" marB="91425"/>
                </a:tc>
                <a:tc>
                  <a:txBody>
                    <a:bodyPr/>
                    <a:lstStyle/>
                    <a:p>
                      <a:pPr marL="0" lvl="0" indent="0" algn="ctr" rtl="0">
                        <a:spcBef>
                          <a:spcPts val="0"/>
                        </a:spcBef>
                        <a:spcAft>
                          <a:spcPts val="0"/>
                        </a:spcAft>
                        <a:buNone/>
                      </a:pPr>
                      <a:r>
                        <a:rPr lang="en-US" sz="1200">
                          <a:latin typeface="Calibri" panose="020F0502020204030204" pitchFamily="34" charset="0"/>
                          <a:cs typeface="Calibri" panose="020F0502020204030204" pitchFamily="34" charset="0"/>
                        </a:rPr>
                        <a:t>35.8%</a:t>
                      </a:r>
                      <a:endParaRPr sz="1200">
                        <a:latin typeface="Calibri" panose="020F0502020204030204" pitchFamily="34" charset="0"/>
                        <a:cs typeface="Calibri" panose="020F0502020204030204" pitchFamily="34" charset="0"/>
                      </a:endParaRPr>
                    </a:p>
                  </a:txBody>
                  <a:tcPr marL="91425" marR="91425" marT="91425" marB="91425"/>
                </a:tc>
                <a:tc>
                  <a:txBody>
                    <a:bodyPr/>
                    <a:lstStyle/>
                    <a:p>
                      <a:pPr marL="0" lvl="0" indent="0" algn="ctr" rtl="0">
                        <a:spcBef>
                          <a:spcPts val="0"/>
                        </a:spcBef>
                        <a:spcAft>
                          <a:spcPts val="0"/>
                        </a:spcAft>
                        <a:buNone/>
                      </a:pPr>
                      <a:r>
                        <a:rPr lang="en-US" sz="1200" dirty="0">
                          <a:latin typeface="Calibri" panose="020F0502020204030204" pitchFamily="34" charset="0"/>
                          <a:cs typeface="Calibri" panose="020F0502020204030204" pitchFamily="34" charset="0"/>
                        </a:rPr>
                        <a:t>100%</a:t>
                      </a:r>
                      <a:endParaRPr sz="1200" dirty="0">
                        <a:latin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6"/>
                  </a:ext>
                </a:extLst>
              </a:tr>
            </a:tbl>
          </a:graphicData>
        </a:graphic>
      </p:graphicFrame>
      <p:sp>
        <p:nvSpPr>
          <p:cNvPr id="132" name="Google Shape;132;g103f2009b6d_0_46"/>
          <p:cNvSpPr/>
          <p:nvPr/>
        </p:nvSpPr>
        <p:spPr>
          <a:xfrm>
            <a:off x="2521406" y="2492439"/>
            <a:ext cx="503348" cy="3396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133;g103f2009b6d_0_46"/>
          <p:cNvSpPr/>
          <p:nvPr/>
        </p:nvSpPr>
        <p:spPr>
          <a:xfrm>
            <a:off x="2521406" y="3921620"/>
            <a:ext cx="503348" cy="3396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134;g103f2009b6d_0_46"/>
          <p:cNvSpPr/>
          <p:nvPr/>
        </p:nvSpPr>
        <p:spPr>
          <a:xfrm>
            <a:off x="6248912" y="3921620"/>
            <a:ext cx="503348" cy="3396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314867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103f2009b6d_0_41"/>
          <p:cNvSpPr txBox="1">
            <a:spLocks noGrp="1"/>
          </p:cNvSpPr>
          <p:nvPr>
            <p:ph type="body" idx="1"/>
          </p:nvPr>
        </p:nvSpPr>
        <p:spPr>
          <a:xfrm>
            <a:off x="1146540" y="1944232"/>
            <a:ext cx="6337709" cy="2762100"/>
          </a:xfrm>
          <a:prstGeom prst="rect">
            <a:avLst/>
          </a:prstGeom>
        </p:spPr>
        <p:txBody>
          <a:bodyPr spcFirstLastPara="1" wrap="square" lIns="91425" tIns="45700" rIns="91425" bIns="45700" anchor="t" anchorCtr="0">
            <a:noAutofit/>
          </a:bodyPr>
          <a:lstStyle/>
          <a:p>
            <a:pPr marL="0" lvl="0" indent="0" algn="l" rtl="0">
              <a:spcBef>
                <a:spcPts val="320"/>
              </a:spcBef>
              <a:spcAft>
                <a:spcPts val="0"/>
              </a:spcAft>
              <a:buNone/>
            </a:pPr>
            <a:r>
              <a:rPr lang="en-US" sz="1400" b="1" dirty="0">
                <a:latin typeface="+mn-lt"/>
                <a:cs typeface="Calibri" panose="020F0502020204030204" pitchFamily="34" charset="0"/>
              </a:rPr>
              <a:t>Question 1: What is one thing your </a:t>
            </a:r>
            <a:r>
              <a:rPr lang="en-US" sz="1400" b="1" u="sng" dirty="0">
                <a:latin typeface="+mn-lt"/>
                <a:cs typeface="Calibri" panose="020F0502020204030204" pitchFamily="34" charset="0"/>
              </a:rPr>
              <a:t>supervisor</a:t>
            </a:r>
            <a:r>
              <a:rPr lang="en-US" sz="1400" b="1" dirty="0">
                <a:latin typeface="+mn-lt"/>
                <a:cs typeface="Calibri" panose="020F0502020204030204" pitchFamily="34" charset="0"/>
              </a:rPr>
              <a:t> at your "focus job" does that </a:t>
            </a:r>
            <a:r>
              <a:rPr lang="en-US" sz="1400" b="1" u="sng" dirty="0">
                <a:latin typeface="+mn-lt"/>
                <a:cs typeface="Calibri" panose="020F0502020204030204" pitchFamily="34" charset="0"/>
              </a:rPr>
              <a:t>supports</a:t>
            </a:r>
            <a:r>
              <a:rPr lang="en-US" sz="1400" b="1" dirty="0">
                <a:latin typeface="+mn-lt"/>
                <a:cs typeface="Calibri" panose="020F0502020204030204" pitchFamily="34" charset="0"/>
              </a:rPr>
              <a:t> your co-worker relationships?</a:t>
            </a:r>
          </a:p>
          <a:p>
            <a:pPr marL="0" lvl="0" indent="0" algn="l" rtl="0">
              <a:spcBef>
                <a:spcPts val="320"/>
              </a:spcBef>
              <a:spcAft>
                <a:spcPts val="0"/>
              </a:spcAft>
              <a:buNone/>
            </a:pPr>
            <a:endParaRPr b="1" dirty="0">
              <a:latin typeface="+mn-lt"/>
              <a:cs typeface="Calibri" panose="020F0502020204030204" pitchFamily="34" charset="0"/>
            </a:endParaRPr>
          </a:p>
          <a:p>
            <a:pPr marL="457200" lvl="0" indent="-330200" algn="l" rtl="0">
              <a:spcBef>
                <a:spcPts val="0"/>
              </a:spcBef>
              <a:spcAft>
                <a:spcPts val="600"/>
              </a:spcAft>
              <a:buSzPts val="1600"/>
              <a:buChar char="●"/>
            </a:pPr>
            <a:r>
              <a:rPr lang="en-US" sz="1200" dirty="0">
                <a:latin typeface="+mn-lt"/>
                <a:cs typeface="Calibri" panose="020F0502020204030204" pitchFamily="34" charset="0"/>
              </a:rPr>
              <a:t>Scheduling co-workers to </a:t>
            </a:r>
            <a:r>
              <a:rPr lang="en-US" sz="1200" u="sng" dirty="0">
                <a:latin typeface="+mn-lt"/>
                <a:cs typeface="Calibri" panose="020F0502020204030204" pitchFamily="34" charset="0"/>
              </a:rPr>
              <a:t>work together</a:t>
            </a:r>
            <a:endParaRPr sz="1200" u="sng" dirty="0">
              <a:latin typeface="+mn-lt"/>
              <a:cs typeface="Calibri" panose="020F0502020204030204" pitchFamily="34" charset="0"/>
            </a:endParaRPr>
          </a:p>
          <a:p>
            <a:pPr marL="457200" lvl="0" indent="-330200" algn="l" rtl="0">
              <a:spcBef>
                <a:spcPts val="0"/>
              </a:spcBef>
              <a:spcAft>
                <a:spcPts val="600"/>
              </a:spcAft>
              <a:buSzPts val="1600"/>
              <a:buChar char="●"/>
            </a:pPr>
            <a:r>
              <a:rPr lang="en-US" sz="1200">
                <a:latin typeface="+mn-lt"/>
                <a:cs typeface="Calibri" panose="020F0502020204030204" pitchFamily="34" charset="0"/>
              </a:rPr>
              <a:t>Regular group </a:t>
            </a:r>
            <a:r>
              <a:rPr lang="en-US" sz="1200" u="sng">
                <a:latin typeface="+mn-lt"/>
                <a:cs typeface="Calibri" panose="020F0502020204030204" pitchFamily="34" charset="0"/>
              </a:rPr>
              <a:t>check-ins</a:t>
            </a:r>
            <a:endParaRPr sz="1200" u="sng" dirty="0">
              <a:latin typeface="+mn-lt"/>
              <a:cs typeface="Calibri" panose="020F0502020204030204" pitchFamily="34" charset="0"/>
            </a:endParaRPr>
          </a:p>
          <a:p>
            <a:pPr marL="457200" lvl="0" indent="-330200" algn="l" rtl="0">
              <a:spcBef>
                <a:spcPts val="0"/>
              </a:spcBef>
              <a:spcAft>
                <a:spcPts val="600"/>
              </a:spcAft>
              <a:buSzPts val="1600"/>
              <a:buChar char="●"/>
            </a:pPr>
            <a:r>
              <a:rPr lang="en-US" sz="1200" u="sng" dirty="0">
                <a:latin typeface="+mn-lt"/>
                <a:cs typeface="Calibri" panose="020F0502020204030204" pitchFamily="34" charset="0"/>
              </a:rPr>
              <a:t>Job training</a:t>
            </a:r>
            <a:r>
              <a:rPr lang="en-US" sz="1200" dirty="0">
                <a:latin typeface="+mn-lt"/>
                <a:cs typeface="Calibri" panose="020F0502020204030204" pitchFamily="34" charset="0"/>
              </a:rPr>
              <a:t> that includes getting to know co-workers</a:t>
            </a:r>
            <a:endParaRPr sz="1200" dirty="0">
              <a:latin typeface="+mn-lt"/>
              <a:cs typeface="Calibri" panose="020F0502020204030204" pitchFamily="34" charset="0"/>
            </a:endParaRPr>
          </a:p>
          <a:p>
            <a:pPr marL="457200" lvl="0" indent="-330200" algn="l" rtl="0">
              <a:spcBef>
                <a:spcPts val="0"/>
              </a:spcBef>
              <a:spcAft>
                <a:spcPts val="600"/>
              </a:spcAft>
              <a:buSzPts val="1600"/>
              <a:buChar char="●"/>
            </a:pPr>
            <a:r>
              <a:rPr lang="en-US" sz="1200" u="sng" dirty="0">
                <a:latin typeface="+mn-lt"/>
                <a:cs typeface="Calibri" panose="020F0502020204030204" pitchFamily="34" charset="0"/>
              </a:rPr>
              <a:t>Outside-of-work activities</a:t>
            </a:r>
            <a:r>
              <a:rPr lang="en-US" sz="1200" dirty="0">
                <a:latin typeface="+mn-lt"/>
                <a:cs typeface="Calibri" panose="020F0502020204030204" pitchFamily="34" charset="0"/>
              </a:rPr>
              <a:t> for co-workers (picnic, holiday party, etc.)</a:t>
            </a:r>
            <a:endParaRPr sz="1200" dirty="0">
              <a:latin typeface="+mn-lt"/>
              <a:cs typeface="Calibri" panose="020F0502020204030204" pitchFamily="34" charset="0"/>
            </a:endParaRPr>
          </a:p>
          <a:p>
            <a:pPr marL="457200" lvl="0" indent="-330200" algn="l" rtl="0">
              <a:spcBef>
                <a:spcPts val="0"/>
              </a:spcBef>
              <a:spcAft>
                <a:spcPts val="600"/>
              </a:spcAft>
              <a:buSzPts val="1600"/>
              <a:buChar char="●"/>
            </a:pPr>
            <a:r>
              <a:rPr lang="en-US" sz="1200" dirty="0">
                <a:latin typeface="+mn-lt"/>
                <a:cs typeface="Calibri" panose="020F0502020204030204" pitchFamily="34" charset="0"/>
              </a:rPr>
              <a:t>Providing co-workers with each others’ </a:t>
            </a:r>
            <a:r>
              <a:rPr lang="en-US" sz="1200" u="sng" dirty="0">
                <a:latin typeface="+mn-lt"/>
                <a:cs typeface="Calibri" panose="020F0502020204030204" pitchFamily="34" charset="0"/>
              </a:rPr>
              <a:t>contact information</a:t>
            </a:r>
            <a:endParaRPr sz="1200" u="sng" dirty="0">
              <a:latin typeface="+mn-lt"/>
              <a:cs typeface="Calibri" panose="020F0502020204030204" pitchFamily="34" charset="0"/>
            </a:endParaRPr>
          </a:p>
          <a:p>
            <a:pPr marL="457200" lvl="0" indent="-330200" algn="l" rtl="0">
              <a:spcBef>
                <a:spcPts val="1000"/>
              </a:spcBef>
              <a:spcAft>
                <a:spcPts val="0"/>
              </a:spcAft>
              <a:buSzPts val="1600"/>
              <a:buChar char="●"/>
            </a:pPr>
            <a:endParaRPr dirty="0"/>
          </a:p>
          <a:p>
            <a:pPr marL="0" lvl="0" indent="0" algn="l" rtl="0">
              <a:spcBef>
                <a:spcPts val="1000"/>
              </a:spcBef>
              <a:spcAft>
                <a:spcPts val="0"/>
              </a:spcAft>
              <a:buNone/>
            </a:pPr>
            <a:endParaRPr dirty="0"/>
          </a:p>
        </p:txBody>
      </p:sp>
      <p:sp>
        <p:nvSpPr>
          <p:cNvPr id="140" name="Google Shape;140;g103f2009b6d_0_41"/>
          <p:cNvSpPr txBox="1">
            <a:spLocks noGrp="1"/>
          </p:cNvSpPr>
          <p:nvPr>
            <p:ph type="ctrTitle"/>
          </p:nvPr>
        </p:nvSpPr>
        <p:spPr>
          <a:xfrm>
            <a:off x="381000" y="1257200"/>
            <a:ext cx="3776700" cy="339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000" dirty="0"/>
              <a:t>Qualitative Analysis </a:t>
            </a:r>
            <a:endParaRPr sz="2000" dirty="0"/>
          </a:p>
        </p:txBody>
      </p:sp>
    </p:spTree>
    <p:extLst>
      <p:ext uri="{BB962C8B-B14F-4D97-AF65-F5344CB8AC3E}">
        <p14:creationId xmlns:p14="http://schemas.microsoft.com/office/powerpoint/2010/main" val="2508059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2"/>
          <p:cNvSpPr txBox="1">
            <a:spLocks noGrp="1"/>
          </p:cNvSpPr>
          <p:nvPr>
            <p:ph type="ctrTitle"/>
          </p:nvPr>
        </p:nvSpPr>
        <p:spPr>
          <a:xfrm>
            <a:off x="2121346" y="674132"/>
            <a:ext cx="4671600" cy="1080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400"/>
              <a:buNone/>
            </a:pPr>
            <a:r>
              <a:rPr lang="en-US" sz="2800" dirty="0">
                <a:latin typeface="Calibri"/>
                <a:ea typeface="Calibri"/>
                <a:cs typeface="Calibri"/>
                <a:sym typeface="Calibri"/>
              </a:rPr>
              <a:t>Background &amp; Terms</a:t>
            </a:r>
            <a:endParaRPr sz="2800" dirty="0">
              <a:latin typeface="Calibri"/>
              <a:ea typeface="Calibri"/>
              <a:cs typeface="Calibri"/>
              <a:sym typeface="Calibri"/>
            </a:endParaRPr>
          </a:p>
        </p:txBody>
      </p:sp>
      <p:sp>
        <p:nvSpPr>
          <p:cNvPr id="5" name="TextBox 4">
            <a:extLst>
              <a:ext uri="{FF2B5EF4-FFF2-40B4-BE49-F238E27FC236}">
                <a16:creationId xmlns:a16="http://schemas.microsoft.com/office/drawing/2014/main" id="{63E68376-F03A-46D1-B5CF-8532E142B1E5}"/>
              </a:ext>
            </a:extLst>
          </p:cNvPr>
          <p:cNvSpPr txBox="1"/>
          <p:nvPr/>
        </p:nvSpPr>
        <p:spPr>
          <a:xfrm>
            <a:off x="1367756" y="1641826"/>
            <a:ext cx="7637931" cy="3508653"/>
          </a:xfrm>
          <a:prstGeom prst="rect">
            <a:avLst/>
          </a:prstGeom>
          <a:noFill/>
        </p:spPr>
        <p:txBody>
          <a:bodyPr wrap="square">
            <a:spAutoFit/>
          </a:bodyPr>
          <a:lstStyle/>
          <a:p>
            <a:pPr marL="254000" indent="-228600">
              <a:spcBef>
                <a:spcPts val="0"/>
              </a:spcBef>
              <a:buAutoNum type="arabicPeriod"/>
            </a:pPr>
            <a:r>
              <a:rPr lang="en-US" sz="1200" b="1" u="sng" dirty="0">
                <a:latin typeface="+mn-lt"/>
              </a:rPr>
              <a:t>Research Method</a:t>
            </a:r>
            <a:r>
              <a:rPr lang="en-US" sz="1200" dirty="0">
                <a:latin typeface="+mn-lt"/>
              </a:rPr>
              <a:t>: Online anonymous survey, November 2021</a:t>
            </a:r>
            <a:endParaRPr lang="en-US" sz="800" dirty="0">
              <a:latin typeface="+mn-lt"/>
            </a:endParaRPr>
          </a:p>
          <a:p>
            <a:pPr marL="25400" indent="0">
              <a:spcBef>
                <a:spcPts val="0"/>
              </a:spcBef>
              <a:buNone/>
            </a:pPr>
            <a:endParaRPr lang="en-US" sz="1200" dirty="0">
              <a:latin typeface="+mn-lt"/>
            </a:endParaRPr>
          </a:p>
          <a:p>
            <a:pPr marL="25400" indent="0">
              <a:spcBef>
                <a:spcPts val="0"/>
              </a:spcBef>
              <a:buNone/>
            </a:pPr>
            <a:r>
              <a:rPr lang="en-US" sz="1200" dirty="0">
                <a:latin typeface="+mn-lt"/>
              </a:rPr>
              <a:t>2. </a:t>
            </a:r>
            <a:r>
              <a:rPr lang="en-US" sz="1200" b="1" u="sng" dirty="0">
                <a:latin typeface="+mn-lt"/>
              </a:rPr>
              <a:t>Sample</a:t>
            </a:r>
            <a:r>
              <a:rPr lang="en-US" sz="1200" dirty="0">
                <a:latin typeface="+mn-lt"/>
              </a:rPr>
              <a:t>: Invited all 2,249 St. Olaf student workers </a:t>
            </a:r>
            <a:r>
              <a:rPr lang="en-US" sz="1200" dirty="0">
                <a:latin typeface="+mn-lt"/>
                <a:sym typeface="Wingdings" panose="05000000000000000000" pitchFamily="2" charset="2"/>
              </a:rPr>
              <a:t> 557 = 25% </a:t>
            </a:r>
          </a:p>
          <a:p>
            <a:pPr marL="25400" indent="0">
              <a:spcBef>
                <a:spcPts val="0"/>
              </a:spcBef>
              <a:buNone/>
            </a:pPr>
            <a:r>
              <a:rPr lang="en-US" sz="1200" dirty="0">
                <a:latin typeface="+mn-lt"/>
                <a:sym typeface="Wingdings" panose="05000000000000000000" pitchFamily="2" charset="2"/>
              </a:rPr>
              <a:t>	Sample d</a:t>
            </a:r>
            <a:r>
              <a:rPr lang="en-US" sz="1200" dirty="0">
                <a:latin typeface="+mn-lt"/>
              </a:rPr>
              <a:t>emographics: Similar to St. Olaf student body</a:t>
            </a:r>
            <a:endParaRPr lang="en-US" sz="800" dirty="0">
              <a:latin typeface="+mn-lt"/>
            </a:endParaRPr>
          </a:p>
          <a:p>
            <a:pPr marL="25400" indent="0">
              <a:spcBef>
                <a:spcPts val="0"/>
              </a:spcBef>
              <a:buNone/>
            </a:pPr>
            <a:endParaRPr lang="en-US" sz="1200" dirty="0">
              <a:latin typeface="+mn-lt"/>
            </a:endParaRPr>
          </a:p>
          <a:p>
            <a:pPr marL="25400" indent="0">
              <a:spcBef>
                <a:spcPts val="0"/>
              </a:spcBef>
              <a:buNone/>
            </a:pPr>
            <a:r>
              <a:rPr lang="en-US" sz="1200" dirty="0">
                <a:latin typeface="+mn-lt"/>
              </a:rPr>
              <a:t>3. </a:t>
            </a:r>
            <a:r>
              <a:rPr lang="en-US" sz="1200" b="1" u="sng" dirty="0">
                <a:latin typeface="+mn-lt"/>
              </a:rPr>
              <a:t>Measurement</a:t>
            </a:r>
            <a:r>
              <a:rPr lang="en-US" sz="1200" dirty="0">
                <a:latin typeface="+mn-lt"/>
              </a:rPr>
              <a:t>: Closed- &amp; open-ended questions: Items &amp; matrixes </a:t>
            </a:r>
            <a:r>
              <a:rPr lang="en-US" sz="1200" dirty="0">
                <a:latin typeface="+mn-lt"/>
                <a:sym typeface="Wingdings" panose="05000000000000000000" pitchFamily="2" charset="2"/>
              </a:rPr>
              <a:t></a:t>
            </a:r>
            <a:r>
              <a:rPr lang="en-US" sz="1200" dirty="0">
                <a:latin typeface="+mn-lt"/>
              </a:rPr>
              <a:t> Indexes (summary)</a:t>
            </a:r>
          </a:p>
          <a:p>
            <a:pPr marL="25400" indent="0">
              <a:spcBef>
                <a:spcPts val="0"/>
              </a:spcBef>
              <a:buNone/>
            </a:pPr>
            <a:r>
              <a:rPr lang="en-US" sz="1200" dirty="0">
                <a:latin typeface="+mn-lt"/>
              </a:rPr>
              <a:t>                            “Desired” scores: at ends</a:t>
            </a:r>
            <a:endParaRPr lang="en-US" sz="800" dirty="0">
              <a:latin typeface="+mn-lt"/>
            </a:endParaRPr>
          </a:p>
          <a:p>
            <a:pPr marL="25400" indent="0">
              <a:spcBef>
                <a:spcPts val="0"/>
              </a:spcBef>
              <a:buNone/>
            </a:pPr>
            <a:endParaRPr lang="en-US" sz="1200" dirty="0">
              <a:latin typeface="+mn-lt"/>
            </a:endParaRPr>
          </a:p>
          <a:p>
            <a:pPr marL="25400" indent="0">
              <a:spcBef>
                <a:spcPts val="0"/>
              </a:spcBef>
              <a:buNone/>
            </a:pPr>
            <a:r>
              <a:rPr lang="en-US" sz="1200" dirty="0">
                <a:latin typeface="+mn-lt"/>
              </a:rPr>
              <a:t>4. </a:t>
            </a:r>
            <a:r>
              <a:rPr lang="en-US" sz="1200" b="1" u="sng" dirty="0">
                <a:latin typeface="+mn-lt"/>
              </a:rPr>
              <a:t>Statistical Analysis</a:t>
            </a:r>
            <a:r>
              <a:rPr lang="en-US" sz="1200" dirty="0">
                <a:latin typeface="+mn-lt"/>
              </a:rPr>
              <a:t>:</a:t>
            </a:r>
          </a:p>
          <a:p>
            <a:pPr marL="25400" indent="0">
              <a:spcBef>
                <a:spcPts val="0"/>
              </a:spcBef>
              <a:buNone/>
            </a:pPr>
            <a:r>
              <a:rPr lang="en-US" sz="1200" dirty="0">
                <a:latin typeface="+mn-lt"/>
              </a:rPr>
              <a:t>       a. Univariate analysis: “Basic” results; central tendency and dispersion</a:t>
            </a:r>
          </a:p>
          <a:p>
            <a:pPr marL="25400" indent="0">
              <a:spcBef>
                <a:spcPts val="0"/>
              </a:spcBef>
              <a:buNone/>
            </a:pPr>
            <a:r>
              <a:rPr lang="en-US" sz="1200" dirty="0">
                <a:latin typeface="+mn-lt"/>
              </a:rPr>
              <a:t>       b. Bivariate analysis: </a:t>
            </a:r>
          </a:p>
          <a:p>
            <a:pPr marL="25400" indent="0">
              <a:spcBef>
                <a:spcPts val="0"/>
              </a:spcBef>
              <a:buNone/>
            </a:pPr>
            <a:r>
              <a:rPr lang="en-US" sz="1200" dirty="0">
                <a:latin typeface="+mn-lt"/>
              </a:rPr>
              <a:t>                * Tests: Chi-square, Cramer’s V, Mann-Whitney U-tests, etc.</a:t>
            </a:r>
          </a:p>
          <a:p>
            <a:pPr marL="25400" indent="0">
              <a:spcBef>
                <a:spcPts val="0"/>
              </a:spcBef>
              <a:buNone/>
            </a:pPr>
            <a:r>
              <a:rPr lang="en-US" sz="1200" dirty="0">
                <a:latin typeface="+mn-lt"/>
              </a:rPr>
              <a:t>                * p-values: .05 (“significance value”)</a:t>
            </a:r>
          </a:p>
          <a:p>
            <a:pPr marL="25400" indent="0">
              <a:spcBef>
                <a:spcPts val="0"/>
              </a:spcBef>
              <a:buNone/>
            </a:pPr>
            <a:r>
              <a:rPr lang="en-US" sz="1200" dirty="0">
                <a:latin typeface="+mn-lt"/>
              </a:rPr>
              <a:t>                * </a:t>
            </a:r>
            <a:r>
              <a:rPr lang="en-US" sz="1200" u="sng" dirty="0">
                <a:latin typeface="+mn-lt"/>
              </a:rPr>
              <a:t>Statistical significance</a:t>
            </a:r>
            <a:r>
              <a:rPr lang="en-US" sz="1200" dirty="0">
                <a:latin typeface="+mn-lt"/>
              </a:rPr>
              <a:t>  </a:t>
            </a:r>
            <a:r>
              <a:rPr lang="en-US" sz="1200" dirty="0">
                <a:latin typeface="+mn-lt"/>
                <a:sym typeface="Wingdings" panose="05000000000000000000" pitchFamily="2" charset="2"/>
              </a:rPr>
              <a:t>  Generalizable </a:t>
            </a:r>
            <a:r>
              <a:rPr lang="en-US" sz="1200" u="sng" dirty="0">
                <a:latin typeface="+mn-lt"/>
                <a:sym typeface="Wingdings" panose="05000000000000000000" pitchFamily="2" charset="2"/>
              </a:rPr>
              <a:t>association or difference</a:t>
            </a:r>
            <a:endParaRPr lang="en-US" sz="1200" u="sng" dirty="0">
              <a:latin typeface="+mn-lt"/>
            </a:endParaRPr>
          </a:p>
          <a:p>
            <a:pPr marL="25400" indent="0">
              <a:spcBef>
                <a:spcPts val="0"/>
              </a:spcBef>
              <a:buNone/>
            </a:pPr>
            <a:r>
              <a:rPr lang="en-US" sz="1200" dirty="0">
                <a:latin typeface="+mn-lt"/>
              </a:rPr>
              <a:t>                “ Statistically significant differences by race and ethnicity, etc.: E&amp;I Problem?</a:t>
            </a:r>
          </a:p>
          <a:p>
            <a:pPr marL="25400" indent="0">
              <a:spcBef>
                <a:spcPts val="0"/>
              </a:spcBef>
              <a:buNone/>
            </a:pPr>
            <a:r>
              <a:rPr lang="en-US" sz="1200" dirty="0">
                <a:latin typeface="+mn-lt"/>
              </a:rPr>
              <a:t>                </a:t>
            </a:r>
            <a:r>
              <a:rPr lang="en-US" sz="800" dirty="0">
                <a:latin typeface="+mn-lt"/>
              </a:rPr>
              <a:t>* </a:t>
            </a:r>
            <a:r>
              <a:rPr lang="en-US" sz="1200" u="sng" dirty="0">
                <a:latin typeface="+mn-lt"/>
              </a:rPr>
              <a:t>Groupings</a:t>
            </a:r>
            <a:r>
              <a:rPr lang="en-US" sz="1200" dirty="0">
                <a:latin typeface="+mn-lt"/>
              </a:rPr>
              <a:t> for tests: Gender; Race and ethnicity – why; problematic; groupings</a:t>
            </a:r>
          </a:p>
          <a:p>
            <a:pPr marL="25400" indent="0">
              <a:spcBef>
                <a:spcPts val="0"/>
              </a:spcBef>
              <a:buNone/>
            </a:pPr>
            <a:endParaRPr lang="en-US" u="sng" dirty="0">
              <a:latin typeface="+mn-lt"/>
            </a:endParaRPr>
          </a:p>
          <a:p>
            <a:pPr marL="25400" indent="0">
              <a:spcBef>
                <a:spcPts val="0"/>
              </a:spcBef>
              <a:buNone/>
            </a:pPr>
            <a:endParaRPr lang="en-US" sz="1600" dirty="0">
              <a:latin typeface="+mn-lt"/>
            </a:endParaRPr>
          </a:p>
        </p:txBody>
      </p:sp>
    </p:spTree>
    <p:extLst>
      <p:ext uri="{BB962C8B-B14F-4D97-AF65-F5344CB8AC3E}">
        <p14:creationId xmlns:p14="http://schemas.microsoft.com/office/powerpoint/2010/main" val="3792737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1065e798eca_0_32"/>
          <p:cNvSpPr txBox="1">
            <a:spLocks noGrp="1"/>
          </p:cNvSpPr>
          <p:nvPr>
            <p:ph type="body" idx="1"/>
          </p:nvPr>
        </p:nvSpPr>
        <p:spPr>
          <a:xfrm>
            <a:off x="1259028" y="1257200"/>
            <a:ext cx="5776772" cy="2800195"/>
          </a:xfrm>
          <a:prstGeom prst="rect">
            <a:avLst/>
          </a:prstGeom>
        </p:spPr>
        <p:txBody>
          <a:bodyPr spcFirstLastPara="1" wrap="square" lIns="91425" tIns="45700" rIns="91425" bIns="45700" anchor="t" anchorCtr="0">
            <a:noAutofit/>
          </a:bodyPr>
          <a:lstStyle/>
          <a:p>
            <a:pPr marL="0" lvl="0" indent="0" algn="l" rtl="0">
              <a:spcBef>
                <a:spcPts val="320"/>
              </a:spcBef>
              <a:spcAft>
                <a:spcPts val="0"/>
              </a:spcAft>
              <a:buNone/>
            </a:pPr>
            <a:r>
              <a:rPr lang="en-US" sz="1400" b="1" dirty="0">
                <a:latin typeface="+mn-lt"/>
              </a:rPr>
              <a:t>Question 2: </a:t>
            </a:r>
            <a:r>
              <a:rPr lang="en-US" sz="1400" b="1" dirty="0">
                <a:highlight>
                  <a:srgbClr val="FFFFFF"/>
                </a:highlight>
                <a:latin typeface="+mn-lt"/>
                <a:ea typeface="Times New Roman"/>
                <a:cs typeface="Times New Roman"/>
                <a:sym typeface="Times New Roman"/>
              </a:rPr>
              <a:t>What is one thing your </a:t>
            </a:r>
            <a:r>
              <a:rPr lang="en-US" sz="1400" b="1" u="sng" dirty="0">
                <a:highlight>
                  <a:srgbClr val="FFFFFF"/>
                </a:highlight>
                <a:latin typeface="+mn-lt"/>
                <a:ea typeface="Times New Roman"/>
                <a:cs typeface="Times New Roman"/>
                <a:sym typeface="Times New Roman"/>
              </a:rPr>
              <a:t>supervisor</a:t>
            </a:r>
            <a:r>
              <a:rPr lang="en-US" sz="1400" b="1" dirty="0">
                <a:highlight>
                  <a:srgbClr val="FFFFFF"/>
                </a:highlight>
                <a:latin typeface="+mn-lt"/>
                <a:ea typeface="Times New Roman"/>
                <a:cs typeface="Times New Roman"/>
                <a:sym typeface="Times New Roman"/>
              </a:rPr>
              <a:t> does that </a:t>
            </a:r>
            <a:r>
              <a:rPr lang="en-US" sz="1400" b="1" u="sng" dirty="0">
                <a:highlight>
                  <a:srgbClr val="FFFFFF"/>
                </a:highlight>
                <a:latin typeface="+mn-lt"/>
                <a:ea typeface="Times New Roman"/>
                <a:cs typeface="Times New Roman"/>
                <a:sym typeface="Times New Roman"/>
              </a:rPr>
              <a:t>hinders</a:t>
            </a:r>
            <a:r>
              <a:rPr lang="en-US" sz="1400" b="1" dirty="0">
                <a:highlight>
                  <a:srgbClr val="FFFFFF"/>
                </a:highlight>
                <a:latin typeface="+mn-lt"/>
                <a:ea typeface="Times New Roman"/>
                <a:cs typeface="Times New Roman"/>
                <a:sym typeface="Times New Roman"/>
              </a:rPr>
              <a:t> your co-worker relationships?</a:t>
            </a:r>
            <a:endParaRPr sz="1400" b="1" dirty="0">
              <a:latin typeface="+mn-lt"/>
            </a:endParaRPr>
          </a:p>
          <a:p>
            <a:pPr marL="0" lvl="0" indent="0" algn="l" rtl="0">
              <a:spcBef>
                <a:spcPts val="320"/>
              </a:spcBef>
              <a:spcAft>
                <a:spcPts val="0"/>
              </a:spcAft>
              <a:buNone/>
            </a:pPr>
            <a:endParaRPr dirty="0">
              <a:latin typeface="+mn-lt"/>
            </a:endParaRPr>
          </a:p>
          <a:p>
            <a:pPr marL="457200" lvl="0" indent="-317500" algn="l" rtl="0">
              <a:spcBef>
                <a:spcPts val="0"/>
              </a:spcBef>
              <a:spcAft>
                <a:spcPts val="600"/>
              </a:spcAft>
              <a:buSzPts val="1400"/>
              <a:buChar char="●"/>
            </a:pPr>
            <a:r>
              <a:rPr lang="en-US" sz="1200" dirty="0">
                <a:latin typeface="+mn-lt"/>
              </a:rPr>
              <a:t>Assigning too much work to only </a:t>
            </a:r>
            <a:r>
              <a:rPr lang="en-US" sz="1200" u="sng" dirty="0">
                <a:latin typeface="+mn-lt"/>
              </a:rPr>
              <a:t>one person</a:t>
            </a:r>
          </a:p>
          <a:p>
            <a:pPr marL="457200" lvl="0" indent="-317500" algn="just" rtl="0">
              <a:spcBef>
                <a:spcPts val="0"/>
              </a:spcBef>
              <a:spcAft>
                <a:spcPts val="600"/>
              </a:spcAft>
              <a:buSzPts val="1400"/>
              <a:buChar char="●"/>
            </a:pPr>
            <a:r>
              <a:rPr lang="en-US" sz="1200" dirty="0">
                <a:solidFill>
                  <a:srgbClr val="0E101A"/>
                </a:solidFill>
                <a:highlight>
                  <a:srgbClr val="FFFFFF"/>
                </a:highlight>
                <a:latin typeface="+mn-lt"/>
              </a:rPr>
              <a:t>Calling out mistakes </a:t>
            </a:r>
            <a:r>
              <a:rPr lang="en-US" sz="1200" u="sng" dirty="0">
                <a:solidFill>
                  <a:srgbClr val="0E101A"/>
                </a:solidFill>
                <a:highlight>
                  <a:srgbClr val="FFFFFF"/>
                </a:highlight>
                <a:latin typeface="+mn-lt"/>
              </a:rPr>
              <a:t>in front of the staff team</a:t>
            </a:r>
          </a:p>
          <a:p>
            <a:pPr marL="457200" lvl="0" indent="-317500" algn="just" rtl="0">
              <a:spcBef>
                <a:spcPts val="0"/>
              </a:spcBef>
              <a:spcAft>
                <a:spcPts val="600"/>
              </a:spcAft>
              <a:buSzPts val="1400"/>
              <a:buChar char="●"/>
            </a:pPr>
            <a:r>
              <a:rPr lang="en-US" sz="1200" dirty="0">
                <a:solidFill>
                  <a:srgbClr val="0E101A"/>
                </a:solidFill>
                <a:highlight>
                  <a:srgbClr val="FFFFFF"/>
                </a:highlight>
                <a:latin typeface="+mn-lt"/>
              </a:rPr>
              <a:t>Fostering unnecessary </a:t>
            </a:r>
            <a:r>
              <a:rPr lang="en-US" sz="1200" u="sng" dirty="0">
                <a:solidFill>
                  <a:srgbClr val="0E101A"/>
                </a:solidFill>
                <a:highlight>
                  <a:srgbClr val="FFFFFF"/>
                </a:highlight>
                <a:latin typeface="+mn-lt"/>
              </a:rPr>
              <a:t>competition</a:t>
            </a:r>
            <a:r>
              <a:rPr lang="en-US" sz="1200" dirty="0">
                <a:solidFill>
                  <a:srgbClr val="0E101A"/>
                </a:solidFill>
                <a:highlight>
                  <a:srgbClr val="FFFFFF"/>
                </a:highlight>
                <a:latin typeface="+mn-lt"/>
              </a:rPr>
              <a:t> among co-workers</a:t>
            </a:r>
          </a:p>
          <a:p>
            <a:pPr marL="457200" lvl="0" indent="-317500" algn="just" rtl="0">
              <a:spcBef>
                <a:spcPts val="0"/>
              </a:spcBef>
              <a:spcAft>
                <a:spcPts val="600"/>
              </a:spcAft>
              <a:buSzPts val="1400"/>
              <a:buChar char="●"/>
            </a:pPr>
            <a:r>
              <a:rPr lang="en-US" sz="1200" u="sng" dirty="0">
                <a:solidFill>
                  <a:srgbClr val="0E101A"/>
                </a:solidFill>
                <a:highlight>
                  <a:srgbClr val="FFFFFF"/>
                </a:highlight>
                <a:latin typeface="+mn-lt"/>
              </a:rPr>
              <a:t>Lack of overlapping work periods</a:t>
            </a:r>
          </a:p>
          <a:p>
            <a:pPr marL="457200" lvl="0" indent="-317500" algn="l" rtl="0">
              <a:spcBef>
                <a:spcPts val="0"/>
              </a:spcBef>
              <a:spcAft>
                <a:spcPts val="0"/>
              </a:spcAft>
              <a:buSzPts val="1400"/>
              <a:buChar char="●"/>
            </a:pPr>
            <a:r>
              <a:rPr lang="en-US" sz="1200" dirty="0">
                <a:latin typeface="+mn-lt"/>
              </a:rPr>
              <a:t>Assigning </a:t>
            </a:r>
            <a:r>
              <a:rPr lang="en-US" sz="1200" u="sng" dirty="0">
                <a:latin typeface="+mn-lt"/>
              </a:rPr>
              <a:t>segmented work</a:t>
            </a:r>
            <a:r>
              <a:rPr lang="en-US" sz="1200" dirty="0">
                <a:latin typeface="+mn-lt"/>
              </a:rPr>
              <a:t> (co-workers are in the same location but doing individual work)</a:t>
            </a:r>
            <a:endParaRPr sz="1200" dirty="0">
              <a:latin typeface="+mn-lt"/>
            </a:endParaRPr>
          </a:p>
          <a:p>
            <a:pPr marL="457200" lvl="0" indent="0" algn="l" rtl="0">
              <a:spcBef>
                <a:spcPts val="320"/>
              </a:spcBef>
              <a:spcAft>
                <a:spcPts val="0"/>
              </a:spcAft>
              <a:buNone/>
            </a:pPr>
            <a:endParaRPr sz="1400" dirty="0"/>
          </a:p>
          <a:p>
            <a:pPr marL="0" lvl="0" indent="0" algn="l" rtl="0">
              <a:spcBef>
                <a:spcPts val="320"/>
              </a:spcBef>
              <a:spcAft>
                <a:spcPts val="0"/>
              </a:spcAft>
              <a:buNone/>
            </a:pPr>
            <a:endParaRPr sz="1400" dirty="0"/>
          </a:p>
          <a:p>
            <a:pPr marL="0" lvl="0" indent="0" algn="l" rtl="0">
              <a:spcBef>
                <a:spcPts val="320"/>
              </a:spcBef>
              <a:spcAft>
                <a:spcPts val="0"/>
              </a:spcAft>
              <a:buNone/>
            </a:pPr>
            <a:endParaRPr dirty="0"/>
          </a:p>
        </p:txBody>
      </p:sp>
      <p:sp>
        <p:nvSpPr>
          <p:cNvPr id="146" name="Google Shape;146;g1065e798eca_0_32"/>
          <p:cNvSpPr txBox="1">
            <a:spLocks noGrp="1"/>
          </p:cNvSpPr>
          <p:nvPr>
            <p:ph type="ctrTitle"/>
          </p:nvPr>
        </p:nvSpPr>
        <p:spPr>
          <a:xfrm>
            <a:off x="431925" y="1257200"/>
            <a:ext cx="3776700" cy="339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 </a:t>
            </a:r>
            <a:endParaRPr dirty="0"/>
          </a:p>
        </p:txBody>
      </p:sp>
    </p:spTree>
    <p:extLst>
      <p:ext uri="{BB962C8B-B14F-4D97-AF65-F5344CB8AC3E}">
        <p14:creationId xmlns:p14="http://schemas.microsoft.com/office/powerpoint/2010/main" val="41256643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1065e798eca_1_25"/>
          <p:cNvSpPr txBox="1">
            <a:spLocks noGrp="1"/>
          </p:cNvSpPr>
          <p:nvPr>
            <p:ph type="body" idx="1"/>
          </p:nvPr>
        </p:nvSpPr>
        <p:spPr>
          <a:xfrm>
            <a:off x="595339" y="1115430"/>
            <a:ext cx="7298138" cy="3221400"/>
          </a:xfrm>
          <a:prstGeom prst="rect">
            <a:avLst/>
          </a:prstGeom>
        </p:spPr>
        <p:txBody>
          <a:bodyPr spcFirstLastPara="1" wrap="square" lIns="91425" tIns="45700" rIns="91425" bIns="45700" anchor="t" anchorCtr="0">
            <a:noAutofit/>
          </a:bodyPr>
          <a:lstStyle/>
          <a:p>
            <a:pPr marL="0" lvl="0" indent="0" algn="l" rtl="0">
              <a:spcBef>
                <a:spcPts val="320"/>
              </a:spcBef>
              <a:spcAft>
                <a:spcPts val="0"/>
              </a:spcAft>
              <a:buNone/>
            </a:pPr>
            <a:r>
              <a:rPr lang="en-US" sz="1300" b="1" dirty="0"/>
              <a:t>Question 3: If your St. Olaf "focus job" </a:t>
            </a:r>
            <a:r>
              <a:rPr lang="en-US" sz="1300" b="1" i="1" dirty="0"/>
              <a:t>or another job </a:t>
            </a:r>
            <a:r>
              <a:rPr lang="en-US" sz="1300" b="1" dirty="0"/>
              <a:t>has included meaningful connections with co-workers, how did the </a:t>
            </a:r>
            <a:r>
              <a:rPr lang="en-US" sz="1300" b="1" u="sng" dirty="0"/>
              <a:t>work environment</a:t>
            </a:r>
            <a:r>
              <a:rPr lang="en-US" sz="1300" b="1" dirty="0"/>
              <a:t> (separate from the supervisor) affect the process of creating these relationships? </a:t>
            </a:r>
          </a:p>
          <a:p>
            <a:pPr marL="0" lvl="0" indent="0" algn="l" rtl="0">
              <a:spcBef>
                <a:spcPts val="320"/>
              </a:spcBef>
              <a:spcAft>
                <a:spcPts val="0"/>
              </a:spcAft>
              <a:buNone/>
            </a:pPr>
            <a:endParaRPr sz="1400" b="1" dirty="0"/>
          </a:p>
          <a:p>
            <a:pPr marL="0" lvl="0" indent="0" algn="l" rtl="0">
              <a:spcBef>
                <a:spcPts val="320"/>
              </a:spcBef>
              <a:spcAft>
                <a:spcPts val="0"/>
              </a:spcAft>
              <a:buClr>
                <a:schemeClr val="dk1"/>
              </a:buClr>
              <a:buSzPts val="1100"/>
              <a:buFont typeface="Arial"/>
              <a:buNone/>
            </a:pPr>
            <a:r>
              <a:rPr lang="en-US" sz="1200" b="1" dirty="0"/>
              <a:t>How did it help?</a:t>
            </a:r>
            <a:endParaRPr sz="1200" b="1" dirty="0"/>
          </a:p>
          <a:p>
            <a:pPr marL="457200" lvl="0" indent="-317500" algn="l" rtl="0">
              <a:spcBef>
                <a:spcPts val="320"/>
              </a:spcBef>
              <a:spcAft>
                <a:spcPts val="0"/>
              </a:spcAft>
              <a:buSzPts val="1400"/>
              <a:buChar char="•"/>
            </a:pPr>
            <a:r>
              <a:rPr lang="en-US" sz="1200" dirty="0"/>
              <a:t>A positive environment enabled new </a:t>
            </a:r>
            <a:r>
              <a:rPr lang="en-US" sz="1200" u="sng" dirty="0"/>
              <a:t>friendships</a:t>
            </a:r>
            <a:r>
              <a:rPr lang="en-US" sz="1200" dirty="0"/>
              <a:t> outside the student’s regular social circle</a:t>
            </a:r>
            <a:endParaRPr sz="1200" dirty="0"/>
          </a:p>
          <a:p>
            <a:pPr marL="457200" lvl="0" indent="-317500" algn="l" rtl="0">
              <a:spcBef>
                <a:spcPts val="0"/>
              </a:spcBef>
              <a:spcAft>
                <a:spcPts val="0"/>
              </a:spcAft>
              <a:buSzPts val="1400"/>
              <a:buChar char="•"/>
            </a:pPr>
            <a:r>
              <a:rPr lang="en-US" sz="1200" dirty="0"/>
              <a:t>Workers were in </a:t>
            </a:r>
            <a:r>
              <a:rPr lang="en-US" sz="1200" u="sng" dirty="0"/>
              <a:t>close proximity</a:t>
            </a:r>
            <a:r>
              <a:rPr lang="en-US" sz="1200" dirty="0"/>
              <a:t> </a:t>
            </a:r>
            <a:r>
              <a:rPr lang="en-US" sz="1200" u="sng" dirty="0"/>
              <a:t>working together </a:t>
            </a:r>
            <a:endParaRPr sz="1200" u="sng" dirty="0"/>
          </a:p>
          <a:p>
            <a:pPr marL="457200" lvl="0" indent="-317500" algn="l" rtl="0">
              <a:spcBef>
                <a:spcPts val="0"/>
              </a:spcBef>
              <a:spcAft>
                <a:spcPts val="0"/>
              </a:spcAft>
              <a:buSzPts val="1400"/>
              <a:buChar char="•"/>
            </a:pPr>
            <a:r>
              <a:rPr lang="en-US" sz="1200" dirty="0"/>
              <a:t>Students discovered </a:t>
            </a:r>
            <a:r>
              <a:rPr lang="en-US" sz="1200" u="sng" dirty="0"/>
              <a:t>similar interests</a:t>
            </a:r>
            <a:r>
              <a:rPr lang="en-US" sz="1200" dirty="0"/>
              <a:t> </a:t>
            </a:r>
            <a:endParaRPr sz="1200" dirty="0"/>
          </a:p>
          <a:p>
            <a:pPr marL="457200" lvl="0" indent="-317500" algn="l" rtl="0">
              <a:lnSpc>
                <a:spcPct val="115000"/>
              </a:lnSpc>
              <a:spcBef>
                <a:spcPts val="0"/>
              </a:spcBef>
              <a:spcAft>
                <a:spcPts val="0"/>
              </a:spcAft>
              <a:buSzPts val="1400"/>
              <a:buChar char="•"/>
            </a:pPr>
            <a:r>
              <a:rPr lang="en-US" sz="1200" dirty="0"/>
              <a:t>Workplace encouraged employees to </a:t>
            </a:r>
            <a:r>
              <a:rPr lang="en-US" sz="1200" u="sng" dirty="0"/>
              <a:t>get to know each other</a:t>
            </a:r>
            <a:r>
              <a:rPr lang="en-US" sz="1200" dirty="0"/>
              <a:t> and </a:t>
            </a:r>
            <a:r>
              <a:rPr lang="en-US" sz="1200" u="sng" dirty="0"/>
              <a:t>create a friendly environment </a:t>
            </a:r>
          </a:p>
          <a:p>
            <a:pPr marL="457200" lvl="0" indent="-317500" algn="l" rtl="0">
              <a:lnSpc>
                <a:spcPct val="115000"/>
              </a:lnSpc>
              <a:spcBef>
                <a:spcPts val="0"/>
              </a:spcBef>
              <a:spcAft>
                <a:spcPts val="0"/>
              </a:spcAft>
              <a:buSzPts val="1400"/>
              <a:buChar char="•"/>
            </a:pPr>
            <a:endParaRPr sz="1200" dirty="0"/>
          </a:p>
          <a:p>
            <a:pPr marL="0" lvl="0" indent="0" algn="l" rtl="0">
              <a:spcBef>
                <a:spcPts val="320"/>
              </a:spcBef>
              <a:spcAft>
                <a:spcPts val="0"/>
              </a:spcAft>
              <a:buNone/>
            </a:pPr>
            <a:r>
              <a:rPr lang="en-US" sz="1200" b="1" dirty="0"/>
              <a:t>How did it hurt?</a:t>
            </a:r>
            <a:endParaRPr sz="1200" b="1" dirty="0"/>
          </a:p>
          <a:p>
            <a:pPr marL="457200" lvl="0" indent="-317500" algn="l" rtl="0">
              <a:lnSpc>
                <a:spcPct val="115000"/>
              </a:lnSpc>
              <a:spcBef>
                <a:spcPts val="0"/>
              </a:spcBef>
              <a:spcAft>
                <a:spcPts val="0"/>
              </a:spcAft>
              <a:buSzPts val="1400"/>
              <a:buChar char="•"/>
            </a:pPr>
            <a:r>
              <a:rPr lang="en-US" sz="1200" dirty="0"/>
              <a:t>Friendly interactions and encounters but </a:t>
            </a:r>
            <a:r>
              <a:rPr lang="en-US" sz="1200" u="sng" dirty="0"/>
              <a:t>not meaningful relationships</a:t>
            </a:r>
            <a:r>
              <a:rPr lang="en-US" sz="1200" dirty="0"/>
              <a:t> between co-workers</a:t>
            </a:r>
            <a:endParaRPr sz="1200" dirty="0"/>
          </a:p>
          <a:p>
            <a:pPr marL="457200" lvl="0" indent="-317500" algn="l" rtl="0">
              <a:lnSpc>
                <a:spcPct val="115000"/>
              </a:lnSpc>
              <a:spcBef>
                <a:spcPts val="0"/>
              </a:spcBef>
              <a:spcAft>
                <a:spcPts val="0"/>
              </a:spcAft>
              <a:buSzPts val="1400"/>
              <a:buChar char="•"/>
            </a:pPr>
            <a:r>
              <a:rPr lang="en-US" sz="1200" u="sng" dirty="0"/>
              <a:t>Scheduling differences</a:t>
            </a:r>
            <a:r>
              <a:rPr lang="en-US" sz="1200" dirty="0"/>
              <a:t> (working separate shifts)</a:t>
            </a:r>
            <a:endParaRPr sz="1200" dirty="0"/>
          </a:p>
          <a:p>
            <a:pPr marL="457200" lvl="0" indent="-317500" algn="l" rtl="0">
              <a:lnSpc>
                <a:spcPct val="115000"/>
              </a:lnSpc>
              <a:spcBef>
                <a:spcPts val="0"/>
              </a:spcBef>
              <a:spcAft>
                <a:spcPts val="0"/>
              </a:spcAft>
              <a:buSzPts val="1400"/>
              <a:buChar char="•"/>
            </a:pPr>
            <a:r>
              <a:rPr lang="en-US" sz="1200" dirty="0"/>
              <a:t>Workers were </a:t>
            </a:r>
            <a:r>
              <a:rPr lang="en-US" sz="1200" u="sng" dirty="0"/>
              <a:t>focused on tasks</a:t>
            </a:r>
            <a:r>
              <a:rPr lang="en-US" sz="1200" dirty="0"/>
              <a:t> to the detriment of relationships</a:t>
            </a:r>
            <a:endParaRPr sz="1200" dirty="0"/>
          </a:p>
          <a:p>
            <a:pPr marL="457200" lvl="0" indent="0" algn="l" rtl="0">
              <a:lnSpc>
                <a:spcPct val="115000"/>
              </a:lnSpc>
              <a:spcBef>
                <a:spcPts val="0"/>
              </a:spcBef>
              <a:spcAft>
                <a:spcPts val="0"/>
              </a:spcAft>
              <a:buNone/>
            </a:pPr>
            <a:endParaRPr sz="1400" dirty="0"/>
          </a:p>
        </p:txBody>
      </p:sp>
      <p:sp>
        <p:nvSpPr>
          <p:cNvPr id="152" name="Google Shape;152;g1065e798eca_1_25"/>
          <p:cNvSpPr txBox="1">
            <a:spLocks noGrp="1"/>
          </p:cNvSpPr>
          <p:nvPr>
            <p:ph type="ctrTitle"/>
          </p:nvPr>
        </p:nvSpPr>
        <p:spPr>
          <a:xfrm>
            <a:off x="327211" y="519533"/>
            <a:ext cx="3776700" cy="339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 </a:t>
            </a:r>
            <a:endParaRPr dirty="0"/>
          </a:p>
        </p:txBody>
      </p:sp>
    </p:spTree>
    <p:extLst>
      <p:ext uri="{BB962C8B-B14F-4D97-AF65-F5344CB8AC3E}">
        <p14:creationId xmlns:p14="http://schemas.microsoft.com/office/powerpoint/2010/main" val="28875883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1065e798eca_1_25"/>
          <p:cNvSpPr txBox="1">
            <a:spLocks noGrp="1"/>
          </p:cNvSpPr>
          <p:nvPr>
            <p:ph type="body" idx="1"/>
          </p:nvPr>
        </p:nvSpPr>
        <p:spPr>
          <a:xfrm>
            <a:off x="972878" y="1660398"/>
            <a:ext cx="7198244" cy="2850130"/>
          </a:xfrm>
          <a:prstGeom prst="rect">
            <a:avLst/>
          </a:prstGeom>
        </p:spPr>
        <p:txBody>
          <a:bodyPr spcFirstLastPara="1" wrap="square" lIns="91425" tIns="45700" rIns="91425" bIns="45700" anchor="t" anchorCtr="0">
            <a:noAutofit/>
          </a:bodyPr>
          <a:lstStyle/>
          <a:p>
            <a:pPr marL="139700" lvl="0" indent="0" algn="l" rtl="0">
              <a:lnSpc>
                <a:spcPct val="100000"/>
              </a:lnSpc>
              <a:spcBef>
                <a:spcPts val="0"/>
              </a:spcBef>
              <a:spcAft>
                <a:spcPts val="600"/>
              </a:spcAft>
              <a:buClr>
                <a:schemeClr val="dk1"/>
              </a:buClr>
              <a:buSzPts val="1400"/>
              <a:buNone/>
            </a:pPr>
            <a:r>
              <a:rPr lang="en-US" sz="1200" b="1" dirty="0"/>
              <a:t>For the College:</a:t>
            </a:r>
            <a:endParaRPr lang="en-US" sz="1200" b="1" dirty="0">
              <a:solidFill>
                <a:schemeClr val="dk1"/>
              </a:solidFill>
            </a:endParaRPr>
          </a:p>
          <a:p>
            <a:pPr marL="457200" lvl="0" indent="-317500" algn="l" rtl="0">
              <a:lnSpc>
                <a:spcPct val="100000"/>
              </a:lnSpc>
              <a:spcBef>
                <a:spcPts val="0"/>
              </a:spcBef>
              <a:spcAft>
                <a:spcPts val="0"/>
              </a:spcAft>
              <a:buClr>
                <a:schemeClr val="dk1"/>
              </a:buClr>
              <a:buSzPts val="1400"/>
              <a:buAutoNum type="arabicPeriod"/>
            </a:pPr>
            <a:r>
              <a:rPr lang="en-US" sz="1200" u="sng" dirty="0">
                <a:solidFill>
                  <a:schemeClr val="dk1"/>
                </a:solidFill>
              </a:rPr>
              <a:t>Work with Bon Appetit</a:t>
            </a:r>
            <a:r>
              <a:rPr lang="en-US" sz="1200" dirty="0">
                <a:solidFill>
                  <a:schemeClr val="dk1"/>
                </a:solidFill>
              </a:rPr>
              <a:t> to promote high-quality co-worker relationships, partly through job training. </a:t>
            </a:r>
          </a:p>
          <a:p>
            <a:pPr marL="457200" lvl="0" indent="-317500" algn="l" rtl="0">
              <a:lnSpc>
                <a:spcPct val="100000"/>
              </a:lnSpc>
              <a:spcBef>
                <a:spcPts val="1000"/>
              </a:spcBef>
              <a:spcAft>
                <a:spcPts val="0"/>
              </a:spcAft>
              <a:buClr>
                <a:schemeClr val="dk1"/>
              </a:buClr>
              <a:buSzPts val="1400"/>
              <a:buAutoNum type="arabicPeriod"/>
            </a:pPr>
            <a:r>
              <a:rPr lang="en-US" sz="1200" u="sng" dirty="0">
                <a:solidFill>
                  <a:schemeClr val="dk1"/>
                </a:solidFill>
              </a:rPr>
              <a:t>Standardize expectations</a:t>
            </a:r>
            <a:r>
              <a:rPr lang="en-US" sz="1200" dirty="0">
                <a:solidFill>
                  <a:schemeClr val="dk1"/>
                </a:solidFill>
              </a:rPr>
              <a:t> for supervisors regarding worker job training and promoting co-worker relationships.</a:t>
            </a:r>
          </a:p>
          <a:p>
            <a:pPr marL="457200" lvl="0" indent="-317500" algn="l" rtl="0">
              <a:lnSpc>
                <a:spcPct val="100000"/>
              </a:lnSpc>
              <a:spcBef>
                <a:spcPts val="1000"/>
              </a:spcBef>
              <a:spcAft>
                <a:spcPts val="0"/>
              </a:spcAft>
              <a:buClr>
                <a:schemeClr val="dk1"/>
              </a:buClr>
              <a:buSzPts val="1400"/>
              <a:buAutoNum type="arabicPeriod"/>
            </a:pPr>
            <a:endParaRPr lang="en-US" sz="1200" dirty="0">
              <a:solidFill>
                <a:schemeClr val="dk1"/>
              </a:solidFill>
            </a:endParaRPr>
          </a:p>
          <a:p>
            <a:pPr marL="0" lvl="0" indent="0" algn="l" rtl="0">
              <a:lnSpc>
                <a:spcPct val="100000"/>
              </a:lnSpc>
              <a:spcBef>
                <a:spcPts val="0"/>
              </a:spcBef>
              <a:spcAft>
                <a:spcPts val="600"/>
              </a:spcAft>
              <a:buNone/>
            </a:pPr>
            <a:r>
              <a:rPr lang="en-US" sz="1200" b="1" dirty="0">
                <a:solidFill>
                  <a:schemeClr val="dk1"/>
                </a:solidFill>
              </a:rPr>
              <a:t>  For Individual Supervisors:</a:t>
            </a:r>
          </a:p>
          <a:p>
            <a:pPr marL="457200" lvl="0" indent="-317500" algn="l" rtl="0">
              <a:lnSpc>
                <a:spcPct val="100000"/>
              </a:lnSpc>
              <a:spcBef>
                <a:spcPts val="0"/>
              </a:spcBef>
              <a:spcAft>
                <a:spcPts val="600"/>
              </a:spcAft>
              <a:buClr>
                <a:schemeClr val="dk1"/>
              </a:buClr>
              <a:buSzPts val="1400"/>
              <a:buAutoNum type="arabicPeriod"/>
            </a:pPr>
            <a:r>
              <a:rPr lang="en-US" sz="1200" dirty="0">
                <a:solidFill>
                  <a:schemeClr val="dk1"/>
                </a:solidFill>
              </a:rPr>
              <a:t>When possible, </a:t>
            </a:r>
            <a:r>
              <a:rPr lang="en-US" sz="1200" u="sng" dirty="0">
                <a:solidFill>
                  <a:schemeClr val="dk1"/>
                </a:solidFill>
              </a:rPr>
              <a:t>conduct student training with groups</a:t>
            </a:r>
            <a:r>
              <a:rPr lang="en-US" sz="1200" dirty="0">
                <a:solidFill>
                  <a:schemeClr val="dk1"/>
                </a:solidFill>
              </a:rPr>
              <a:t> of students and include opportunities for them to get to know each other.</a:t>
            </a:r>
          </a:p>
          <a:p>
            <a:pPr marL="457200" lvl="0" indent="-317500" algn="l" rtl="0">
              <a:lnSpc>
                <a:spcPct val="100000"/>
              </a:lnSpc>
              <a:spcBef>
                <a:spcPts val="0"/>
              </a:spcBef>
              <a:spcAft>
                <a:spcPts val="600"/>
              </a:spcAft>
              <a:buClr>
                <a:schemeClr val="dk1"/>
              </a:buClr>
              <a:buSzPts val="1400"/>
              <a:buAutoNum type="arabicPeriod"/>
            </a:pPr>
            <a:r>
              <a:rPr lang="en-US" sz="1200" u="sng" dirty="0">
                <a:solidFill>
                  <a:schemeClr val="dk1"/>
                </a:solidFill>
              </a:rPr>
              <a:t>Explicitly promote co-worker communication and relationships on the job</a:t>
            </a:r>
            <a:r>
              <a:rPr lang="en-US" sz="1200" dirty="0">
                <a:solidFill>
                  <a:schemeClr val="dk1"/>
                </a:solidFill>
              </a:rPr>
              <a:t>: Enable and encourage students to </a:t>
            </a:r>
            <a:r>
              <a:rPr lang="en-US" sz="1200" u="sng" dirty="0">
                <a:solidFill>
                  <a:schemeClr val="dk1"/>
                </a:solidFill>
              </a:rPr>
              <a:t>work together</a:t>
            </a:r>
            <a:r>
              <a:rPr lang="en-US" sz="1200" dirty="0">
                <a:solidFill>
                  <a:schemeClr val="dk1"/>
                </a:solidFill>
              </a:rPr>
              <a:t> and </a:t>
            </a:r>
            <a:r>
              <a:rPr lang="en-US" sz="1200" u="sng" dirty="0">
                <a:solidFill>
                  <a:schemeClr val="dk1"/>
                </a:solidFill>
              </a:rPr>
              <a:t>take breaks together</a:t>
            </a:r>
            <a:r>
              <a:rPr lang="en-US" sz="1200" dirty="0">
                <a:solidFill>
                  <a:schemeClr val="dk1"/>
                </a:solidFill>
              </a:rPr>
              <a:t> (especially for longer work shifts)</a:t>
            </a:r>
          </a:p>
          <a:p>
            <a:pPr marL="457200" lvl="0" indent="-317500" algn="l" rtl="0">
              <a:lnSpc>
                <a:spcPct val="100000"/>
              </a:lnSpc>
              <a:spcBef>
                <a:spcPts val="0"/>
              </a:spcBef>
              <a:spcAft>
                <a:spcPts val="600"/>
              </a:spcAft>
              <a:buClr>
                <a:schemeClr val="dk1"/>
              </a:buClr>
              <a:buSzPts val="1400"/>
              <a:buAutoNum type="arabicPeriod"/>
            </a:pPr>
            <a:r>
              <a:rPr lang="en-US" sz="1200" u="sng" dirty="0">
                <a:solidFill>
                  <a:schemeClr val="dk1"/>
                </a:solidFill>
              </a:rPr>
              <a:t>Evenly distribute work</a:t>
            </a:r>
            <a:r>
              <a:rPr lang="en-US" sz="1200" dirty="0">
                <a:solidFill>
                  <a:schemeClr val="dk1"/>
                </a:solidFill>
              </a:rPr>
              <a:t> among coworkers.</a:t>
            </a:r>
          </a:p>
          <a:p>
            <a:pPr marL="457200" lvl="0" indent="0" algn="l" rtl="0">
              <a:lnSpc>
                <a:spcPct val="115000"/>
              </a:lnSpc>
              <a:spcBef>
                <a:spcPts val="0"/>
              </a:spcBef>
              <a:spcAft>
                <a:spcPts val="0"/>
              </a:spcAft>
              <a:buNone/>
            </a:pPr>
            <a:endParaRPr sz="1400" dirty="0"/>
          </a:p>
        </p:txBody>
      </p:sp>
      <p:sp>
        <p:nvSpPr>
          <p:cNvPr id="152" name="Google Shape;152;g1065e798eca_1_25"/>
          <p:cNvSpPr txBox="1">
            <a:spLocks noGrp="1"/>
          </p:cNvSpPr>
          <p:nvPr>
            <p:ph type="ctrTitle"/>
          </p:nvPr>
        </p:nvSpPr>
        <p:spPr>
          <a:xfrm>
            <a:off x="327211" y="519533"/>
            <a:ext cx="3776700" cy="339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 </a:t>
            </a:r>
            <a:endParaRPr dirty="0"/>
          </a:p>
        </p:txBody>
      </p:sp>
      <p:sp>
        <p:nvSpPr>
          <p:cNvPr id="5" name="TextBox 4">
            <a:extLst>
              <a:ext uri="{FF2B5EF4-FFF2-40B4-BE49-F238E27FC236}">
                <a16:creationId xmlns:a16="http://schemas.microsoft.com/office/drawing/2014/main" id="{28C7307B-4099-4193-9E38-64862BC4EB27}"/>
              </a:ext>
            </a:extLst>
          </p:cNvPr>
          <p:cNvSpPr txBox="1"/>
          <p:nvPr/>
        </p:nvSpPr>
        <p:spPr>
          <a:xfrm>
            <a:off x="2516521" y="1028933"/>
            <a:ext cx="4572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a:cs typeface="Arial"/>
                <a:sym typeface="Arial"/>
              </a:rPr>
              <a:t>Recommendations</a:t>
            </a:r>
          </a:p>
        </p:txBody>
      </p:sp>
    </p:spTree>
    <p:extLst>
      <p:ext uri="{BB962C8B-B14F-4D97-AF65-F5344CB8AC3E}">
        <p14:creationId xmlns:p14="http://schemas.microsoft.com/office/powerpoint/2010/main" val="39580982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p:nvPr/>
        </p:nvSpPr>
        <p:spPr>
          <a:xfrm>
            <a:off x="1168037" y="1390308"/>
            <a:ext cx="6540715" cy="410881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0" marR="0" lvl="0" indent="0" algn="l"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14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0">
              <a:lnSpc>
                <a:spcPct val="100000"/>
              </a:lnSpc>
              <a:spcBef>
                <a:spcPts val="0"/>
              </a:spcBef>
              <a:spcAft>
                <a:spcPts val="0"/>
              </a:spcAft>
              <a:buClrTx/>
              <a:buSzPct val="100000"/>
              <a:buFont typeface="Arial"/>
              <a:buNone/>
              <a:tabLst/>
              <a:defRPr sz="2200" b="1">
                <a:solidFill>
                  <a:srgbClr val="FFFFFF"/>
                </a:solidFill>
              </a:defRPr>
            </a:pPr>
            <a:endParaRPr kumimoji="0" sz="1900" b="1" i="0" u="none" strike="noStrike" kern="0" cap="none" spc="0" normalizeH="0" baseline="0" noProof="0" dirty="0">
              <a:ln>
                <a:noFill/>
              </a:ln>
              <a:solidFill>
                <a:srgbClr val="000000"/>
              </a:solidFill>
              <a:effectLst/>
              <a:uLnTx/>
              <a:uFillTx/>
              <a:latin typeface="Arial"/>
              <a:cs typeface="Arial"/>
              <a:sym typeface="Arial"/>
            </a:endParaRPr>
          </a:p>
          <a:p>
            <a:pPr marL="187157" marR="0" lvl="0" indent="-187157" algn="l" defTabSz="914400" rtl="0" eaLnBrk="1" fontAlgn="auto" latinLnBrk="0" hangingPunct="0">
              <a:lnSpc>
                <a:spcPct val="100000"/>
              </a:lnSpc>
              <a:spcBef>
                <a:spcPts val="0"/>
              </a:spcBef>
              <a:spcAft>
                <a:spcPts val="0"/>
              </a:spcAft>
              <a:buClrTx/>
              <a:buSzPct val="100000"/>
              <a:buFontTx/>
              <a:buAutoNum type="arabicPeriod" startAt="8"/>
              <a:tabLst/>
              <a:defRPr sz="2200" b="1">
                <a:solidFill>
                  <a:srgbClr val="FFFFFF"/>
                </a:solidFill>
              </a:defRPr>
            </a:pPr>
            <a:endParaRPr kumimoji="0" sz="19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sz="19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sz="19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sz="19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sz="19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sz="19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sz="19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sz="19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sz="19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sz="19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sz="19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sz="1900" b="0" i="0" u="none" strike="noStrike" kern="0" cap="none" spc="0" normalizeH="0" baseline="0" noProof="0" dirty="0">
              <a:ln>
                <a:noFill/>
              </a:ln>
              <a:solidFill>
                <a:srgbClr val="000000"/>
              </a:solidFill>
              <a:effectLst/>
              <a:uLnTx/>
              <a:uFillTx/>
              <a:latin typeface="Arial"/>
              <a:cs typeface="Arial"/>
              <a:sym typeface="Arial"/>
            </a:endParaRPr>
          </a:p>
        </p:txBody>
      </p:sp>
      <p:sp>
        <p:nvSpPr>
          <p:cNvPr id="73" name="Shape 73"/>
          <p:cNvSpPr/>
          <p:nvPr/>
        </p:nvSpPr>
        <p:spPr>
          <a:xfrm>
            <a:off x="2449540" y="1997035"/>
            <a:ext cx="3674635"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2400" b="1">
                <a:solidFill>
                  <a:srgbClr val="FFFFFF"/>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000000"/>
                </a:solidFill>
                <a:effectLst/>
                <a:uLnTx/>
                <a:uFillTx/>
                <a:latin typeface="Arial"/>
                <a:cs typeface="Arial"/>
                <a:sym typeface="Arial"/>
              </a:rPr>
              <a:t>Q &amp; A Time!</a:t>
            </a:r>
            <a:endParaRPr kumimoji="0" sz="4800" b="1"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11961615"/>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1F3C58-238D-4FD3-B1EE-E96BDCE2AC1E}"/>
              </a:ext>
            </a:extLst>
          </p:cNvPr>
          <p:cNvSpPr>
            <a:spLocks noGrp="1"/>
          </p:cNvSpPr>
          <p:nvPr>
            <p:ph type="body" sz="half" idx="1"/>
          </p:nvPr>
        </p:nvSpPr>
        <p:spPr>
          <a:xfrm>
            <a:off x="1502228" y="1669388"/>
            <a:ext cx="6028125" cy="2762101"/>
          </a:xfrm>
        </p:spPr>
        <p:txBody>
          <a:bodyPr>
            <a:normAutofit/>
          </a:bodyPr>
          <a:lstStyle/>
          <a:p>
            <a:pPr marL="127000" indent="0" algn="ctr">
              <a:buNone/>
            </a:pPr>
            <a:r>
              <a:rPr lang="en-US" sz="4000" b="1" dirty="0"/>
              <a:t>Thank you.</a:t>
            </a:r>
          </a:p>
          <a:p>
            <a:pPr marL="127000" indent="0" algn="ctr">
              <a:buNone/>
            </a:pPr>
            <a:endParaRPr lang="en-US" sz="2800" dirty="0"/>
          </a:p>
          <a:p>
            <a:pPr marL="127000" indent="0" algn="ctr">
              <a:buNone/>
            </a:pPr>
            <a:r>
              <a:rPr lang="en-US" sz="2200" dirty="0"/>
              <a:t>Research papers will be available in January.</a:t>
            </a:r>
          </a:p>
          <a:p>
            <a:pPr marL="127000" indent="0" algn="ctr">
              <a:buNone/>
            </a:pPr>
            <a:endParaRPr lang="en-US" sz="2200" dirty="0"/>
          </a:p>
          <a:p>
            <a:pPr marL="127000" indent="0" algn="ctr">
              <a:buNone/>
            </a:pPr>
            <a:r>
              <a:rPr lang="en-US" sz="2200" dirty="0"/>
              <a:t>Contact Ryan Sheppard for more information.</a:t>
            </a:r>
          </a:p>
        </p:txBody>
      </p:sp>
    </p:spTree>
    <p:extLst>
      <p:ext uri="{BB962C8B-B14F-4D97-AF65-F5344CB8AC3E}">
        <p14:creationId xmlns:p14="http://schemas.microsoft.com/office/powerpoint/2010/main" val="264076342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2"/>
          <p:cNvSpPr txBox="1">
            <a:spLocks noGrp="1"/>
          </p:cNvSpPr>
          <p:nvPr>
            <p:ph type="ctrTitle"/>
          </p:nvPr>
        </p:nvSpPr>
        <p:spPr>
          <a:xfrm>
            <a:off x="2121346" y="674132"/>
            <a:ext cx="4671600" cy="1080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400"/>
              <a:buNone/>
            </a:pPr>
            <a:r>
              <a:rPr lang="en-US" sz="2800" dirty="0">
                <a:latin typeface="Calibri"/>
                <a:ea typeface="Calibri"/>
                <a:cs typeface="Calibri"/>
                <a:sym typeface="Calibri"/>
              </a:rPr>
              <a:t>Today…</a:t>
            </a:r>
            <a:endParaRPr sz="2800" dirty="0">
              <a:latin typeface="Calibri"/>
              <a:ea typeface="Calibri"/>
              <a:cs typeface="Calibri"/>
              <a:sym typeface="Calibri"/>
            </a:endParaRPr>
          </a:p>
        </p:txBody>
      </p:sp>
      <p:sp>
        <p:nvSpPr>
          <p:cNvPr id="5" name="TextBox 4">
            <a:extLst>
              <a:ext uri="{FF2B5EF4-FFF2-40B4-BE49-F238E27FC236}">
                <a16:creationId xmlns:a16="http://schemas.microsoft.com/office/drawing/2014/main" id="{63E68376-F03A-46D1-B5CF-8532E142B1E5}"/>
              </a:ext>
            </a:extLst>
          </p:cNvPr>
          <p:cNvSpPr txBox="1"/>
          <p:nvPr/>
        </p:nvSpPr>
        <p:spPr>
          <a:xfrm>
            <a:off x="2121346" y="1699379"/>
            <a:ext cx="3634550" cy="2769989"/>
          </a:xfrm>
          <a:prstGeom prst="rect">
            <a:avLst/>
          </a:prstGeom>
          <a:noFill/>
        </p:spPr>
        <p:txBody>
          <a:bodyPr wrap="square">
            <a:spAutoFit/>
          </a:bodyPr>
          <a:lstStyle/>
          <a:p>
            <a:pPr marL="25400" indent="0">
              <a:spcBef>
                <a:spcPts val="0"/>
              </a:spcBef>
              <a:buNone/>
            </a:pPr>
            <a:r>
              <a:rPr lang="en-US" sz="1200" dirty="0">
                <a:latin typeface="+mn-lt"/>
              </a:rPr>
              <a:t>Session 1: 3 team presentations (6-7 mins. each) </a:t>
            </a:r>
          </a:p>
          <a:p>
            <a:pPr marL="25400" indent="0">
              <a:spcBef>
                <a:spcPts val="0"/>
              </a:spcBef>
              <a:buNone/>
            </a:pPr>
            <a:r>
              <a:rPr lang="en-US" sz="1200" dirty="0">
                <a:latin typeface="+mn-lt"/>
              </a:rPr>
              <a:t>	Introduction + 1 team</a:t>
            </a:r>
          </a:p>
          <a:p>
            <a:pPr marL="25400" indent="0">
              <a:spcBef>
                <a:spcPts val="0"/>
              </a:spcBef>
              <a:buNone/>
            </a:pPr>
            <a:r>
              <a:rPr lang="en-US" sz="1200" dirty="0">
                <a:latin typeface="+mn-lt"/>
              </a:rPr>
              <a:t>	     </a:t>
            </a:r>
            <a:r>
              <a:rPr lang="en-US" sz="1200" dirty="0">
                <a:latin typeface="+mn-lt"/>
                <a:sym typeface="Wingdings" panose="05000000000000000000" pitchFamily="2" charset="2"/>
              </a:rPr>
              <a:t> </a:t>
            </a:r>
            <a:r>
              <a:rPr lang="en-US" sz="1200" dirty="0">
                <a:latin typeface="+mn-lt"/>
              </a:rPr>
              <a:t>Q &amp; A</a:t>
            </a:r>
          </a:p>
          <a:p>
            <a:pPr marL="25400" indent="0">
              <a:spcBef>
                <a:spcPts val="0"/>
              </a:spcBef>
              <a:buNone/>
            </a:pPr>
            <a:r>
              <a:rPr lang="en-US" sz="1200" dirty="0">
                <a:latin typeface="+mn-lt"/>
              </a:rPr>
              <a:t>	2 more teams</a:t>
            </a:r>
          </a:p>
          <a:p>
            <a:pPr marL="25400" indent="0">
              <a:spcBef>
                <a:spcPts val="0"/>
              </a:spcBef>
              <a:buNone/>
            </a:pPr>
            <a:r>
              <a:rPr lang="en-US" sz="1200" dirty="0">
                <a:latin typeface="+mn-lt"/>
              </a:rPr>
              <a:t>	     </a:t>
            </a:r>
            <a:r>
              <a:rPr lang="en-US" sz="1200" dirty="0">
                <a:latin typeface="+mn-lt"/>
                <a:sym typeface="Wingdings" panose="05000000000000000000" pitchFamily="2" charset="2"/>
              </a:rPr>
              <a:t> </a:t>
            </a:r>
            <a:r>
              <a:rPr lang="en-US" sz="1200" dirty="0">
                <a:latin typeface="+mn-lt"/>
              </a:rPr>
              <a:t>Q &amp; A</a:t>
            </a:r>
          </a:p>
          <a:p>
            <a:pPr marL="25400" indent="0">
              <a:spcBef>
                <a:spcPts val="0"/>
              </a:spcBef>
              <a:buNone/>
            </a:pPr>
            <a:endParaRPr lang="en-US" sz="1200" dirty="0">
              <a:latin typeface="+mn-lt"/>
            </a:endParaRPr>
          </a:p>
          <a:p>
            <a:pPr marL="25400" indent="0">
              <a:spcBef>
                <a:spcPts val="0"/>
              </a:spcBef>
              <a:buNone/>
            </a:pPr>
            <a:r>
              <a:rPr lang="en-US" sz="1200" dirty="0">
                <a:latin typeface="+mn-lt"/>
              </a:rPr>
              <a:t>	</a:t>
            </a:r>
          </a:p>
          <a:p>
            <a:pPr marL="25400" indent="0">
              <a:spcBef>
                <a:spcPts val="0"/>
              </a:spcBef>
              <a:buNone/>
            </a:pPr>
            <a:r>
              <a:rPr lang="en-US" sz="1200" dirty="0">
                <a:latin typeface="+mn-lt"/>
              </a:rPr>
              <a:t>Session 2: 5 team presentations (5-6 mins. each) </a:t>
            </a:r>
          </a:p>
          <a:p>
            <a:pPr marL="25400" indent="0">
              <a:spcBef>
                <a:spcPts val="0"/>
              </a:spcBef>
              <a:buNone/>
            </a:pPr>
            <a:r>
              <a:rPr lang="en-US" sz="1200" dirty="0">
                <a:latin typeface="+mn-lt"/>
              </a:rPr>
              <a:t>	Introduction + 2 teams</a:t>
            </a:r>
          </a:p>
          <a:p>
            <a:pPr marL="25400" indent="0">
              <a:spcBef>
                <a:spcPts val="0"/>
              </a:spcBef>
              <a:buNone/>
            </a:pPr>
            <a:r>
              <a:rPr lang="en-US" sz="1200" dirty="0">
                <a:latin typeface="+mn-lt"/>
              </a:rPr>
              <a:t>	     </a:t>
            </a:r>
            <a:r>
              <a:rPr lang="en-US" sz="1200" dirty="0">
                <a:latin typeface="+mn-lt"/>
                <a:sym typeface="Wingdings" panose="05000000000000000000" pitchFamily="2" charset="2"/>
              </a:rPr>
              <a:t> </a:t>
            </a:r>
            <a:r>
              <a:rPr lang="en-US" sz="1200" dirty="0">
                <a:latin typeface="+mn-lt"/>
              </a:rPr>
              <a:t>Q &amp; A</a:t>
            </a:r>
          </a:p>
          <a:p>
            <a:pPr marL="25400" indent="0">
              <a:spcBef>
                <a:spcPts val="0"/>
              </a:spcBef>
              <a:buNone/>
            </a:pPr>
            <a:r>
              <a:rPr lang="en-US" sz="1200" dirty="0">
                <a:latin typeface="+mn-lt"/>
              </a:rPr>
              <a:t>	3 teams</a:t>
            </a:r>
          </a:p>
          <a:p>
            <a:pPr marL="25400" indent="0">
              <a:spcBef>
                <a:spcPts val="0"/>
              </a:spcBef>
              <a:buNone/>
            </a:pPr>
            <a:r>
              <a:rPr lang="en-US" sz="1200" dirty="0">
                <a:latin typeface="+mn-lt"/>
              </a:rPr>
              <a:t>	     </a:t>
            </a:r>
            <a:r>
              <a:rPr lang="en-US" sz="1200" dirty="0">
                <a:latin typeface="+mn-lt"/>
                <a:sym typeface="Wingdings" panose="05000000000000000000" pitchFamily="2" charset="2"/>
              </a:rPr>
              <a:t> </a:t>
            </a:r>
            <a:r>
              <a:rPr lang="en-US" sz="1200" dirty="0">
                <a:latin typeface="+mn-lt"/>
              </a:rPr>
              <a:t>Q &amp; A</a:t>
            </a:r>
          </a:p>
          <a:p>
            <a:pPr marL="25400" indent="0">
              <a:spcBef>
                <a:spcPts val="0"/>
              </a:spcBef>
              <a:buNone/>
            </a:pPr>
            <a:endParaRPr lang="en-US" u="sng" dirty="0">
              <a:latin typeface="+mn-lt"/>
            </a:endParaRPr>
          </a:p>
          <a:p>
            <a:pPr marL="25400" indent="0">
              <a:spcBef>
                <a:spcPts val="0"/>
              </a:spcBef>
              <a:buNone/>
            </a:pPr>
            <a:endParaRPr lang="en-US" sz="1600" dirty="0">
              <a:latin typeface="+mn-lt"/>
            </a:endParaRPr>
          </a:p>
        </p:txBody>
      </p:sp>
    </p:spTree>
    <p:extLst>
      <p:ext uri="{BB962C8B-B14F-4D97-AF65-F5344CB8AC3E}">
        <p14:creationId xmlns:p14="http://schemas.microsoft.com/office/powerpoint/2010/main" val="3092178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p1"/>
          <p:cNvSpPr txBox="1">
            <a:spLocks noGrp="1"/>
          </p:cNvSpPr>
          <p:nvPr>
            <p:ph type="subTitle" idx="1"/>
          </p:nvPr>
        </p:nvSpPr>
        <p:spPr>
          <a:xfrm>
            <a:off x="397499" y="3943350"/>
            <a:ext cx="8349000" cy="892075"/>
          </a:xfrm>
          <a:prstGeom prst="rect">
            <a:avLst/>
          </a:prstGeom>
          <a:noFill/>
          <a:ln>
            <a:noFill/>
          </a:ln>
        </p:spPr>
        <p:txBody>
          <a:bodyPr spcFirstLastPara="1" wrap="square" lIns="91425" tIns="45700" rIns="91425" bIns="45700" anchor="t" anchorCtr="0">
            <a:noAutofit/>
          </a:bodyPr>
          <a:lstStyle/>
          <a:p>
            <a:pPr marL="457200" lvl="0" indent="-431800" algn="ctr" rtl="0">
              <a:lnSpc>
                <a:spcPct val="100000"/>
              </a:lnSpc>
              <a:spcBef>
                <a:spcPts val="480"/>
              </a:spcBef>
              <a:spcAft>
                <a:spcPts val="0"/>
              </a:spcAft>
              <a:buClr>
                <a:srgbClr val="FFFFFF"/>
              </a:buClr>
              <a:buSzPts val="2400"/>
              <a:buNone/>
            </a:pPr>
            <a:r>
              <a:rPr lang="en-US" i="0">
                <a:solidFill>
                  <a:schemeClr val="dk1"/>
                </a:solidFill>
              </a:rPr>
              <a:t>Asi Sitinjak, Avery von Herrmann, Belem Gomez Vega,</a:t>
            </a:r>
            <a:endParaRPr/>
          </a:p>
          <a:p>
            <a:pPr marL="457200" lvl="0" indent="-431800" algn="ctr" rtl="0">
              <a:lnSpc>
                <a:spcPct val="100000"/>
              </a:lnSpc>
              <a:spcBef>
                <a:spcPts val="480"/>
              </a:spcBef>
              <a:spcAft>
                <a:spcPts val="0"/>
              </a:spcAft>
              <a:buClr>
                <a:srgbClr val="FFFFFF"/>
              </a:buClr>
              <a:buSzPts val="2400"/>
              <a:buNone/>
            </a:pPr>
            <a:r>
              <a:rPr lang="en-US" i="0">
                <a:solidFill>
                  <a:schemeClr val="dk1"/>
                </a:solidFill>
              </a:rPr>
              <a:t>and Hanane Idihoum</a:t>
            </a:r>
            <a:endParaRPr>
              <a:solidFill>
                <a:schemeClr val="dk1"/>
              </a:solidFill>
            </a:endParaRPr>
          </a:p>
        </p:txBody>
      </p:sp>
      <p:sp>
        <p:nvSpPr>
          <p:cNvPr id="34" name="Google Shape;34;p1"/>
          <p:cNvSpPr txBox="1"/>
          <p:nvPr/>
        </p:nvSpPr>
        <p:spPr>
          <a:xfrm>
            <a:off x="815418" y="1197204"/>
            <a:ext cx="7513163"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Arial"/>
                <a:ea typeface="Arial"/>
                <a:cs typeface="Arial"/>
                <a:sym typeface="Arial"/>
              </a:rPr>
              <a:t>Financial Aid and Work Hours </a:t>
            </a:r>
            <a:endParaRPr/>
          </a:p>
        </p:txBody>
      </p:sp>
      <p:pic>
        <p:nvPicPr>
          <p:cNvPr id="35" name="Google Shape;35;p1" descr="8,807 Time Is Money Stock Photos, Pictures &amp;amp; Royalty-Free Images - iStock"/>
          <p:cNvPicPr preferRelativeResize="0"/>
          <p:nvPr/>
        </p:nvPicPr>
        <p:blipFill rotWithShape="1">
          <a:blip r:embed="rId3">
            <a:alphaModFix/>
          </a:blip>
          <a:srcRect/>
          <a:stretch/>
        </p:blipFill>
        <p:spPr>
          <a:xfrm>
            <a:off x="3062428" y="1856494"/>
            <a:ext cx="3110846" cy="2073897"/>
          </a:xfrm>
          <a:prstGeom prst="rect">
            <a:avLst/>
          </a:prstGeom>
          <a:noFill/>
          <a:ln>
            <a:noFill/>
          </a:ln>
        </p:spPr>
      </p:pic>
    </p:spTree>
    <p:extLst>
      <p:ext uri="{BB962C8B-B14F-4D97-AF65-F5344CB8AC3E}">
        <p14:creationId xmlns:p14="http://schemas.microsoft.com/office/powerpoint/2010/main" val="211569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2"/>
          <p:cNvSpPr txBox="1">
            <a:spLocks noGrp="1"/>
          </p:cNvSpPr>
          <p:nvPr>
            <p:ph type="ctrTitle"/>
          </p:nvPr>
        </p:nvSpPr>
        <p:spPr>
          <a:xfrm>
            <a:off x="753589" y="958442"/>
            <a:ext cx="4671600" cy="1080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400"/>
              <a:buNone/>
            </a:pPr>
            <a:r>
              <a:rPr lang="en-US" sz="2800" dirty="0">
                <a:latin typeface="Calibri"/>
                <a:ea typeface="Calibri"/>
                <a:cs typeface="Calibri"/>
                <a:sym typeface="Calibri"/>
              </a:rPr>
              <a:t>Research questions</a:t>
            </a:r>
            <a:endParaRPr sz="2800" dirty="0">
              <a:latin typeface="Calibri"/>
              <a:ea typeface="Calibri"/>
              <a:cs typeface="Calibri"/>
              <a:sym typeface="Calibri"/>
            </a:endParaRPr>
          </a:p>
        </p:txBody>
      </p:sp>
      <p:sp>
        <p:nvSpPr>
          <p:cNvPr id="41" name="Google Shape;41;p2"/>
          <p:cNvSpPr txBox="1">
            <a:spLocks noGrp="1"/>
          </p:cNvSpPr>
          <p:nvPr>
            <p:ph type="body" idx="1"/>
          </p:nvPr>
        </p:nvSpPr>
        <p:spPr>
          <a:xfrm>
            <a:off x="606349" y="1937800"/>
            <a:ext cx="7484938" cy="2620182"/>
          </a:xfrm>
          <a:prstGeom prst="rect">
            <a:avLst/>
          </a:prstGeom>
          <a:noFill/>
          <a:ln>
            <a:noFill/>
          </a:ln>
        </p:spPr>
        <p:txBody>
          <a:bodyPr spcFirstLastPara="1" wrap="square" lIns="91425" tIns="45700" rIns="91425" bIns="45700" anchor="t" anchorCtr="0">
            <a:noAutofit/>
          </a:bodyPr>
          <a:lstStyle/>
          <a:p>
            <a:pPr marL="469900" lvl="0" indent="-342900" algn="l" rtl="0">
              <a:lnSpc>
                <a:spcPct val="100000"/>
              </a:lnSpc>
              <a:spcBef>
                <a:spcPts val="320"/>
              </a:spcBef>
              <a:spcAft>
                <a:spcPts val="0"/>
              </a:spcAft>
              <a:buSzPts val="1600"/>
              <a:buFont typeface="Arial"/>
              <a:buAutoNum type="arabicPeriod"/>
            </a:pPr>
            <a:r>
              <a:rPr lang="en-US" sz="1400" dirty="0">
                <a:latin typeface="Calibri" panose="020F0502020204030204" pitchFamily="34" charset="0"/>
                <a:ea typeface="Calibri"/>
                <a:cs typeface="Calibri" panose="020F0502020204030204" pitchFamily="34" charset="0"/>
                <a:sym typeface="Calibri"/>
              </a:rPr>
              <a:t>How do St. Olaf students </a:t>
            </a:r>
            <a:r>
              <a:rPr lang="en-US" sz="1400" u="sng" dirty="0">
                <a:latin typeface="Calibri" panose="020F0502020204030204" pitchFamily="34" charset="0"/>
                <a:ea typeface="Calibri"/>
                <a:cs typeface="Calibri" panose="020F0502020204030204" pitchFamily="34" charset="0"/>
                <a:sym typeface="Calibri"/>
              </a:rPr>
              <a:t>understand and feel about</a:t>
            </a:r>
            <a:r>
              <a:rPr lang="en-US" sz="1400" dirty="0">
                <a:latin typeface="Calibri" panose="020F0502020204030204" pitchFamily="34" charset="0"/>
                <a:ea typeface="Calibri"/>
                <a:cs typeface="Calibri" panose="020F0502020204030204" pitchFamily="34" charset="0"/>
                <a:sym typeface="Calibri"/>
              </a:rPr>
              <a:t> their financial aid and work award?</a:t>
            </a:r>
            <a:endParaRPr lang="en-US" sz="1400" dirty="0">
              <a:latin typeface="Calibri" panose="020F0502020204030204" pitchFamily="34" charset="0"/>
              <a:ea typeface="Calibri"/>
              <a:cs typeface="Calibri" panose="020F0502020204030204" pitchFamily="34" charset="0"/>
            </a:endParaRPr>
          </a:p>
          <a:p>
            <a:pPr marL="469900" lvl="0" indent="-342900" algn="l" rtl="0">
              <a:lnSpc>
                <a:spcPct val="100000"/>
              </a:lnSpc>
              <a:spcBef>
                <a:spcPts val="320"/>
              </a:spcBef>
              <a:spcAft>
                <a:spcPts val="0"/>
              </a:spcAft>
              <a:buSzPts val="1600"/>
              <a:buFont typeface="Arial"/>
              <a:buAutoNum type="arabicPeriod"/>
            </a:pPr>
            <a:endParaRPr lang="en-US" sz="1400" dirty="0">
              <a:latin typeface="Calibri" panose="020F0502020204030204" pitchFamily="34" charset="0"/>
              <a:ea typeface="Calibri"/>
              <a:cs typeface="Calibri" panose="020F0502020204030204" pitchFamily="34" charset="0"/>
              <a:sym typeface="Calibri"/>
            </a:endParaRPr>
          </a:p>
          <a:p>
            <a:pPr marL="469900" lvl="0" indent="-342900" algn="l" rtl="0">
              <a:lnSpc>
                <a:spcPct val="100000"/>
              </a:lnSpc>
              <a:spcBef>
                <a:spcPts val="320"/>
              </a:spcBef>
              <a:spcAft>
                <a:spcPts val="0"/>
              </a:spcAft>
              <a:buSzPts val="1600"/>
              <a:buFont typeface="Arial"/>
              <a:buAutoNum type="arabicPeriod"/>
            </a:pPr>
            <a:r>
              <a:rPr lang="en-US" sz="1400" dirty="0">
                <a:latin typeface="Calibri" panose="020F0502020204030204" pitchFamily="34" charset="0"/>
                <a:ea typeface="Calibri"/>
                <a:cs typeface="Calibri" panose="020F0502020204030204" pitchFamily="34" charset="0"/>
                <a:sym typeface="Calibri"/>
              </a:rPr>
              <a:t>What </a:t>
            </a:r>
            <a:r>
              <a:rPr lang="en-US" sz="1400" u="sng" dirty="0">
                <a:latin typeface="Calibri" panose="020F0502020204030204" pitchFamily="34" charset="0"/>
                <a:ea typeface="Calibri"/>
                <a:cs typeface="Calibri" panose="020F0502020204030204" pitchFamily="34" charset="0"/>
                <a:sym typeface="Calibri"/>
              </a:rPr>
              <a:t>factors influence</a:t>
            </a:r>
            <a:r>
              <a:rPr lang="en-US" sz="1400" dirty="0">
                <a:latin typeface="Calibri" panose="020F0502020204030204" pitchFamily="34" charset="0"/>
                <a:ea typeface="Calibri"/>
                <a:cs typeface="Calibri" panose="020F0502020204030204" pitchFamily="34" charset="0"/>
                <a:sym typeface="Calibri"/>
              </a:rPr>
              <a:t> students’ feelings about and understanding of the work award?</a:t>
            </a:r>
            <a:endParaRPr lang="en-US" sz="1400" dirty="0">
              <a:latin typeface="Calibri" panose="020F0502020204030204" pitchFamily="34" charset="0"/>
              <a:ea typeface="Calibri"/>
              <a:cs typeface="Calibri" panose="020F0502020204030204" pitchFamily="34" charset="0"/>
            </a:endParaRPr>
          </a:p>
          <a:p>
            <a:pPr marL="469900" lvl="0" indent="-342900" algn="l" rtl="0">
              <a:lnSpc>
                <a:spcPct val="100000"/>
              </a:lnSpc>
              <a:spcBef>
                <a:spcPts val="320"/>
              </a:spcBef>
              <a:spcAft>
                <a:spcPts val="0"/>
              </a:spcAft>
              <a:buSzPts val="1600"/>
              <a:buFont typeface="Arial"/>
              <a:buAutoNum type="arabicPeriod"/>
            </a:pPr>
            <a:endParaRPr lang="en-US" sz="1400" dirty="0">
              <a:latin typeface="Calibri" panose="020F0502020204030204" pitchFamily="34" charset="0"/>
              <a:ea typeface="Calibri"/>
              <a:cs typeface="Calibri" panose="020F0502020204030204" pitchFamily="34" charset="0"/>
              <a:sym typeface="Calibri"/>
            </a:endParaRPr>
          </a:p>
          <a:p>
            <a:pPr marL="469900" lvl="0" indent="-342900" algn="l" rtl="0">
              <a:lnSpc>
                <a:spcPct val="100000"/>
              </a:lnSpc>
              <a:spcBef>
                <a:spcPts val="320"/>
              </a:spcBef>
              <a:spcAft>
                <a:spcPts val="0"/>
              </a:spcAft>
              <a:buSzPts val="1600"/>
              <a:buFont typeface="Arial"/>
              <a:buAutoNum type="arabicPeriod"/>
            </a:pPr>
            <a:r>
              <a:rPr lang="en-US" sz="1400" dirty="0">
                <a:latin typeface="Calibri" panose="020F0502020204030204" pitchFamily="34" charset="0"/>
                <a:ea typeface="Calibri"/>
                <a:cs typeface="Calibri" panose="020F0502020204030204" pitchFamily="34" charset="0"/>
                <a:sym typeface="Calibri"/>
              </a:rPr>
              <a:t>What is the relationship between </a:t>
            </a:r>
            <a:r>
              <a:rPr lang="en-US" sz="1400" u="sng" dirty="0">
                <a:latin typeface="Calibri" panose="020F0502020204030204" pitchFamily="34" charset="0"/>
                <a:ea typeface="Calibri"/>
                <a:cs typeface="Calibri" panose="020F0502020204030204" pitchFamily="34" charset="0"/>
                <a:sym typeface="Calibri"/>
              </a:rPr>
              <a:t>financial aid, work hours, and student demographics</a:t>
            </a:r>
            <a:r>
              <a:rPr lang="en-US" sz="1400" dirty="0">
                <a:latin typeface="Calibri" panose="020F0502020204030204" pitchFamily="34" charset="0"/>
                <a:ea typeface="Calibri"/>
                <a:cs typeface="Calibri" panose="020F0502020204030204" pitchFamily="34" charset="0"/>
                <a:sym typeface="Calibri"/>
              </a:rPr>
              <a:t>? </a:t>
            </a:r>
            <a:endParaRPr lang="en-US" sz="1400" dirty="0">
              <a:latin typeface="Calibri" panose="020F0502020204030204" pitchFamily="34" charset="0"/>
              <a:ea typeface="Calibri"/>
              <a:cs typeface="Calibri" panose="020F0502020204030204" pitchFamily="34" charset="0"/>
            </a:endParaRPr>
          </a:p>
          <a:p>
            <a:pPr marL="469900" lvl="0" indent="-342900" algn="l" rtl="0">
              <a:lnSpc>
                <a:spcPct val="100000"/>
              </a:lnSpc>
              <a:spcBef>
                <a:spcPts val="320"/>
              </a:spcBef>
              <a:spcAft>
                <a:spcPts val="0"/>
              </a:spcAft>
              <a:buSzPts val="1600"/>
              <a:buFont typeface="Arial"/>
              <a:buAutoNum type="arabicPeriod"/>
            </a:pPr>
            <a:endParaRPr lang="en-US" sz="1400" dirty="0">
              <a:latin typeface="Calibri" panose="020F0502020204030204" pitchFamily="34" charset="0"/>
              <a:ea typeface="Calibri"/>
              <a:cs typeface="Calibri" panose="020F0502020204030204" pitchFamily="34" charset="0"/>
              <a:sym typeface="Calibri"/>
            </a:endParaRPr>
          </a:p>
          <a:p>
            <a:pPr marL="469900" lvl="0" indent="-342900" algn="l" rtl="0">
              <a:lnSpc>
                <a:spcPct val="100000"/>
              </a:lnSpc>
              <a:spcBef>
                <a:spcPts val="320"/>
              </a:spcBef>
              <a:spcAft>
                <a:spcPts val="0"/>
              </a:spcAft>
              <a:buSzPts val="1600"/>
              <a:buFont typeface="Arial"/>
              <a:buAutoNum type="arabicPeriod"/>
            </a:pPr>
            <a:r>
              <a:rPr lang="en-US" sz="1400" dirty="0">
                <a:latin typeface="Calibri" panose="020F0502020204030204" pitchFamily="34" charset="0"/>
                <a:ea typeface="Calibri"/>
                <a:cs typeface="Calibri" panose="020F0502020204030204" pitchFamily="34" charset="0"/>
                <a:sym typeface="Calibri"/>
              </a:rPr>
              <a:t>Do some demographic categories of students experience </a:t>
            </a:r>
            <a:r>
              <a:rPr lang="en-US" sz="1400" u="sng" dirty="0">
                <a:latin typeface="Calibri" panose="020F0502020204030204" pitchFamily="34" charset="0"/>
                <a:ea typeface="Calibri"/>
                <a:cs typeface="Calibri" panose="020F0502020204030204" pitchFamily="34" charset="0"/>
                <a:sym typeface="Calibri"/>
              </a:rPr>
              <a:t>more financial stress</a:t>
            </a:r>
            <a:r>
              <a:rPr lang="en-US" sz="1400" dirty="0">
                <a:latin typeface="Calibri" panose="020F0502020204030204" pitchFamily="34" charset="0"/>
                <a:ea typeface="Calibri"/>
                <a:cs typeface="Calibri" panose="020F0502020204030204" pitchFamily="34" charset="0"/>
                <a:sym typeface="Calibri"/>
              </a:rPr>
              <a:t> than others?</a:t>
            </a:r>
            <a:endParaRPr sz="1400" dirty="0">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graphicFrame>
        <p:nvGraphicFramePr>
          <p:cNvPr id="46" name="Google Shape;46;p3"/>
          <p:cNvGraphicFramePr/>
          <p:nvPr>
            <p:extLst>
              <p:ext uri="{D42A27DB-BD31-4B8C-83A1-F6EECF244321}">
                <p14:modId xmlns:p14="http://schemas.microsoft.com/office/powerpoint/2010/main" val="3214925686"/>
              </p:ext>
            </p:extLst>
          </p:nvPr>
        </p:nvGraphicFramePr>
        <p:xfrm>
          <a:off x="674017" y="958841"/>
          <a:ext cx="7955150" cy="2994630"/>
        </p:xfrm>
        <a:graphic>
          <a:graphicData uri="http://schemas.openxmlformats.org/drawingml/2006/table">
            <a:tbl>
              <a:tblPr>
                <a:noFill/>
                <a:tableStyleId>{CB60C42A-BF45-4F05-9D12-0254B347B7AB}</a:tableStyleId>
              </a:tblPr>
              <a:tblGrid>
                <a:gridCol w="4574175">
                  <a:extLst>
                    <a:ext uri="{9D8B030D-6E8A-4147-A177-3AD203B41FA5}">
                      <a16:colId xmlns:a16="http://schemas.microsoft.com/office/drawing/2014/main" val="20000"/>
                    </a:ext>
                  </a:extLst>
                </a:gridCol>
                <a:gridCol w="637775">
                  <a:extLst>
                    <a:ext uri="{9D8B030D-6E8A-4147-A177-3AD203B41FA5}">
                      <a16:colId xmlns:a16="http://schemas.microsoft.com/office/drawing/2014/main" val="20001"/>
                    </a:ext>
                  </a:extLst>
                </a:gridCol>
                <a:gridCol w="753025">
                  <a:extLst>
                    <a:ext uri="{9D8B030D-6E8A-4147-A177-3AD203B41FA5}">
                      <a16:colId xmlns:a16="http://schemas.microsoft.com/office/drawing/2014/main" val="20002"/>
                    </a:ext>
                  </a:extLst>
                </a:gridCol>
                <a:gridCol w="576300">
                  <a:extLst>
                    <a:ext uri="{9D8B030D-6E8A-4147-A177-3AD203B41FA5}">
                      <a16:colId xmlns:a16="http://schemas.microsoft.com/office/drawing/2014/main" val="20003"/>
                    </a:ext>
                  </a:extLst>
                </a:gridCol>
                <a:gridCol w="783775">
                  <a:extLst>
                    <a:ext uri="{9D8B030D-6E8A-4147-A177-3AD203B41FA5}">
                      <a16:colId xmlns:a16="http://schemas.microsoft.com/office/drawing/2014/main" val="20004"/>
                    </a:ext>
                  </a:extLst>
                </a:gridCol>
                <a:gridCol w="630100">
                  <a:extLst>
                    <a:ext uri="{9D8B030D-6E8A-4147-A177-3AD203B41FA5}">
                      <a16:colId xmlns:a16="http://schemas.microsoft.com/office/drawing/2014/main" val="20005"/>
                    </a:ext>
                  </a:extLst>
                </a:gridCol>
              </a:tblGrid>
              <a:tr h="489375">
                <a:tc>
                  <a:txBody>
                    <a:bodyPr/>
                    <a:lstStyle/>
                    <a:p>
                      <a:pPr marL="0" marR="0" lvl="0" indent="0" algn="l"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Award Clarity Items </a:t>
                      </a:r>
                      <a:endParaRPr sz="1200" b="1" u="none" strike="noStrike" cap="none" dirty="0">
                        <a:latin typeface="Calibri"/>
                        <a:ea typeface="Calibri"/>
                        <a:cs typeface="Calibri"/>
                        <a:sym typeface="Calibri"/>
                      </a:endParaRPr>
                    </a:p>
                  </a:txBody>
                  <a:tcPr marL="64975" marR="64975" marT="64975" marB="6497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1" i="0" u="none" strike="noStrike" cap="none" dirty="0">
                          <a:solidFill>
                            <a:srgbClr val="000000"/>
                          </a:solidFill>
                          <a:latin typeface="Calibri"/>
                          <a:ea typeface="Calibri"/>
                          <a:cs typeface="Calibri"/>
                          <a:sym typeface="Calibri"/>
                        </a:rPr>
                        <a:t>Strongly agree</a:t>
                      </a:r>
                      <a:endParaRPr sz="1100" b="1" u="none" strike="noStrike" cap="none" dirty="0">
                        <a:latin typeface="Calibri"/>
                        <a:ea typeface="Calibri"/>
                        <a:cs typeface="Calibri"/>
                        <a:sym typeface="Calibri"/>
                      </a:endParaRPr>
                    </a:p>
                  </a:txBody>
                  <a:tcPr marL="64975" marR="64975" marT="64975" marB="6497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1" i="0" u="none" strike="noStrike" cap="none" dirty="0">
                          <a:solidFill>
                            <a:srgbClr val="000000"/>
                          </a:solidFill>
                          <a:latin typeface="Calibri"/>
                          <a:ea typeface="Calibri"/>
                          <a:cs typeface="Calibri"/>
                          <a:sym typeface="Calibri"/>
                        </a:rPr>
                        <a:t>Somewhat agree</a:t>
                      </a:r>
                      <a:endParaRPr sz="1100" b="1" u="none" strike="noStrike" cap="none" dirty="0">
                        <a:latin typeface="Calibri"/>
                        <a:ea typeface="Calibri"/>
                        <a:cs typeface="Calibri"/>
                        <a:sym typeface="Calibri"/>
                      </a:endParaRPr>
                    </a:p>
                  </a:txBody>
                  <a:tcPr marL="64975" marR="64975" marT="64975" marB="6497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1" i="0" u="none" strike="noStrike" cap="none">
                          <a:solidFill>
                            <a:srgbClr val="000000"/>
                          </a:solidFill>
                          <a:latin typeface="Calibri"/>
                          <a:ea typeface="Calibri"/>
                          <a:cs typeface="Calibri"/>
                          <a:sym typeface="Calibri"/>
                        </a:rPr>
                        <a:t>Neutral </a:t>
                      </a:r>
                      <a:endParaRPr sz="1100" b="1" u="none" strike="noStrike" cap="none">
                        <a:latin typeface="Calibri"/>
                        <a:ea typeface="Calibri"/>
                        <a:cs typeface="Calibri"/>
                        <a:sym typeface="Calibri"/>
                      </a:endParaRPr>
                    </a:p>
                  </a:txBody>
                  <a:tcPr marL="64975" marR="64975" marT="64975" marB="6497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1" i="0" u="none" strike="noStrike" cap="none" dirty="0">
                          <a:solidFill>
                            <a:srgbClr val="000000"/>
                          </a:solidFill>
                          <a:latin typeface="Calibri"/>
                          <a:ea typeface="Calibri"/>
                          <a:cs typeface="Calibri"/>
                          <a:sym typeface="Calibri"/>
                        </a:rPr>
                        <a:t>Somewhat disagree</a:t>
                      </a:r>
                      <a:endParaRPr sz="1100" b="1" u="none" strike="noStrike" cap="none" dirty="0">
                        <a:latin typeface="Calibri"/>
                        <a:ea typeface="Calibri"/>
                        <a:cs typeface="Calibri"/>
                        <a:sym typeface="Calibri"/>
                      </a:endParaRPr>
                    </a:p>
                  </a:txBody>
                  <a:tcPr marL="64975" marR="64975" marT="64975" marB="6497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100" b="1" i="0" u="none" strike="noStrike" cap="none" dirty="0">
                          <a:solidFill>
                            <a:srgbClr val="000000"/>
                          </a:solidFill>
                          <a:latin typeface="Calibri"/>
                          <a:ea typeface="Calibri"/>
                          <a:cs typeface="Calibri"/>
                          <a:sym typeface="Calibri"/>
                        </a:rPr>
                        <a:t>Strongly disagree</a:t>
                      </a:r>
                      <a:endParaRPr sz="1100" b="1" u="none" strike="noStrike" cap="none" dirty="0">
                        <a:latin typeface="Calibri"/>
                        <a:ea typeface="Calibri"/>
                        <a:cs typeface="Calibri"/>
                        <a:sym typeface="Calibri"/>
                      </a:endParaRPr>
                    </a:p>
                  </a:txBody>
                  <a:tcPr marL="64975" marR="64975" marT="64975" marB="6497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68450">
                <a:tc>
                  <a:txBody>
                    <a:bodyPr/>
                    <a:lstStyle/>
                    <a:p>
                      <a:pPr marL="0" marR="0" lvl="0" indent="0" algn="l" rtl="0">
                        <a:lnSpc>
                          <a:spcPct val="100000"/>
                        </a:lnSpc>
                        <a:spcBef>
                          <a:spcPts val="0"/>
                        </a:spcBef>
                        <a:spcAft>
                          <a:spcPts val="0"/>
                        </a:spcAft>
                        <a:buNone/>
                      </a:pPr>
                      <a:r>
                        <a:rPr lang="en-US" sz="1200" b="0" i="0" u="none" strike="noStrike" cap="none" dirty="0">
                          <a:solidFill>
                            <a:srgbClr val="000000"/>
                          </a:solidFill>
                          <a:latin typeface="Calibri"/>
                          <a:ea typeface="Calibri"/>
                          <a:cs typeface="Calibri"/>
                          <a:sym typeface="Calibri"/>
                        </a:rPr>
                        <a:t>I have a </a:t>
                      </a:r>
                      <a:r>
                        <a:rPr lang="en-US" sz="1200" b="0" i="0" u="sng" strike="noStrike" cap="none" dirty="0">
                          <a:solidFill>
                            <a:srgbClr val="000000"/>
                          </a:solidFill>
                          <a:latin typeface="Calibri"/>
                          <a:ea typeface="Calibri"/>
                          <a:cs typeface="Calibri"/>
                          <a:sym typeface="Calibri"/>
                        </a:rPr>
                        <a:t>clear understanding of the work-study part </a:t>
                      </a:r>
                      <a:r>
                        <a:rPr lang="en-US" sz="1200" b="0" i="0" u="none" strike="noStrike" cap="none" dirty="0">
                          <a:solidFill>
                            <a:srgbClr val="000000"/>
                          </a:solidFill>
                          <a:latin typeface="Calibri"/>
                          <a:ea typeface="Calibri"/>
                          <a:cs typeface="Calibri"/>
                          <a:sym typeface="Calibri"/>
                        </a:rPr>
                        <a:t>of my financial aid package.</a:t>
                      </a:r>
                      <a:endParaRPr sz="1200" u="none" strike="noStrike" cap="none" dirty="0">
                        <a:latin typeface="Calibri"/>
                        <a:ea typeface="Calibri"/>
                        <a:cs typeface="Calibri"/>
                        <a:sym typeface="Calibri"/>
                      </a:endParaRPr>
                    </a:p>
                  </a:txBody>
                  <a:tcPr marL="64975" marR="64975" marT="64975" marB="6497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0" i="0" u="none" strike="noStrike" cap="none" dirty="0">
                          <a:solidFill>
                            <a:srgbClr val="000000"/>
                          </a:solidFill>
                          <a:latin typeface="Calibri"/>
                          <a:ea typeface="Calibri"/>
                          <a:cs typeface="Calibri"/>
                          <a:sym typeface="Calibri"/>
                        </a:rPr>
                        <a:t>36.6%</a:t>
                      </a:r>
                      <a:endParaRPr sz="1200" u="none" strike="noStrike" cap="none" dirty="0">
                        <a:latin typeface="Calibri"/>
                        <a:ea typeface="Calibri"/>
                        <a:cs typeface="Calibri"/>
                        <a:sym typeface="Calibri"/>
                      </a:endParaRPr>
                    </a:p>
                  </a:txBody>
                  <a:tcPr marL="64975" marR="64975" marT="64975" marB="6497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39.7%</a:t>
                      </a:r>
                      <a:endParaRPr sz="1200" u="none" strike="noStrike" cap="none">
                        <a:latin typeface="Calibri"/>
                        <a:ea typeface="Calibri"/>
                        <a:cs typeface="Calibri"/>
                        <a:sym typeface="Calibri"/>
                      </a:endParaRPr>
                    </a:p>
                  </a:txBody>
                  <a:tcPr marL="64975" marR="64975" marT="64975" marB="6497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6.4%</a:t>
                      </a:r>
                      <a:endParaRPr sz="1200" u="none" strike="noStrike" cap="none">
                        <a:latin typeface="Calibri"/>
                        <a:ea typeface="Calibri"/>
                        <a:cs typeface="Calibri"/>
                        <a:sym typeface="Calibri"/>
                      </a:endParaRPr>
                    </a:p>
                  </a:txBody>
                  <a:tcPr marL="64975" marR="64975" marT="64975" marB="6497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14.9%</a:t>
                      </a:r>
                      <a:endParaRPr sz="1200" u="none" strike="noStrike" cap="none">
                        <a:latin typeface="Calibri"/>
                        <a:ea typeface="Calibri"/>
                        <a:cs typeface="Calibri"/>
                        <a:sym typeface="Calibri"/>
                      </a:endParaRPr>
                    </a:p>
                  </a:txBody>
                  <a:tcPr marL="64975" marR="64975" marT="64975" marB="6497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2.4%</a:t>
                      </a:r>
                      <a:endParaRPr sz="1200" u="none" strike="noStrike" cap="none">
                        <a:latin typeface="Calibri"/>
                        <a:ea typeface="Calibri"/>
                        <a:cs typeface="Calibri"/>
                        <a:sym typeface="Calibri"/>
                      </a:endParaRPr>
                    </a:p>
                  </a:txBody>
                  <a:tcPr marL="64975" marR="64975" marT="64975" marB="6497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99575">
                <a:tc>
                  <a:txBody>
                    <a:bodyPr/>
                    <a:lstStyle/>
                    <a:p>
                      <a:pPr marL="0" marR="0" lvl="0" indent="0" algn="l" rtl="0">
                        <a:lnSpc>
                          <a:spcPct val="100000"/>
                        </a:lnSpc>
                        <a:spcBef>
                          <a:spcPts val="0"/>
                        </a:spcBef>
                        <a:spcAft>
                          <a:spcPts val="0"/>
                        </a:spcAft>
                        <a:buNone/>
                      </a:pPr>
                      <a:r>
                        <a:rPr lang="en-US" sz="1200" b="0" i="0" u="none" strike="noStrike" cap="none" dirty="0">
                          <a:solidFill>
                            <a:srgbClr val="000000"/>
                          </a:solidFill>
                          <a:latin typeface="Calibri"/>
                          <a:ea typeface="Calibri"/>
                          <a:cs typeface="Calibri"/>
                          <a:sym typeface="Calibri"/>
                        </a:rPr>
                        <a:t>It was clear from the start that the work-study award is a </a:t>
                      </a:r>
                      <a:r>
                        <a:rPr lang="en-US" sz="1200" b="0" i="0" u="sng" strike="noStrike" cap="none" dirty="0">
                          <a:solidFill>
                            <a:srgbClr val="000000"/>
                          </a:solidFill>
                          <a:latin typeface="Calibri"/>
                          <a:ea typeface="Calibri"/>
                          <a:cs typeface="Calibri"/>
                          <a:sym typeface="Calibri"/>
                        </a:rPr>
                        <a:t>potential</a:t>
                      </a:r>
                      <a:r>
                        <a:rPr lang="en-US" sz="1200" b="0" i="0" u="none" strike="noStrike" cap="none" dirty="0">
                          <a:solidFill>
                            <a:srgbClr val="000000"/>
                          </a:solidFill>
                          <a:latin typeface="Calibri"/>
                          <a:ea typeface="Calibri"/>
                          <a:cs typeface="Calibri"/>
                          <a:sym typeface="Calibri"/>
                        </a:rPr>
                        <a:t> amount to earn rather than an amount I am guaranteed to receive.</a:t>
                      </a:r>
                      <a:endParaRPr sz="1200" u="none" strike="noStrike" cap="none" dirty="0">
                        <a:latin typeface="Calibri"/>
                        <a:ea typeface="Calibri"/>
                        <a:cs typeface="Calibri"/>
                        <a:sym typeface="Calibri"/>
                      </a:endParaRPr>
                    </a:p>
                  </a:txBody>
                  <a:tcPr marL="64975" marR="64975" marT="64975" marB="6497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48.0%</a:t>
                      </a:r>
                      <a:endParaRPr sz="1200" u="none" strike="noStrike" cap="none">
                        <a:latin typeface="Calibri"/>
                        <a:ea typeface="Calibri"/>
                        <a:cs typeface="Calibri"/>
                        <a:sym typeface="Calibri"/>
                      </a:endParaRPr>
                    </a:p>
                  </a:txBody>
                  <a:tcPr marL="64975" marR="64975" marT="64975" marB="6497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26.7%</a:t>
                      </a:r>
                      <a:endParaRPr sz="1200" u="none" strike="noStrike" cap="none">
                        <a:latin typeface="Calibri"/>
                        <a:ea typeface="Calibri"/>
                        <a:cs typeface="Calibri"/>
                        <a:sym typeface="Calibri"/>
                      </a:endParaRPr>
                    </a:p>
                  </a:txBody>
                  <a:tcPr marL="64975" marR="64975" marT="64975" marB="6497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7.1%</a:t>
                      </a:r>
                      <a:endParaRPr sz="1200" u="none" strike="noStrike" cap="none">
                        <a:latin typeface="Calibri"/>
                        <a:ea typeface="Calibri"/>
                        <a:cs typeface="Calibri"/>
                        <a:sym typeface="Calibri"/>
                      </a:endParaRPr>
                    </a:p>
                  </a:txBody>
                  <a:tcPr marL="64975" marR="64975" marT="64975" marB="6497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12.7%</a:t>
                      </a:r>
                      <a:endParaRPr sz="1200" u="none" strike="noStrike" cap="none">
                        <a:latin typeface="Calibri"/>
                        <a:ea typeface="Calibri"/>
                        <a:cs typeface="Calibri"/>
                        <a:sym typeface="Calibri"/>
                      </a:endParaRPr>
                    </a:p>
                  </a:txBody>
                  <a:tcPr marL="64975" marR="64975" marT="64975" marB="6497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5.6%</a:t>
                      </a:r>
                      <a:endParaRPr sz="1200" u="none" strike="noStrike" cap="none">
                        <a:latin typeface="Calibri"/>
                        <a:ea typeface="Calibri"/>
                        <a:cs typeface="Calibri"/>
                        <a:sym typeface="Calibri"/>
                      </a:endParaRPr>
                    </a:p>
                  </a:txBody>
                  <a:tcPr marL="64975" marR="64975" marT="64975" marB="6497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84100">
                <a:tc>
                  <a:txBody>
                    <a:bodyPr/>
                    <a:lstStyle/>
                    <a:p>
                      <a:pPr marL="0" marR="0" lvl="0" indent="0" algn="l" rtl="0">
                        <a:lnSpc>
                          <a:spcPct val="100000"/>
                        </a:lnSpc>
                        <a:spcBef>
                          <a:spcPts val="0"/>
                        </a:spcBef>
                        <a:spcAft>
                          <a:spcPts val="0"/>
                        </a:spcAft>
                        <a:buNone/>
                      </a:pPr>
                      <a:r>
                        <a:rPr lang="en-US" sz="1200" b="0" i="0" u="none" strike="noStrike" cap="none" dirty="0">
                          <a:solidFill>
                            <a:srgbClr val="000000"/>
                          </a:solidFill>
                          <a:latin typeface="Calibri"/>
                          <a:ea typeface="Calibri"/>
                          <a:cs typeface="Calibri"/>
                          <a:sym typeface="Calibri"/>
                        </a:rPr>
                        <a:t>Before I enrolled at St. Olaf, </a:t>
                      </a:r>
                      <a:r>
                        <a:rPr lang="en-US" sz="1200" b="0" i="0" u="sng" strike="noStrike" cap="none" dirty="0">
                          <a:solidFill>
                            <a:srgbClr val="000000"/>
                          </a:solidFill>
                          <a:latin typeface="Calibri"/>
                          <a:ea typeface="Calibri"/>
                          <a:cs typeface="Calibri"/>
                          <a:sym typeface="Calibri"/>
                        </a:rPr>
                        <a:t>I was aware that I might need to combine 2 or more jobs</a:t>
                      </a:r>
                      <a:r>
                        <a:rPr lang="en-US" sz="1200" b="0" i="0" u="none" strike="noStrike" cap="none" dirty="0">
                          <a:solidFill>
                            <a:srgbClr val="000000"/>
                          </a:solidFill>
                          <a:latin typeface="Calibri"/>
                          <a:ea typeface="Calibri"/>
                          <a:cs typeface="Calibri"/>
                          <a:sym typeface="Calibri"/>
                        </a:rPr>
                        <a:t> in order to complete my work award.</a:t>
                      </a:r>
                      <a:endParaRPr sz="1200" u="none" strike="noStrike" cap="none" dirty="0">
                        <a:latin typeface="Calibri"/>
                        <a:ea typeface="Calibri"/>
                        <a:cs typeface="Calibri"/>
                        <a:sym typeface="Calibri"/>
                      </a:endParaRPr>
                    </a:p>
                  </a:txBody>
                  <a:tcPr marL="64975" marR="64975" marT="64975" marB="6497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24.9%</a:t>
                      </a:r>
                      <a:endParaRPr sz="1200" u="none" strike="noStrike" cap="none">
                        <a:latin typeface="Calibri"/>
                        <a:ea typeface="Calibri"/>
                        <a:cs typeface="Calibri"/>
                        <a:sym typeface="Calibri"/>
                      </a:endParaRPr>
                    </a:p>
                  </a:txBody>
                  <a:tcPr marL="64975" marR="64975" marT="64975" marB="6497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17.8%</a:t>
                      </a:r>
                      <a:endParaRPr sz="1200" u="none" strike="noStrike" cap="none">
                        <a:latin typeface="Calibri"/>
                        <a:ea typeface="Calibri"/>
                        <a:cs typeface="Calibri"/>
                        <a:sym typeface="Calibri"/>
                      </a:endParaRPr>
                    </a:p>
                  </a:txBody>
                  <a:tcPr marL="64975" marR="64975" marT="64975" marB="6497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0" i="0" u="none" strike="noStrike" cap="none" dirty="0">
                          <a:solidFill>
                            <a:srgbClr val="000000"/>
                          </a:solidFill>
                          <a:latin typeface="Calibri"/>
                          <a:ea typeface="Calibri"/>
                          <a:cs typeface="Calibri"/>
                          <a:sym typeface="Calibri"/>
                        </a:rPr>
                        <a:t>10.9%</a:t>
                      </a:r>
                      <a:endParaRPr sz="1200" u="none" strike="noStrike" cap="none" dirty="0">
                        <a:latin typeface="Calibri"/>
                        <a:ea typeface="Calibri"/>
                        <a:cs typeface="Calibri"/>
                        <a:sym typeface="Calibri"/>
                      </a:endParaRPr>
                    </a:p>
                  </a:txBody>
                  <a:tcPr marL="64975" marR="64975" marT="64975" marB="6497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22.7%</a:t>
                      </a:r>
                      <a:endParaRPr sz="1200" u="none" strike="noStrike" cap="none">
                        <a:latin typeface="Calibri"/>
                        <a:ea typeface="Calibri"/>
                        <a:cs typeface="Calibri"/>
                        <a:sym typeface="Calibri"/>
                      </a:endParaRPr>
                    </a:p>
                  </a:txBody>
                  <a:tcPr marL="64975" marR="64975" marT="64975" marB="6497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23.8%</a:t>
                      </a:r>
                      <a:endParaRPr sz="1200" u="none" strike="noStrike" cap="none">
                        <a:latin typeface="Calibri"/>
                        <a:ea typeface="Calibri"/>
                        <a:cs typeface="Calibri"/>
                        <a:sym typeface="Calibri"/>
                      </a:endParaRPr>
                    </a:p>
                  </a:txBody>
                  <a:tcPr marL="64975" marR="64975" marT="64975" marB="6497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18550">
                <a:tc>
                  <a:txBody>
                    <a:bodyPr/>
                    <a:lstStyle/>
                    <a:p>
                      <a:pPr marL="0" marR="0" lvl="0" indent="0" algn="l" rtl="0">
                        <a:lnSpc>
                          <a:spcPct val="100000"/>
                        </a:lnSpc>
                        <a:spcBef>
                          <a:spcPts val="0"/>
                        </a:spcBef>
                        <a:spcAft>
                          <a:spcPts val="0"/>
                        </a:spcAft>
                        <a:buNone/>
                      </a:pPr>
                      <a:r>
                        <a:rPr lang="en-US" sz="1200" b="0" i="0" u="none" strike="noStrike" cap="none" dirty="0">
                          <a:solidFill>
                            <a:srgbClr val="000000"/>
                          </a:solidFill>
                          <a:latin typeface="Calibri"/>
                          <a:ea typeface="Calibri"/>
                          <a:cs typeface="Calibri"/>
                          <a:sym typeface="Calibri"/>
                        </a:rPr>
                        <a:t>It was clear to me from the beginning that I </a:t>
                      </a:r>
                      <a:r>
                        <a:rPr lang="en-US" sz="1200" b="0" i="0" u="sng" strike="noStrike" cap="none" dirty="0">
                          <a:solidFill>
                            <a:srgbClr val="000000"/>
                          </a:solidFill>
                          <a:latin typeface="Calibri"/>
                          <a:ea typeface="Calibri"/>
                          <a:cs typeface="Calibri"/>
                          <a:sym typeface="Calibri"/>
                        </a:rPr>
                        <a:t>might need to work a large number of hours</a:t>
                      </a:r>
                      <a:r>
                        <a:rPr lang="en-US" sz="1200" b="0" i="0" u="none" strike="noStrike" cap="none" dirty="0">
                          <a:solidFill>
                            <a:srgbClr val="000000"/>
                          </a:solidFill>
                          <a:latin typeface="Calibri"/>
                          <a:ea typeface="Calibri"/>
                          <a:cs typeface="Calibri"/>
                          <a:sym typeface="Calibri"/>
                        </a:rPr>
                        <a:t> to complete my work award by the end of the year.</a:t>
                      </a:r>
                      <a:endParaRPr sz="1200" u="none" strike="noStrike" cap="none" dirty="0">
                        <a:latin typeface="Calibri"/>
                        <a:ea typeface="Calibri"/>
                        <a:cs typeface="Calibri"/>
                        <a:sym typeface="Calibri"/>
                      </a:endParaRPr>
                    </a:p>
                  </a:txBody>
                  <a:tcPr marL="64975" marR="64975" marT="64975" marB="6497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28.2%</a:t>
                      </a:r>
                      <a:endParaRPr sz="1200" u="none" strike="noStrike" cap="none">
                        <a:latin typeface="Calibri"/>
                        <a:ea typeface="Calibri"/>
                        <a:cs typeface="Calibri"/>
                        <a:sym typeface="Calibri"/>
                      </a:endParaRPr>
                    </a:p>
                  </a:txBody>
                  <a:tcPr marL="64975" marR="64975" marT="64975" marB="6497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22.6%</a:t>
                      </a:r>
                      <a:endParaRPr sz="1200" u="none" strike="noStrike" cap="none">
                        <a:latin typeface="Calibri"/>
                        <a:ea typeface="Calibri"/>
                        <a:cs typeface="Calibri"/>
                        <a:sym typeface="Calibri"/>
                      </a:endParaRPr>
                    </a:p>
                  </a:txBody>
                  <a:tcPr marL="64975" marR="64975" marT="64975" marB="6497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11.3%</a:t>
                      </a:r>
                      <a:endParaRPr sz="1200" u="none" strike="noStrike" cap="none">
                        <a:latin typeface="Calibri"/>
                        <a:ea typeface="Calibri"/>
                        <a:cs typeface="Calibri"/>
                        <a:sym typeface="Calibri"/>
                      </a:endParaRPr>
                    </a:p>
                  </a:txBody>
                  <a:tcPr marL="64975" marR="64975" marT="64975" marB="6497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20.8%</a:t>
                      </a:r>
                      <a:endParaRPr sz="1200" u="none" strike="noStrike" cap="none">
                        <a:latin typeface="Calibri"/>
                        <a:ea typeface="Calibri"/>
                        <a:cs typeface="Calibri"/>
                        <a:sym typeface="Calibri"/>
                      </a:endParaRPr>
                    </a:p>
                  </a:txBody>
                  <a:tcPr marL="64975" marR="64975" marT="64975" marB="6497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17.1%</a:t>
                      </a:r>
                      <a:endParaRPr sz="1200" u="none" strike="noStrike" cap="none">
                        <a:latin typeface="Calibri"/>
                        <a:ea typeface="Calibri"/>
                        <a:cs typeface="Calibri"/>
                        <a:sym typeface="Calibri"/>
                      </a:endParaRPr>
                    </a:p>
                  </a:txBody>
                  <a:tcPr marL="64975" marR="64975" marT="64975" marB="6497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48700">
                <a:tc>
                  <a:txBody>
                    <a:bodyPr/>
                    <a:lstStyle/>
                    <a:p>
                      <a:pPr marL="0" marR="0" lvl="0" indent="0" algn="l" rtl="0">
                        <a:lnSpc>
                          <a:spcPct val="100000"/>
                        </a:lnSpc>
                        <a:spcBef>
                          <a:spcPts val="0"/>
                        </a:spcBef>
                        <a:spcAft>
                          <a:spcPts val="0"/>
                        </a:spcAft>
                        <a:buNone/>
                      </a:pPr>
                      <a:r>
                        <a:rPr lang="en-US" sz="1200" b="0" i="0" u="none" strike="noStrike" cap="none" dirty="0">
                          <a:solidFill>
                            <a:srgbClr val="000000"/>
                          </a:solidFill>
                          <a:latin typeface="Calibri"/>
                          <a:ea typeface="Calibri"/>
                          <a:cs typeface="Calibri"/>
                          <a:sym typeface="Calibri"/>
                        </a:rPr>
                        <a:t>It was clear to me from the beginning that </a:t>
                      </a:r>
                      <a:r>
                        <a:rPr lang="en-US" sz="1200" b="0" i="0" u="sng" strike="noStrike" cap="none" dirty="0">
                          <a:solidFill>
                            <a:srgbClr val="000000"/>
                          </a:solidFill>
                          <a:latin typeface="Calibri"/>
                          <a:ea typeface="Calibri"/>
                          <a:cs typeface="Calibri"/>
                          <a:sym typeface="Calibri"/>
                        </a:rPr>
                        <a:t>some work-study jobs might involve mainly physical labor</a:t>
                      </a:r>
                      <a:r>
                        <a:rPr lang="en-US" sz="1200" b="0" i="0" u="none" strike="noStrike" cap="none" dirty="0">
                          <a:solidFill>
                            <a:srgbClr val="000000"/>
                          </a:solidFill>
                          <a:latin typeface="Calibri"/>
                          <a:ea typeface="Calibri"/>
                          <a:cs typeface="Calibri"/>
                          <a:sym typeface="Calibri"/>
                        </a:rPr>
                        <a:t> (such as at the cafeteria).</a:t>
                      </a:r>
                      <a:endParaRPr sz="1200" u="none" strike="noStrike" cap="none" dirty="0">
                        <a:latin typeface="Calibri"/>
                        <a:ea typeface="Calibri"/>
                        <a:cs typeface="Calibri"/>
                        <a:sym typeface="Calibri"/>
                      </a:endParaRPr>
                    </a:p>
                  </a:txBody>
                  <a:tcPr marL="64975" marR="64975" marT="64975" marB="6497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7.6%</a:t>
                      </a:r>
                      <a:endParaRPr sz="1200" u="none" strike="noStrike" cap="none">
                        <a:latin typeface="Calibri"/>
                        <a:ea typeface="Calibri"/>
                        <a:cs typeface="Calibri"/>
                        <a:sym typeface="Calibri"/>
                      </a:endParaRPr>
                    </a:p>
                  </a:txBody>
                  <a:tcPr marL="64975" marR="64975" marT="64975" marB="6497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11.3%</a:t>
                      </a:r>
                      <a:endParaRPr sz="1200" u="none" strike="noStrike" cap="none">
                        <a:latin typeface="Calibri"/>
                        <a:ea typeface="Calibri"/>
                        <a:cs typeface="Calibri"/>
                        <a:sym typeface="Calibri"/>
                      </a:endParaRPr>
                    </a:p>
                  </a:txBody>
                  <a:tcPr marL="64975" marR="64975" marT="64975" marB="6497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17.3%</a:t>
                      </a:r>
                      <a:endParaRPr sz="1200" u="none" strike="noStrike" cap="none">
                        <a:latin typeface="Calibri"/>
                        <a:ea typeface="Calibri"/>
                        <a:cs typeface="Calibri"/>
                        <a:sym typeface="Calibri"/>
                      </a:endParaRPr>
                    </a:p>
                  </a:txBody>
                  <a:tcPr marL="64975" marR="64975" marT="64975" marB="6497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11.3%</a:t>
                      </a:r>
                      <a:endParaRPr sz="1200" u="none" strike="noStrike" cap="none">
                        <a:latin typeface="Calibri"/>
                        <a:ea typeface="Calibri"/>
                        <a:cs typeface="Calibri"/>
                        <a:sym typeface="Calibri"/>
                      </a:endParaRPr>
                    </a:p>
                  </a:txBody>
                  <a:tcPr marL="64975" marR="64975" marT="64975" marB="6497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0" i="0" u="none" strike="noStrike" cap="none" dirty="0">
                          <a:solidFill>
                            <a:srgbClr val="000000"/>
                          </a:solidFill>
                          <a:latin typeface="Calibri"/>
                          <a:ea typeface="Calibri"/>
                          <a:cs typeface="Calibri"/>
                          <a:sym typeface="Calibri"/>
                        </a:rPr>
                        <a:t>7.6%</a:t>
                      </a:r>
                      <a:endParaRPr sz="1200" u="none" strike="noStrike" cap="none" dirty="0">
                        <a:latin typeface="Calibri"/>
                        <a:ea typeface="Calibri"/>
                        <a:cs typeface="Calibri"/>
                        <a:sym typeface="Calibri"/>
                      </a:endParaRPr>
                    </a:p>
                  </a:txBody>
                  <a:tcPr marL="64975" marR="64975" marT="64975" marB="6497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47" name="Google Shape;47;p3"/>
          <p:cNvSpPr/>
          <p:nvPr/>
        </p:nvSpPr>
        <p:spPr>
          <a:xfrm>
            <a:off x="7102641" y="1878201"/>
            <a:ext cx="1649691" cy="416546"/>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 name="Google Shape;48;p3"/>
          <p:cNvSpPr/>
          <p:nvPr/>
        </p:nvSpPr>
        <p:spPr>
          <a:xfrm>
            <a:off x="7102640" y="2432448"/>
            <a:ext cx="1649691" cy="416546"/>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9" name="Google Shape;49;p3"/>
          <p:cNvSpPr/>
          <p:nvPr/>
        </p:nvSpPr>
        <p:spPr>
          <a:xfrm>
            <a:off x="8564072" y="2124671"/>
            <a:ext cx="68344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FF0000"/>
                </a:solidFill>
                <a:latin typeface="Calibri"/>
                <a:ea typeface="Calibri"/>
                <a:cs typeface="Calibri"/>
                <a:sym typeface="Calibri"/>
              </a:rPr>
              <a:t>18.3%</a:t>
            </a:r>
            <a:endParaRPr sz="1400" b="0" i="0" u="none" strike="noStrike" cap="none">
              <a:solidFill>
                <a:srgbClr val="000000"/>
              </a:solidFill>
              <a:latin typeface="Calibri"/>
              <a:ea typeface="Calibri"/>
              <a:cs typeface="Calibri"/>
              <a:sym typeface="Calibri"/>
            </a:endParaRPr>
          </a:p>
        </p:txBody>
      </p:sp>
      <p:sp>
        <p:nvSpPr>
          <p:cNvPr id="50" name="Google Shape;50;p3"/>
          <p:cNvSpPr/>
          <p:nvPr/>
        </p:nvSpPr>
        <p:spPr>
          <a:xfrm>
            <a:off x="8564073" y="2645924"/>
            <a:ext cx="68344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FF0000"/>
                </a:solidFill>
                <a:latin typeface="Calibri"/>
                <a:ea typeface="Calibri"/>
                <a:cs typeface="Calibri"/>
                <a:sym typeface="Calibri"/>
              </a:rPr>
              <a:t>46.5%</a:t>
            </a:r>
            <a:endParaRPr sz="1400" b="0" i="0" u="none" strike="noStrike" cap="none">
              <a:solidFill>
                <a:srgbClr val="000000"/>
              </a:solidFill>
              <a:latin typeface="Calibri"/>
              <a:ea typeface="Calibri"/>
              <a:cs typeface="Calibri"/>
              <a:sym typeface="Calibri"/>
            </a:endParaRPr>
          </a:p>
        </p:txBody>
      </p:sp>
      <p:sp>
        <p:nvSpPr>
          <p:cNvPr id="51" name="Google Shape;51;p3"/>
          <p:cNvSpPr txBox="1"/>
          <p:nvPr/>
        </p:nvSpPr>
        <p:spPr>
          <a:xfrm>
            <a:off x="665989" y="336757"/>
            <a:ext cx="7812021" cy="400110"/>
          </a:xfrm>
          <a:prstGeom prst="rect">
            <a:avLst/>
          </a:prstGeom>
          <a:solidFill>
            <a:srgbClr val="E2A02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How well do students understand their Financial Aid Package?</a:t>
            </a:r>
            <a:endParaRPr/>
          </a:p>
        </p:txBody>
      </p:sp>
      <p:sp>
        <p:nvSpPr>
          <p:cNvPr id="52" name="Google Shape;52;p3"/>
          <p:cNvSpPr txBox="1"/>
          <p:nvPr/>
        </p:nvSpPr>
        <p:spPr>
          <a:xfrm>
            <a:off x="704752" y="4053359"/>
            <a:ext cx="7056122" cy="89251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en-US" sz="1300" b="0" i="1" u="none" strike="noStrike" cap="none" dirty="0">
                <a:solidFill>
                  <a:srgbClr val="000000"/>
                </a:solidFill>
                <a:latin typeface="Calibri"/>
                <a:ea typeface="Calibri"/>
                <a:cs typeface="Calibri"/>
                <a:sym typeface="Calibri"/>
              </a:rPr>
              <a:t>“I think </a:t>
            </a:r>
            <a:r>
              <a:rPr lang="en-US" sz="1300" b="0" i="1" u="sng" strike="noStrike" cap="none" dirty="0">
                <a:solidFill>
                  <a:srgbClr val="000000"/>
                </a:solidFill>
                <a:latin typeface="Calibri"/>
                <a:ea typeface="Calibri"/>
                <a:cs typeface="Calibri"/>
                <a:sym typeface="Calibri"/>
              </a:rPr>
              <a:t>it needs to be clear</a:t>
            </a:r>
            <a:r>
              <a:rPr lang="en-US" sz="1300" b="0" i="1" u="none" strike="noStrike" cap="none" dirty="0">
                <a:solidFill>
                  <a:srgbClr val="000000"/>
                </a:solidFill>
                <a:latin typeface="Calibri"/>
                <a:ea typeface="Calibri"/>
                <a:cs typeface="Calibri"/>
                <a:sym typeface="Calibri"/>
              </a:rPr>
              <a:t> that accepting a work award and getting a job on campus </a:t>
            </a:r>
            <a:r>
              <a:rPr lang="en-US" sz="1300" b="0" i="1" u="sng" strike="noStrike" cap="none" dirty="0">
                <a:solidFill>
                  <a:srgbClr val="000000"/>
                </a:solidFill>
                <a:latin typeface="Calibri"/>
                <a:ea typeface="Calibri"/>
                <a:cs typeface="Calibri"/>
                <a:sym typeface="Calibri"/>
              </a:rPr>
              <a:t>does not mean that you will get all of the work award</a:t>
            </a:r>
            <a:r>
              <a:rPr lang="en-US" sz="1300" b="0" i="1" u="none" strike="noStrike" cap="none" dirty="0">
                <a:solidFill>
                  <a:srgbClr val="000000"/>
                </a:solidFill>
                <a:latin typeface="Calibri"/>
                <a:ea typeface="Calibri"/>
                <a:cs typeface="Calibri"/>
                <a:sym typeface="Calibri"/>
              </a:rPr>
              <a:t> money.”</a:t>
            </a:r>
            <a:endParaRPr sz="1300" i="1" dirty="0"/>
          </a:p>
          <a:p>
            <a:pPr marL="285750" marR="0" lvl="0" indent="-285750" algn="l" rtl="0">
              <a:lnSpc>
                <a:spcPct val="100000"/>
              </a:lnSpc>
              <a:spcBef>
                <a:spcPts val="0"/>
              </a:spcBef>
              <a:spcAft>
                <a:spcPts val="0"/>
              </a:spcAft>
              <a:buClr>
                <a:srgbClr val="000000"/>
              </a:buClr>
              <a:buSzPts val="1400"/>
              <a:buFont typeface="Arial"/>
              <a:buChar char="•"/>
            </a:pPr>
            <a:r>
              <a:rPr lang="en-US" sz="1300" b="0" i="1" u="none" strike="noStrike" cap="none" dirty="0">
                <a:solidFill>
                  <a:srgbClr val="000000"/>
                </a:solidFill>
                <a:latin typeface="Calibri"/>
                <a:ea typeface="Calibri"/>
                <a:cs typeface="Calibri"/>
                <a:sym typeface="Calibri"/>
              </a:rPr>
              <a:t>“I wish it was </a:t>
            </a:r>
            <a:r>
              <a:rPr lang="en-US" sz="1300" b="0" i="1" u="sng" strike="noStrike" cap="none" dirty="0">
                <a:solidFill>
                  <a:srgbClr val="000000"/>
                </a:solidFill>
                <a:latin typeface="Calibri"/>
                <a:ea typeface="Calibri"/>
                <a:cs typeface="Calibri"/>
                <a:sym typeface="Calibri"/>
              </a:rPr>
              <a:t>more clear</a:t>
            </a:r>
            <a:r>
              <a:rPr lang="en-US" sz="1300" b="0" i="1" u="none" strike="noStrike" cap="none" dirty="0">
                <a:solidFill>
                  <a:srgbClr val="000000"/>
                </a:solidFill>
                <a:latin typeface="Calibri"/>
                <a:ea typeface="Calibri"/>
                <a:cs typeface="Calibri"/>
                <a:sym typeface="Calibri"/>
              </a:rPr>
              <a:t> in the beginning </a:t>
            </a:r>
            <a:r>
              <a:rPr lang="en-US" sz="1300" b="0" i="1" u="sng" strike="noStrike" cap="none" dirty="0">
                <a:solidFill>
                  <a:srgbClr val="000000"/>
                </a:solidFill>
                <a:latin typeface="Calibri"/>
                <a:ea typeface="Calibri"/>
                <a:cs typeface="Calibri"/>
                <a:sym typeface="Calibri"/>
              </a:rPr>
              <a:t>how the hiring process worked</a:t>
            </a:r>
            <a:r>
              <a:rPr lang="en-US" sz="1300" b="0" i="1" u="none" strike="noStrike" cap="none" dirty="0">
                <a:solidFill>
                  <a:srgbClr val="000000"/>
                </a:solidFill>
                <a:latin typeface="Calibri"/>
                <a:ea typeface="Calibri"/>
                <a:cs typeface="Calibri"/>
                <a:sym typeface="Calibri"/>
              </a:rPr>
              <a:t> [and] </a:t>
            </a:r>
            <a:r>
              <a:rPr lang="en-US" sz="1300" b="0" i="1" u="sng" strike="noStrike" cap="none" dirty="0">
                <a:solidFill>
                  <a:srgbClr val="000000"/>
                </a:solidFill>
                <a:latin typeface="Calibri"/>
                <a:ea typeface="Calibri"/>
                <a:cs typeface="Calibri"/>
                <a:sym typeface="Calibri"/>
              </a:rPr>
              <a:t>that working multiple jobs is expected</a:t>
            </a:r>
            <a:r>
              <a:rPr lang="en-US" sz="1300" b="0" i="1" u="none" strike="noStrike" cap="none" dirty="0">
                <a:solidFill>
                  <a:srgbClr val="000000"/>
                </a:solidFill>
                <a:latin typeface="Calibri"/>
                <a:ea typeface="Calibri"/>
                <a:cs typeface="Calibri"/>
                <a:sym typeface="Calibri"/>
              </a:rPr>
              <a:t> for the larger work studies”</a:t>
            </a:r>
            <a:endParaRPr sz="1300" i="1"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TotalTime>
  <Words>4529</Words>
  <Application>Microsoft Office PowerPoint</Application>
  <PresentationFormat>On-screen Show (16:9)</PresentationFormat>
  <Paragraphs>941</Paragraphs>
  <Slides>54</Slides>
  <Notes>35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54</vt:i4>
      </vt:variant>
    </vt:vector>
  </HeadingPairs>
  <TitlesOfParts>
    <vt:vector size="58" baseType="lpstr">
      <vt:lpstr>Arial</vt:lpstr>
      <vt:lpstr>Calibri</vt:lpstr>
      <vt:lpstr>Office Theme</vt:lpstr>
      <vt:lpstr>1_Office Theme</vt:lpstr>
      <vt:lpstr>PowerPoint Presentation</vt:lpstr>
      <vt:lpstr>PowerPoint Presentation</vt:lpstr>
      <vt:lpstr>Background</vt:lpstr>
      <vt:lpstr>Our Research Steps</vt:lpstr>
      <vt:lpstr>Background &amp; Terms</vt:lpstr>
      <vt:lpstr>Today…</vt:lpstr>
      <vt:lpstr>PowerPoint Presentation</vt:lpstr>
      <vt:lpstr>Research questions</vt:lpstr>
      <vt:lpstr>PowerPoint Presentation</vt:lpstr>
      <vt:lpstr>Award clarity and demographics</vt:lpstr>
      <vt:lpstr>PowerPoint Presentation</vt:lpstr>
      <vt:lpstr>Work hours</vt:lpstr>
      <vt:lpstr>Work hours and demographics</vt:lpstr>
      <vt:lpstr>How financially comfortable are St. Olaf student workers?</vt:lpstr>
      <vt:lpstr>PowerPoint Presentation</vt:lpstr>
      <vt:lpstr>Financial need and demographics</vt:lpstr>
      <vt:lpstr>Recommendations </vt:lpstr>
      <vt:lpstr>PowerPoint Presentation</vt:lpstr>
      <vt:lpstr>Supervisor &amp; Student Relationships  at St. Olaf College</vt:lpstr>
      <vt:lpstr>PowerPoint Presentation</vt:lpstr>
      <vt:lpstr>PowerPoint Presentation</vt:lpstr>
      <vt:lpstr>Supervisor Relationship and Job Category</vt:lpstr>
      <vt:lpstr>Supervisor Comfort/Relationship x Demographics and GROW at St. Olaf</vt:lpstr>
      <vt:lpstr>PowerPoint Presentation</vt:lpstr>
      <vt:lpstr>PowerPoint Presentation</vt:lpstr>
      <vt:lpstr>PowerPoint Presentation</vt:lpstr>
      <vt:lpstr>Supervisor Performance and Job Category</vt:lpstr>
      <vt:lpstr>Supervisor Performance x  Demographics and GROW at St. Olaf</vt:lpstr>
      <vt:lpstr>PowerPoint Presentation</vt:lpstr>
      <vt:lpstr>Supervisor Support for Student’s Future</vt:lpstr>
      <vt:lpstr>Supervisor Support for the Future &amp; Job Type</vt:lpstr>
      <vt:lpstr>Supervisor Support for Student’s Future  x Demographics and GROW at St. Olaf</vt:lpstr>
      <vt:lpstr>PowerPoint Presentation</vt:lpstr>
      <vt:lpstr>PowerPoint Presentation</vt:lpstr>
      <vt:lpstr>Supervisor Support for Student’s Future  x Demographics and GROW at St. Olaf</vt:lpstr>
      <vt:lpstr> </vt:lpstr>
      <vt:lpstr>Co-worker Relationships  in Student Employment   </vt:lpstr>
      <vt:lpstr>Research questions</vt:lpstr>
      <vt:lpstr>PowerPoint Presentation</vt:lpstr>
      <vt:lpstr>Frequency of co-workers working together  *Frequently or Very frequently = half</vt:lpstr>
      <vt:lpstr>Co-worker relationship matrix</vt:lpstr>
      <vt:lpstr>Co-Worker Relationships Index Scores  *Very high cluster but too many low scores</vt:lpstr>
      <vt:lpstr>PowerPoint Presentation</vt:lpstr>
      <vt:lpstr> How do co-worker relationships impact  students’ job satisfaction in their St. Olaf job?   </vt:lpstr>
      <vt:lpstr>Does the frequency of working with co-workers  affect students’ gains in co-worker related skills?</vt:lpstr>
      <vt:lpstr>PowerPoint Presentation</vt:lpstr>
      <vt:lpstr>How do Co-Worker-Related Skills gains  vary among the different job types?   Co-worker-related skills Index: collaboration, oral communication, managing conflict, leadership, teamwork, and ability to promote equity and inclusion  </vt:lpstr>
      <vt:lpstr>Frequency of Working with Co-Workers  and Job Category</vt:lpstr>
      <vt:lpstr>Qualitative Analysis </vt:lpstr>
      <vt:lpstr> </vt:lpstr>
      <vt:lpstr> </vt:lpstr>
      <vt:lpstr>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Sheppard</dc:creator>
  <cp:lastModifiedBy>Ryan Sheppard</cp:lastModifiedBy>
  <cp:revision>11</cp:revision>
  <dcterms:modified xsi:type="dcterms:W3CDTF">2022-04-21T13:12:08Z</dcterms:modified>
</cp:coreProperties>
</file>