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2" r:id="rId7"/>
    <p:sldMasterId id="2147483725" r:id="rId8"/>
    <p:sldMasterId id="2147483737" r:id="rId9"/>
    <p:sldMasterId id="2147483749" r:id="rId10"/>
    <p:sldMasterId id="2147483761" r:id="rId11"/>
    <p:sldMasterId id="2147483773" r:id="rId12"/>
    <p:sldMasterId id="2147483785" r:id="rId13"/>
  </p:sldMasterIdLst>
  <p:notesMasterIdLst>
    <p:notesMasterId r:id="rId94"/>
  </p:notesMasterIdLst>
  <p:sldIdLst>
    <p:sldId id="332" r:id="rId14"/>
    <p:sldId id="336" r:id="rId15"/>
    <p:sldId id="333" r:id="rId16"/>
    <p:sldId id="334" r:id="rId17"/>
    <p:sldId id="335" r:id="rId18"/>
    <p:sldId id="337" r:id="rId19"/>
    <p:sldId id="256" r:id="rId20"/>
    <p:sldId id="257" r:id="rId21"/>
    <p:sldId id="258" r:id="rId22"/>
    <p:sldId id="259" r:id="rId23"/>
    <p:sldId id="260" r:id="rId24"/>
    <p:sldId id="261" r:id="rId25"/>
    <p:sldId id="270" r:id="rId26"/>
    <p:sldId id="268" r:id="rId27"/>
    <p:sldId id="271" r:id="rId28"/>
    <p:sldId id="272" r:id="rId29"/>
    <p:sldId id="273" r:id="rId30"/>
    <p:sldId id="274" r:id="rId31"/>
    <p:sldId id="275" r:id="rId32"/>
    <p:sldId id="277" r:id="rId33"/>
    <p:sldId id="278" r:id="rId34"/>
    <p:sldId id="263" r:id="rId35"/>
    <p:sldId id="264" r:id="rId36"/>
    <p:sldId id="279" r:id="rId37"/>
    <p:sldId id="280" r:id="rId38"/>
    <p:sldId id="281" r:id="rId39"/>
    <p:sldId id="282" r:id="rId40"/>
    <p:sldId id="283" r:id="rId41"/>
    <p:sldId id="284" r:id="rId42"/>
    <p:sldId id="262" r:id="rId43"/>
    <p:sldId id="285" r:id="rId44"/>
    <p:sldId id="286" r:id="rId45"/>
    <p:sldId id="287" r:id="rId46"/>
    <p:sldId id="288" r:id="rId47"/>
    <p:sldId id="289" r:id="rId48"/>
    <p:sldId id="290" r:id="rId49"/>
    <p:sldId id="291" r:id="rId50"/>
    <p:sldId id="292" r:id="rId51"/>
    <p:sldId id="269" r:id="rId52"/>
    <p:sldId id="293" r:id="rId53"/>
    <p:sldId id="294" r:id="rId54"/>
    <p:sldId id="295" r:id="rId55"/>
    <p:sldId id="296" r:id="rId56"/>
    <p:sldId id="297" r:id="rId57"/>
    <p:sldId id="298" r:id="rId58"/>
    <p:sldId id="299" r:id="rId59"/>
    <p:sldId id="265" r:id="rId60"/>
    <p:sldId id="267" r:id="rId61"/>
    <p:sldId id="300" r:id="rId62"/>
    <p:sldId id="301" r:id="rId63"/>
    <p:sldId id="302" r:id="rId64"/>
    <p:sldId id="303" r:id="rId65"/>
    <p:sldId id="304" r:id="rId66"/>
    <p:sldId id="305" r:id="rId67"/>
    <p:sldId id="306" r:id="rId68"/>
    <p:sldId id="307" r:id="rId69"/>
    <p:sldId id="313" r:id="rId70"/>
    <p:sldId id="308" r:id="rId71"/>
    <p:sldId id="309" r:id="rId72"/>
    <p:sldId id="310" r:id="rId73"/>
    <p:sldId id="311" r:id="rId74"/>
    <p:sldId id="312"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5" roundtripDataSignature="AMtx7mgM3CgXeaM+wbhugVPX3UBTX9zx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Sheppard"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E131AA-9BB5-4261-AFB8-501C26B6B4DC}">
  <a:tblStyle styleId="{E0E131AA-9BB5-4261-AFB8-501C26B6B4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D2EE472-5D55-4DDB-9578-6B48E48671B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94"/>
  </p:normalViewPr>
  <p:slideViewPr>
    <p:cSldViewPr snapToGrid="0">
      <p:cViewPr varScale="1">
        <p:scale>
          <a:sx n="78" d="100"/>
          <a:sy n="78" d="100"/>
        </p:scale>
        <p:origin x="1032"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customschemas.google.com/relationships/presentationmetadata" Target="metadata"/><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99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b255dea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ab255dea7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b255dea7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ab255dea7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b1d167e5a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ab1d167e5a_2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b1d167e5a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ab1d167e5a_2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b1d167e5a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b1d167e5a_2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b1d167e5a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b1d167e5a_2_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b1d167e5a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ab1d167e5a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b1d167e5a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ab1d167e5a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1ee484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1ee484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afe22fc8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afe22fc8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afe22fc8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afe22fc8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afe22fc8c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afe22fc8c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9cd17bd3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9cd17bd3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b07e713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b07e713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b05c0a31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b05c0a31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b05c0a31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b05c0a31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i="1" dirty="0">
              <a:solidFill>
                <a:schemeClr val="dk1"/>
              </a:solidFill>
            </a:endParaRPr>
          </a:p>
        </p:txBody>
      </p:sp>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highlight>
                <a:srgbClr val="FFF2CC"/>
              </a:highligh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b="1" dirty="0">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2916644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2916644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2916644a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2916644a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b49bd4072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ab49bd4072_1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b49bd4072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ab49bd4072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2a295de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2a295de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1494f8e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1494f8e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2916644a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2916644a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af9f731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af9f731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3334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b5355173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b535517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8" name="Google Shape;18;p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 name="Google Shape;19;p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0" name="Google Shape;20;p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6659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89431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253320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661938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53026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5516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779479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60599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763849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56885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1256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7" name="Google Shape;27;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0532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220588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56433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048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59631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5" name="Google Shape;65;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6" name="Google Shape;6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75153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404093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785552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801771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28579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915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9830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95339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94874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33376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989759"/>
            <a:ext cx="7772400" cy="3396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lt1"/>
              </a:buClr>
              <a:buSzPts val="3600"/>
              <a:buFont typeface="Arial"/>
              <a:buNone/>
              <a:defRPr sz="36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461426"/>
            <a:ext cx="6400800" cy="477600"/>
          </a:xfrm>
          <a:prstGeom prst="rect">
            <a:avLst/>
          </a:prstGeom>
          <a:noFill/>
          <a:ln>
            <a:noFill/>
          </a:ln>
        </p:spPr>
        <p:txBody>
          <a:bodyPr spcFirstLastPara="1" wrap="square" lIns="91425" tIns="45700" rIns="91425" bIns="45700" anchor="t" anchorCtr="0"/>
          <a:lstStyle>
            <a:lvl1pPr lvl="0" algn="ctr">
              <a:lnSpc>
                <a:spcPct val="100000"/>
              </a:lnSpc>
              <a:spcBef>
                <a:spcPts val="480"/>
              </a:spcBef>
              <a:spcAft>
                <a:spcPts val="0"/>
              </a:spcAft>
              <a:buClr>
                <a:srgbClr val="FFFFFF"/>
              </a:buClr>
              <a:buSzPts val="2400"/>
              <a:buNone/>
              <a:defRPr sz="2400" i="1">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p:nvPr/>
        </p:nvSpPr>
        <p:spPr>
          <a:xfrm>
            <a:off x="1371600" y="3045627"/>
            <a:ext cx="6400800" cy="47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027141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57200" y="2053591"/>
            <a:ext cx="4038600" cy="2762100"/>
          </a:xfrm>
          <a:prstGeom prst="rect">
            <a:avLst/>
          </a:prstGeom>
          <a:noFill/>
          <a:ln>
            <a:noFill/>
          </a:ln>
        </p:spPr>
        <p:txBody>
          <a:bodyPr spcFirstLastPara="1" wrap="square" lIns="91425" tIns="45700" rIns="91425" bIns="45700" anchor="t" anchorCtr="0"/>
          <a:lstStyle>
            <a:lvl1pPr marL="457200" lvl="0" indent="-330200" algn="l">
              <a:lnSpc>
                <a:spcPct val="100000"/>
              </a:lnSpc>
              <a:spcBef>
                <a:spcPts val="320"/>
              </a:spcBef>
              <a:spcAft>
                <a:spcPts val="0"/>
              </a:spcAft>
              <a:buClr>
                <a:schemeClr val="dk1"/>
              </a:buClr>
              <a:buSzPts val="1600"/>
              <a:buChar char="•"/>
              <a:defRPr sz="1600">
                <a:latin typeface="Arial"/>
                <a:ea typeface="Arial"/>
                <a:cs typeface="Arial"/>
                <a:sym typeface="Arial"/>
              </a:defRPr>
            </a:lvl1pPr>
            <a:lvl2pPr marL="914400" lvl="1" indent="-304800" algn="l">
              <a:lnSpc>
                <a:spcPct val="100000"/>
              </a:lnSpc>
              <a:spcBef>
                <a:spcPts val="240"/>
              </a:spcBef>
              <a:spcAft>
                <a:spcPts val="0"/>
              </a:spcAft>
              <a:buClr>
                <a:schemeClr val="dk1"/>
              </a:buClr>
              <a:buSzPts val="1200"/>
              <a:buFont typeface="Arial"/>
              <a:buChar char="•"/>
              <a:defRPr sz="120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 name="Google Shape;17;p3"/>
          <p:cNvSpPr txBox="1">
            <a:spLocks noGrp="1"/>
          </p:cNvSpPr>
          <p:nvPr>
            <p:ph type="ctrTitle"/>
          </p:nvPr>
        </p:nvSpPr>
        <p:spPr>
          <a:xfrm>
            <a:off x="381000" y="1484685"/>
            <a:ext cx="1986300" cy="339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33615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381000" y="631245"/>
            <a:ext cx="1986300" cy="339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381000" y="1039026"/>
            <a:ext cx="6090900" cy="1917600"/>
          </a:xfrm>
          <a:prstGeom prst="rect">
            <a:avLst/>
          </a:prstGeom>
          <a:noFill/>
          <a:ln>
            <a:noFill/>
          </a:ln>
        </p:spPr>
        <p:txBody>
          <a:bodyPr spcFirstLastPara="1" wrap="square" lIns="91425" tIns="45700" rIns="91425" bIns="45700" anchor="t" anchorCtr="0"/>
          <a:lstStyle>
            <a:lvl1pPr lvl="0" algn="l">
              <a:lnSpc>
                <a:spcPct val="100000"/>
              </a:lnSpc>
              <a:spcBef>
                <a:spcPts val="320"/>
              </a:spcBef>
              <a:spcAft>
                <a:spcPts val="0"/>
              </a:spcAft>
              <a:buClr>
                <a:srgbClr val="000000"/>
              </a:buClr>
              <a:buSzPts val="1600"/>
              <a:buNone/>
              <a:defRPr sz="1600" i="0">
                <a:solidFill>
                  <a:srgbClr val="000000"/>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2017965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4800600" y="631245"/>
            <a:ext cx="1986300" cy="339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4800600" y="1039026"/>
            <a:ext cx="2748300" cy="3400800"/>
          </a:xfrm>
          <a:prstGeom prst="rect">
            <a:avLst/>
          </a:prstGeom>
          <a:noFill/>
          <a:ln>
            <a:noFill/>
          </a:ln>
        </p:spPr>
        <p:txBody>
          <a:bodyPr spcFirstLastPara="1" wrap="square" lIns="91425" tIns="45700" rIns="91425" bIns="45700" anchor="t" anchorCtr="0"/>
          <a:lstStyle>
            <a:lvl1pPr lvl="0" algn="l">
              <a:lnSpc>
                <a:spcPct val="100000"/>
              </a:lnSpc>
              <a:spcBef>
                <a:spcPts val="280"/>
              </a:spcBef>
              <a:spcAft>
                <a:spcPts val="0"/>
              </a:spcAft>
              <a:buClr>
                <a:srgbClr val="FFFFFF"/>
              </a:buClr>
              <a:buSzPts val="1400"/>
              <a:buNone/>
              <a:defRPr sz="1400" i="0">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4" name="Google Shape;24;p5" descr="Commencement-087.jpg"/>
          <p:cNvPicPr preferRelativeResize="0"/>
          <p:nvPr/>
        </p:nvPicPr>
        <p:blipFill rotWithShape="1">
          <a:blip r:embed="rId3">
            <a:alphaModFix/>
          </a:blip>
          <a:srcRect l="22254" r="18487"/>
          <a:stretch/>
        </p:blipFill>
        <p:spPr>
          <a:xfrm>
            <a:off x="0" y="0"/>
            <a:ext cx="4572003" cy="5143502"/>
          </a:xfrm>
          <a:prstGeom prst="rect">
            <a:avLst/>
          </a:prstGeom>
          <a:noFill/>
          <a:ln>
            <a:noFill/>
          </a:ln>
        </p:spPr>
      </p:pic>
    </p:spTree>
    <p:extLst>
      <p:ext uri="{BB962C8B-B14F-4D97-AF65-F5344CB8AC3E}">
        <p14:creationId xmlns:p14="http://schemas.microsoft.com/office/powerpoint/2010/main" val="3426551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ctrTitle"/>
          </p:nvPr>
        </p:nvSpPr>
        <p:spPr>
          <a:xfrm>
            <a:off x="350520" y="631245"/>
            <a:ext cx="1986300" cy="339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subTitle" idx="1"/>
          </p:nvPr>
        </p:nvSpPr>
        <p:spPr>
          <a:xfrm>
            <a:off x="350520" y="1039026"/>
            <a:ext cx="2748300" cy="3400800"/>
          </a:xfrm>
          <a:prstGeom prst="rect">
            <a:avLst/>
          </a:prstGeom>
          <a:noFill/>
          <a:ln>
            <a:noFill/>
          </a:ln>
        </p:spPr>
        <p:txBody>
          <a:bodyPr spcFirstLastPara="1" wrap="square" lIns="91425" tIns="45700" rIns="91425" bIns="45700" anchor="t" anchorCtr="0"/>
          <a:lstStyle>
            <a:lvl1pPr lvl="0" algn="l">
              <a:lnSpc>
                <a:spcPct val="100000"/>
              </a:lnSpc>
              <a:spcBef>
                <a:spcPts val="280"/>
              </a:spcBef>
              <a:spcAft>
                <a:spcPts val="0"/>
              </a:spcAft>
              <a:buClr>
                <a:srgbClr val="FFFFFF"/>
              </a:buClr>
              <a:buSzPts val="1400"/>
              <a:buNone/>
              <a:defRPr sz="1400" i="0">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8" name="Google Shape;28;p6" descr="Commencement-087.jpg"/>
          <p:cNvPicPr preferRelativeResize="0"/>
          <p:nvPr/>
        </p:nvPicPr>
        <p:blipFill rotWithShape="1">
          <a:blip r:embed="rId3">
            <a:alphaModFix/>
          </a:blip>
          <a:srcRect l="22254" r="18487"/>
          <a:stretch/>
        </p:blipFill>
        <p:spPr>
          <a:xfrm>
            <a:off x="4572000" y="0"/>
            <a:ext cx="4572003" cy="5143502"/>
          </a:xfrm>
          <a:prstGeom prst="rect">
            <a:avLst/>
          </a:prstGeom>
          <a:noFill/>
          <a:ln>
            <a:noFill/>
          </a:ln>
        </p:spPr>
      </p:pic>
    </p:spTree>
    <p:extLst>
      <p:ext uri="{BB962C8B-B14F-4D97-AF65-F5344CB8AC3E}">
        <p14:creationId xmlns:p14="http://schemas.microsoft.com/office/powerpoint/2010/main" val="26399027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5428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9" name="Google Shape;39;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413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5" name="Google Shape;45;p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4285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1427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867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12"/>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4923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064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136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3468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sp>
        <p:nvSpPr>
          <p:cNvPr id="89" name="Google Shape;89;gab1d167e5a_2_1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90" name="Google Shape;90;gab1d167e5a_2_15"/>
          <p:cNvSpPr txBox="1">
            <a:spLocks noGrp="1"/>
          </p:cNvSpPr>
          <p:nvPr>
            <p:ph type="title"/>
          </p:nvPr>
        </p:nvSpPr>
        <p:spPr>
          <a:xfrm>
            <a:off x="212550" y="232500"/>
            <a:ext cx="8718900" cy="5610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5600"/>
              <a:buNone/>
              <a:defRPr sz="3075">
                <a:solidFill>
                  <a:schemeClr val="accent2"/>
                </a:solidFill>
                <a:latin typeface="Georgia"/>
                <a:ea typeface="Georgia"/>
                <a:cs typeface="Georgia"/>
                <a:sym typeface="Georgia"/>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91" name="Google Shape;91;gab1d167e5a_2_15"/>
          <p:cNvSpPr txBox="1">
            <a:spLocks noGrp="1"/>
          </p:cNvSpPr>
          <p:nvPr>
            <p:ph type="body" idx="1"/>
          </p:nvPr>
        </p:nvSpPr>
        <p:spPr>
          <a:xfrm>
            <a:off x="311700" y="1225225"/>
            <a:ext cx="8520600" cy="3354000"/>
          </a:xfrm>
          <a:prstGeom prst="rect">
            <a:avLst/>
          </a:prstGeom>
          <a:noFill/>
          <a:ln>
            <a:noFill/>
          </a:ln>
        </p:spPr>
        <p:txBody>
          <a:bodyPr spcFirstLastPara="1" wrap="square" lIns="121900" tIns="121900" rIns="121900" bIns="121900" anchor="t" anchorCtr="0">
            <a:noAutofit/>
          </a:bodyPr>
          <a:lstStyle>
            <a:lvl1pPr marL="342900" lvl="0" indent="-285750" algn="l">
              <a:lnSpc>
                <a:spcPct val="115000"/>
              </a:lnSpc>
              <a:spcBef>
                <a:spcPts val="0"/>
              </a:spcBef>
              <a:spcAft>
                <a:spcPts val="0"/>
              </a:spcAft>
              <a:buSzPts val="2400"/>
              <a:buChar char="●"/>
              <a:defRPr/>
            </a:lvl1pPr>
            <a:lvl2pPr marL="685800" lvl="1" indent="-261938" algn="l">
              <a:lnSpc>
                <a:spcPct val="115000"/>
              </a:lnSpc>
              <a:spcBef>
                <a:spcPts val="1575"/>
              </a:spcBef>
              <a:spcAft>
                <a:spcPts val="0"/>
              </a:spcAft>
              <a:buSzPts val="1900"/>
              <a:buChar char="○"/>
              <a:defRPr/>
            </a:lvl2pPr>
            <a:lvl3pPr marL="1028700" lvl="2" indent="-261938" algn="l">
              <a:lnSpc>
                <a:spcPct val="115000"/>
              </a:lnSpc>
              <a:spcBef>
                <a:spcPts val="1575"/>
              </a:spcBef>
              <a:spcAft>
                <a:spcPts val="0"/>
              </a:spcAft>
              <a:buSzPts val="1900"/>
              <a:buChar char="■"/>
              <a:defRPr/>
            </a:lvl3pPr>
            <a:lvl4pPr marL="1371600" lvl="3" indent="-261938" algn="l">
              <a:lnSpc>
                <a:spcPct val="115000"/>
              </a:lnSpc>
              <a:spcBef>
                <a:spcPts val="1575"/>
              </a:spcBef>
              <a:spcAft>
                <a:spcPts val="0"/>
              </a:spcAft>
              <a:buSzPts val="1900"/>
              <a:buChar char="●"/>
              <a:defRPr/>
            </a:lvl4pPr>
            <a:lvl5pPr marL="1714500" lvl="4" indent="-261938" algn="l">
              <a:lnSpc>
                <a:spcPct val="115000"/>
              </a:lnSpc>
              <a:spcBef>
                <a:spcPts val="1575"/>
              </a:spcBef>
              <a:spcAft>
                <a:spcPts val="0"/>
              </a:spcAft>
              <a:buSzPts val="1900"/>
              <a:buChar char="○"/>
              <a:defRPr/>
            </a:lvl5pPr>
            <a:lvl6pPr marL="2057400" lvl="5" indent="-261938" algn="l">
              <a:lnSpc>
                <a:spcPct val="115000"/>
              </a:lnSpc>
              <a:spcBef>
                <a:spcPts val="1575"/>
              </a:spcBef>
              <a:spcAft>
                <a:spcPts val="0"/>
              </a:spcAft>
              <a:buSzPts val="1900"/>
              <a:buChar char="■"/>
              <a:defRPr/>
            </a:lvl6pPr>
            <a:lvl7pPr marL="2400300" lvl="6" indent="-261938" algn="l">
              <a:lnSpc>
                <a:spcPct val="115000"/>
              </a:lnSpc>
              <a:spcBef>
                <a:spcPts val="1575"/>
              </a:spcBef>
              <a:spcAft>
                <a:spcPts val="0"/>
              </a:spcAft>
              <a:buSzPts val="1900"/>
              <a:buChar char="●"/>
              <a:defRPr/>
            </a:lvl7pPr>
            <a:lvl8pPr marL="2743200" lvl="7" indent="-261938" algn="l">
              <a:lnSpc>
                <a:spcPct val="115000"/>
              </a:lnSpc>
              <a:spcBef>
                <a:spcPts val="1575"/>
              </a:spcBef>
              <a:spcAft>
                <a:spcPts val="0"/>
              </a:spcAft>
              <a:buSzPts val="1900"/>
              <a:buChar char="○"/>
              <a:defRPr/>
            </a:lvl8pPr>
            <a:lvl9pPr marL="3086100" lvl="8" indent="-261938" algn="l">
              <a:lnSpc>
                <a:spcPct val="115000"/>
              </a:lnSpc>
              <a:spcBef>
                <a:spcPts val="1575"/>
              </a:spcBef>
              <a:spcAft>
                <a:spcPts val="1575"/>
              </a:spcAft>
              <a:buSzPts val="1900"/>
              <a:buChar char="■"/>
              <a:defRPr/>
            </a:lvl9pPr>
          </a:lstStyle>
          <a:p>
            <a:endParaRPr/>
          </a:p>
        </p:txBody>
      </p:sp>
      <p:sp>
        <p:nvSpPr>
          <p:cNvPr id="92" name="Google Shape;92;gab1d167e5a_2_15"/>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984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3"/>
        <p:cNvGrpSpPr/>
        <p:nvPr/>
      </p:nvGrpSpPr>
      <p:grpSpPr>
        <a:xfrm>
          <a:off x="0" y="0"/>
          <a:ext cx="0" cy="0"/>
          <a:chOff x="0" y="0"/>
          <a:chExt cx="0" cy="0"/>
        </a:xfrm>
      </p:grpSpPr>
      <p:sp>
        <p:nvSpPr>
          <p:cNvPr id="94" name="Google Shape;94;gab1d167e5a_2_4"/>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95" name="Google Shape;95;gab1d167e5a_2_4"/>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96" name="Google Shape;96;gab1d167e5a_2_4"/>
          <p:cNvSpPr txBox="1">
            <a:spLocks noGrp="1"/>
          </p:cNvSpPr>
          <p:nvPr>
            <p:ph type="ctrTitle"/>
          </p:nvPr>
        </p:nvSpPr>
        <p:spPr>
          <a:xfrm>
            <a:off x="3044700" y="1444256"/>
            <a:ext cx="3054600" cy="15372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a:lvl1pPr>
            <a:lvl2pPr lvl="1" algn="ctr">
              <a:lnSpc>
                <a:spcPct val="100000"/>
              </a:lnSpc>
              <a:spcBef>
                <a:spcPts val="0"/>
              </a:spcBef>
              <a:spcAft>
                <a:spcPts val="0"/>
              </a:spcAft>
              <a:buSzPts val="5600"/>
              <a:buNone/>
              <a:defRPr/>
            </a:lvl2pPr>
            <a:lvl3pPr lvl="2" algn="ctr">
              <a:lnSpc>
                <a:spcPct val="100000"/>
              </a:lnSpc>
              <a:spcBef>
                <a:spcPts val="0"/>
              </a:spcBef>
              <a:spcAft>
                <a:spcPts val="0"/>
              </a:spcAft>
              <a:buSzPts val="5600"/>
              <a:buNone/>
              <a:defRPr/>
            </a:lvl3pPr>
            <a:lvl4pPr lvl="3" algn="ctr">
              <a:lnSpc>
                <a:spcPct val="100000"/>
              </a:lnSpc>
              <a:spcBef>
                <a:spcPts val="0"/>
              </a:spcBef>
              <a:spcAft>
                <a:spcPts val="0"/>
              </a:spcAft>
              <a:buSzPts val="5600"/>
              <a:buNone/>
              <a:defRPr/>
            </a:lvl4pPr>
            <a:lvl5pPr lvl="4" algn="ctr">
              <a:lnSpc>
                <a:spcPct val="100000"/>
              </a:lnSpc>
              <a:spcBef>
                <a:spcPts val="0"/>
              </a:spcBef>
              <a:spcAft>
                <a:spcPts val="0"/>
              </a:spcAft>
              <a:buSzPts val="5600"/>
              <a:buNone/>
              <a:defRPr/>
            </a:lvl5pPr>
            <a:lvl6pPr lvl="5" algn="ctr">
              <a:lnSpc>
                <a:spcPct val="100000"/>
              </a:lnSpc>
              <a:spcBef>
                <a:spcPts val="0"/>
              </a:spcBef>
              <a:spcAft>
                <a:spcPts val="0"/>
              </a:spcAft>
              <a:buSzPts val="5600"/>
              <a:buNone/>
              <a:defRPr/>
            </a:lvl6pPr>
            <a:lvl7pPr lvl="6" algn="ctr">
              <a:lnSpc>
                <a:spcPct val="100000"/>
              </a:lnSpc>
              <a:spcBef>
                <a:spcPts val="0"/>
              </a:spcBef>
              <a:spcAft>
                <a:spcPts val="0"/>
              </a:spcAft>
              <a:buSzPts val="5600"/>
              <a:buNone/>
              <a:defRPr/>
            </a:lvl7pPr>
            <a:lvl8pPr lvl="7" algn="ctr">
              <a:lnSpc>
                <a:spcPct val="100000"/>
              </a:lnSpc>
              <a:spcBef>
                <a:spcPts val="0"/>
              </a:spcBef>
              <a:spcAft>
                <a:spcPts val="0"/>
              </a:spcAft>
              <a:buSzPts val="5600"/>
              <a:buNone/>
              <a:defRPr/>
            </a:lvl8pPr>
            <a:lvl9pPr lvl="8" algn="ctr">
              <a:lnSpc>
                <a:spcPct val="100000"/>
              </a:lnSpc>
              <a:spcBef>
                <a:spcPts val="0"/>
              </a:spcBef>
              <a:spcAft>
                <a:spcPts val="0"/>
              </a:spcAft>
              <a:buSzPts val="5600"/>
              <a:buNone/>
              <a:defRPr/>
            </a:lvl9pPr>
          </a:lstStyle>
          <a:p>
            <a:endParaRPr/>
          </a:p>
        </p:txBody>
      </p:sp>
      <p:sp>
        <p:nvSpPr>
          <p:cNvPr id="97" name="Google Shape;97;gab1d167e5a_2_4"/>
          <p:cNvSpPr txBox="1">
            <a:spLocks noGrp="1"/>
          </p:cNvSpPr>
          <p:nvPr>
            <p:ph type="subTitle" idx="1"/>
          </p:nvPr>
        </p:nvSpPr>
        <p:spPr>
          <a:xfrm>
            <a:off x="3044700" y="3116580"/>
            <a:ext cx="3054600" cy="7014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8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8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8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8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8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8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8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800"/>
              <a:buFont typeface="Economica"/>
              <a:buNone/>
              <a:defRPr sz="2100">
                <a:latin typeface="Economica"/>
                <a:ea typeface="Economica"/>
                <a:cs typeface="Economica"/>
                <a:sym typeface="Economica"/>
              </a:defRPr>
            </a:lvl9pPr>
          </a:lstStyle>
          <a:p>
            <a:endParaRPr/>
          </a:p>
        </p:txBody>
      </p:sp>
      <p:sp>
        <p:nvSpPr>
          <p:cNvPr id="98" name="Google Shape;98;gab1d167e5a_2_4"/>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033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gab1d167e5a_2_10"/>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01" name="Google Shape;101;gab1d167e5a_2_10"/>
          <p:cNvSpPr/>
          <p:nvPr/>
        </p:nvSpPr>
        <p:spPr>
          <a:xfrm rot="10800000" flipH="1">
            <a:off x="466426"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02" name="Google Shape;102;gab1d167e5a_2_10"/>
          <p:cNvSpPr txBox="1">
            <a:spLocks noGrp="1"/>
          </p:cNvSpPr>
          <p:nvPr>
            <p:ph type="title"/>
          </p:nvPr>
        </p:nvSpPr>
        <p:spPr>
          <a:xfrm>
            <a:off x="773700" y="1806450"/>
            <a:ext cx="7596600" cy="1530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5600"/>
              <a:buNone/>
              <a:defRPr/>
            </a:lvl1pPr>
            <a:lvl2pPr lvl="1" algn="ctr">
              <a:lnSpc>
                <a:spcPct val="100000"/>
              </a:lnSpc>
              <a:spcBef>
                <a:spcPts val="0"/>
              </a:spcBef>
              <a:spcAft>
                <a:spcPts val="0"/>
              </a:spcAft>
              <a:buSzPts val="5600"/>
              <a:buNone/>
              <a:defRPr/>
            </a:lvl2pPr>
            <a:lvl3pPr lvl="2" algn="ctr">
              <a:lnSpc>
                <a:spcPct val="100000"/>
              </a:lnSpc>
              <a:spcBef>
                <a:spcPts val="0"/>
              </a:spcBef>
              <a:spcAft>
                <a:spcPts val="0"/>
              </a:spcAft>
              <a:buSzPts val="5600"/>
              <a:buNone/>
              <a:defRPr/>
            </a:lvl3pPr>
            <a:lvl4pPr lvl="3" algn="ctr">
              <a:lnSpc>
                <a:spcPct val="100000"/>
              </a:lnSpc>
              <a:spcBef>
                <a:spcPts val="0"/>
              </a:spcBef>
              <a:spcAft>
                <a:spcPts val="0"/>
              </a:spcAft>
              <a:buSzPts val="5600"/>
              <a:buNone/>
              <a:defRPr/>
            </a:lvl4pPr>
            <a:lvl5pPr lvl="4" algn="ctr">
              <a:lnSpc>
                <a:spcPct val="100000"/>
              </a:lnSpc>
              <a:spcBef>
                <a:spcPts val="0"/>
              </a:spcBef>
              <a:spcAft>
                <a:spcPts val="0"/>
              </a:spcAft>
              <a:buSzPts val="5600"/>
              <a:buNone/>
              <a:defRPr/>
            </a:lvl5pPr>
            <a:lvl6pPr lvl="5" algn="ctr">
              <a:lnSpc>
                <a:spcPct val="100000"/>
              </a:lnSpc>
              <a:spcBef>
                <a:spcPts val="0"/>
              </a:spcBef>
              <a:spcAft>
                <a:spcPts val="0"/>
              </a:spcAft>
              <a:buSzPts val="5600"/>
              <a:buNone/>
              <a:defRPr/>
            </a:lvl6pPr>
            <a:lvl7pPr lvl="6" algn="ctr">
              <a:lnSpc>
                <a:spcPct val="100000"/>
              </a:lnSpc>
              <a:spcBef>
                <a:spcPts val="0"/>
              </a:spcBef>
              <a:spcAft>
                <a:spcPts val="0"/>
              </a:spcAft>
              <a:buSzPts val="5600"/>
              <a:buNone/>
              <a:defRPr/>
            </a:lvl7pPr>
            <a:lvl8pPr lvl="7" algn="ctr">
              <a:lnSpc>
                <a:spcPct val="100000"/>
              </a:lnSpc>
              <a:spcBef>
                <a:spcPts val="0"/>
              </a:spcBef>
              <a:spcAft>
                <a:spcPts val="0"/>
              </a:spcAft>
              <a:buSzPts val="5600"/>
              <a:buNone/>
              <a:defRPr/>
            </a:lvl8pPr>
            <a:lvl9pPr lvl="8" algn="ctr">
              <a:lnSpc>
                <a:spcPct val="100000"/>
              </a:lnSpc>
              <a:spcBef>
                <a:spcPts val="0"/>
              </a:spcBef>
              <a:spcAft>
                <a:spcPts val="0"/>
              </a:spcAft>
              <a:buSzPts val="5600"/>
              <a:buNone/>
              <a:defRPr/>
            </a:lvl9pPr>
          </a:lstStyle>
          <a:p>
            <a:endParaRPr/>
          </a:p>
        </p:txBody>
      </p:sp>
      <p:sp>
        <p:nvSpPr>
          <p:cNvPr id="103" name="Google Shape;103;gab1d167e5a_2_10"/>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317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gab1d167e5a_2_20"/>
          <p:cNvSpPr txBox="1">
            <a:spLocks noGrp="1"/>
          </p:cNvSpPr>
          <p:nvPr>
            <p:ph type="title"/>
          </p:nvPr>
        </p:nvSpPr>
        <p:spPr>
          <a:xfrm>
            <a:off x="311700" y="315925"/>
            <a:ext cx="8520600" cy="8313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106" name="Google Shape;106;gab1d167e5a_2_20"/>
          <p:cNvSpPr txBox="1">
            <a:spLocks noGrp="1"/>
          </p:cNvSpPr>
          <p:nvPr>
            <p:ph type="body" idx="1"/>
          </p:nvPr>
        </p:nvSpPr>
        <p:spPr>
          <a:xfrm>
            <a:off x="311700" y="1225225"/>
            <a:ext cx="3999900" cy="3354000"/>
          </a:xfrm>
          <a:prstGeom prst="rect">
            <a:avLst/>
          </a:prstGeom>
          <a:noFill/>
          <a:ln>
            <a:noFill/>
          </a:ln>
        </p:spPr>
        <p:txBody>
          <a:bodyPr spcFirstLastPara="1" wrap="square" lIns="121900" tIns="121900" rIns="121900" bIns="121900" anchor="t" anchorCtr="0">
            <a:noAutofit/>
          </a:bodyPr>
          <a:lstStyle>
            <a:lvl1pPr marL="342900" lvl="0" indent="-261938" algn="l">
              <a:lnSpc>
                <a:spcPct val="115000"/>
              </a:lnSpc>
              <a:spcBef>
                <a:spcPts val="0"/>
              </a:spcBef>
              <a:spcAft>
                <a:spcPts val="0"/>
              </a:spcAft>
              <a:buSzPts val="1900"/>
              <a:buChar char="●"/>
              <a:defRPr sz="1425"/>
            </a:lvl1pPr>
            <a:lvl2pPr marL="685800" lvl="1" indent="-247650" algn="l">
              <a:lnSpc>
                <a:spcPct val="115000"/>
              </a:lnSpc>
              <a:spcBef>
                <a:spcPts val="1575"/>
              </a:spcBef>
              <a:spcAft>
                <a:spcPts val="0"/>
              </a:spcAft>
              <a:buSzPts val="1600"/>
              <a:buChar char="○"/>
              <a:defRPr sz="1200"/>
            </a:lvl2pPr>
            <a:lvl3pPr marL="1028700" lvl="2" indent="-247650" algn="l">
              <a:lnSpc>
                <a:spcPct val="115000"/>
              </a:lnSpc>
              <a:spcBef>
                <a:spcPts val="1575"/>
              </a:spcBef>
              <a:spcAft>
                <a:spcPts val="0"/>
              </a:spcAft>
              <a:buSzPts val="1600"/>
              <a:buChar char="■"/>
              <a:defRPr sz="1200"/>
            </a:lvl3pPr>
            <a:lvl4pPr marL="1371600" lvl="3" indent="-247650" algn="l">
              <a:lnSpc>
                <a:spcPct val="115000"/>
              </a:lnSpc>
              <a:spcBef>
                <a:spcPts val="1575"/>
              </a:spcBef>
              <a:spcAft>
                <a:spcPts val="0"/>
              </a:spcAft>
              <a:buSzPts val="1600"/>
              <a:buChar char="●"/>
              <a:defRPr sz="1200"/>
            </a:lvl4pPr>
            <a:lvl5pPr marL="1714500" lvl="4" indent="-247650" algn="l">
              <a:lnSpc>
                <a:spcPct val="115000"/>
              </a:lnSpc>
              <a:spcBef>
                <a:spcPts val="1575"/>
              </a:spcBef>
              <a:spcAft>
                <a:spcPts val="0"/>
              </a:spcAft>
              <a:buSzPts val="1600"/>
              <a:buChar char="○"/>
              <a:defRPr sz="1200"/>
            </a:lvl5pPr>
            <a:lvl6pPr marL="2057400" lvl="5" indent="-247650" algn="l">
              <a:lnSpc>
                <a:spcPct val="115000"/>
              </a:lnSpc>
              <a:spcBef>
                <a:spcPts val="1575"/>
              </a:spcBef>
              <a:spcAft>
                <a:spcPts val="0"/>
              </a:spcAft>
              <a:buSzPts val="1600"/>
              <a:buChar char="■"/>
              <a:defRPr sz="1200"/>
            </a:lvl6pPr>
            <a:lvl7pPr marL="2400300" lvl="6" indent="-247650" algn="l">
              <a:lnSpc>
                <a:spcPct val="115000"/>
              </a:lnSpc>
              <a:spcBef>
                <a:spcPts val="1575"/>
              </a:spcBef>
              <a:spcAft>
                <a:spcPts val="0"/>
              </a:spcAft>
              <a:buSzPts val="1600"/>
              <a:buChar char="●"/>
              <a:defRPr sz="1200"/>
            </a:lvl7pPr>
            <a:lvl8pPr marL="2743200" lvl="7" indent="-247650" algn="l">
              <a:lnSpc>
                <a:spcPct val="115000"/>
              </a:lnSpc>
              <a:spcBef>
                <a:spcPts val="1575"/>
              </a:spcBef>
              <a:spcAft>
                <a:spcPts val="0"/>
              </a:spcAft>
              <a:buSzPts val="1600"/>
              <a:buChar char="○"/>
              <a:defRPr sz="1200"/>
            </a:lvl8pPr>
            <a:lvl9pPr marL="3086100" lvl="8" indent="-247650" algn="l">
              <a:lnSpc>
                <a:spcPct val="115000"/>
              </a:lnSpc>
              <a:spcBef>
                <a:spcPts val="1575"/>
              </a:spcBef>
              <a:spcAft>
                <a:spcPts val="1575"/>
              </a:spcAft>
              <a:buSzPts val="1600"/>
              <a:buChar char="■"/>
              <a:defRPr sz="1200"/>
            </a:lvl9pPr>
          </a:lstStyle>
          <a:p>
            <a:endParaRPr/>
          </a:p>
        </p:txBody>
      </p:sp>
      <p:sp>
        <p:nvSpPr>
          <p:cNvPr id="107" name="Google Shape;107;gab1d167e5a_2_20"/>
          <p:cNvSpPr txBox="1">
            <a:spLocks noGrp="1"/>
          </p:cNvSpPr>
          <p:nvPr>
            <p:ph type="body" idx="2"/>
          </p:nvPr>
        </p:nvSpPr>
        <p:spPr>
          <a:xfrm>
            <a:off x="4832400" y="1225225"/>
            <a:ext cx="3999900" cy="3354000"/>
          </a:xfrm>
          <a:prstGeom prst="rect">
            <a:avLst/>
          </a:prstGeom>
          <a:noFill/>
          <a:ln>
            <a:noFill/>
          </a:ln>
        </p:spPr>
        <p:txBody>
          <a:bodyPr spcFirstLastPara="1" wrap="square" lIns="121900" tIns="121900" rIns="121900" bIns="121900" anchor="t" anchorCtr="0">
            <a:noAutofit/>
          </a:bodyPr>
          <a:lstStyle>
            <a:lvl1pPr marL="342900" lvl="0" indent="-261938" algn="l">
              <a:lnSpc>
                <a:spcPct val="115000"/>
              </a:lnSpc>
              <a:spcBef>
                <a:spcPts val="0"/>
              </a:spcBef>
              <a:spcAft>
                <a:spcPts val="0"/>
              </a:spcAft>
              <a:buSzPts val="1900"/>
              <a:buChar char="●"/>
              <a:defRPr sz="1425"/>
            </a:lvl1pPr>
            <a:lvl2pPr marL="685800" lvl="1" indent="-247650" algn="l">
              <a:lnSpc>
                <a:spcPct val="115000"/>
              </a:lnSpc>
              <a:spcBef>
                <a:spcPts val="1575"/>
              </a:spcBef>
              <a:spcAft>
                <a:spcPts val="0"/>
              </a:spcAft>
              <a:buSzPts val="1600"/>
              <a:buChar char="○"/>
              <a:defRPr sz="1200"/>
            </a:lvl2pPr>
            <a:lvl3pPr marL="1028700" lvl="2" indent="-247650" algn="l">
              <a:lnSpc>
                <a:spcPct val="115000"/>
              </a:lnSpc>
              <a:spcBef>
                <a:spcPts val="1575"/>
              </a:spcBef>
              <a:spcAft>
                <a:spcPts val="0"/>
              </a:spcAft>
              <a:buSzPts val="1600"/>
              <a:buChar char="■"/>
              <a:defRPr sz="1200"/>
            </a:lvl3pPr>
            <a:lvl4pPr marL="1371600" lvl="3" indent="-247650" algn="l">
              <a:lnSpc>
                <a:spcPct val="115000"/>
              </a:lnSpc>
              <a:spcBef>
                <a:spcPts val="1575"/>
              </a:spcBef>
              <a:spcAft>
                <a:spcPts val="0"/>
              </a:spcAft>
              <a:buSzPts val="1600"/>
              <a:buChar char="●"/>
              <a:defRPr sz="1200"/>
            </a:lvl4pPr>
            <a:lvl5pPr marL="1714500" lvl="4" indent="-247650" algn="l">
              <a:lnSpc>
                <a:spcPct val="115000"/>
              </a:lnSpc>
              <a:spcBef>
                <a:spcPts val="1575"/>
              </a:spcBef>
              <a:spcAft>
                <a:spcPts val="0"/>
              </a:spcAft>
              <a:buSzPts val="1600"/>
              <a:buChar char="○"/>
              <a:defRPr sz="1200"/>
            </a:lvl5pPr>
            <a:lvl6pPr marL="2057400" lvl="5" indent="-247650" algn="l">
              <a:lnSpc>
                <a:spcPct val="115000"/>
              </a:lnSpc>
              <a:spcBef>
                <a:spcPts val="1575"/>
              </a:spcBef>
              <a:spcAft>
                <a:spcPts val="0"/>
              </a:spcAft>
              <a:buSzPts val="1600"/>
              <a:buChar char="■"/>
              <a:defRPr sz="1200"/>
            </a:lvl6pPr>
            <a:lvl7pPr marL="2400300" lvl="6" indent="-247650" algn="l">
              <a:lnSpc>
                <a:spcPct val="115000"/>
              </a:lnSpc>
              <a:spcBef>
                <a:spcPts val="1575"/>
              </a:spcBef>
              <a:spcAft>
                <a:spcPts val="0"/>
              </a:spcAft>
              <a:buSzPts val="1600"/>
              <a:buChar char="●"/>
              <a:defRPr sz="1200"/>
            </a:lvl7pPr>
            <a:lvl8pPr marL="2743200" lvl="7" indent="-247650" algn="l">
              <a:lnSpc>
                <a:spcPct val="115000"/>
              </a:lnSpc>
              <a:spcBef>
                <a:spcPts val="1575"/>
              </a:spcBef>
              <a:spcAft>
                <a:spcPts val="0"/>
              </a:spcAft>
              <a:buSzPts val="1600"/>
              <a:buChar char="○"/>
              <a:defRPr sz="1200"/>
            </a:lvl8pPr>
            <a:lvl9pPr marL="3086100" lvl="8" indent="-247650" algn="l">
              <a:lnSpc>
                <a:spcPct val="115000"/>
              </a:lnSpc>
              <a:spcBef>
                <a:spcPts val="1575"/>
              </a:spcBef>
              <a:spcAft>
                <a:spcPts val="1575"/>
              </a:spcAft>
              <a:buSzPts val="1600"/>
              <a:buChar char="■"/>
              <a:defRPr sz="1200"/>
            </a:lvl9pPr>
          </a:lstStyle>
          <a:p>
            <a:endParaRPr/>
          </a:p>
        </p:txBody>
      </p:sp>
      <p:sp>
        <p:nvSpPr>
          <p:cNvPr id="108" name="Google Shape;108;gab1d167e5a_2_20"/>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041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sp>
        <p:nvSpPr>
          <p:cNvPr id="110" name="Google Shape;110;gab1d167e5a_2_25"/>
          <p:cNvSpPr txBox="1">
            <a:spLocks noGrp="1"/>
          </p:cNvSpPr>
          <p:nvPr>
            <p:ph type="title"/>
          </p:nvPr>
        </p:nvSpPr>
        <p:spPr>
          <a:xfrm>
            <a:off x="311700" y="315925"/>
            <a:ext cx="8520600" cy="8313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111" name="Google Shape;111;gab1d167e5a_2_25"/>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4477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2"/>
        <p:cNvGrpSpPr/>
        <p:nvPr/>
      </p:nvGrpSpPr>
      <p:grpSpPr>
        <a:xfrm>
          <a:off x="0" y="0"/>
          <a:ext cx="0" cy="0"/>
          <a:chOff x="0" y="0"/>
          <a:chExt cx="0" cy="0"/>
        </a:xfrm>
      </p:grpSpPr>
      <p:sp>
        <p:nvSpPr>
          <p:cNvPr id="113" name="Google Shape;113;gab1d167e5a_2_28"/>
          <p:cNvSpPr txBox="1">
            <a:spLocks noGrp="1"/>
          </p:cNvSpPr>
          <p:nvPr>
            <p:ph type="title"/>
          </p:nvPr>
        </p:nvSpPr>
        <p:spPr>
          <a:xfrm>
            <a:off x="311700" y="555600"/>
            <a:ext cx="2808000" cy="755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4000"/>
              <a:buNone/>
              <a:defRPr sz="3000"/>
            </a:lvl1pPr>
            <a:lvl2pPr lvl="1" algn="l">
              <a:lnSpc>
                <a:spcPct val="100000"/>
              </a:lnSpc>
              <a:spcBef>
                <a:spcPts val="0"/>
              </a:spcBef>
              <a:spcAft>
                <a:spcPts val="0"/>
              </a:spcAft>
              <a:buSzPts val="4000"/>
              <a:buNone/>
              <a:defRPr sz="3000"/>
            </a:lvl2pPr>
            <a:lvl3pPr lvl="2" algn="l">
              <a:lnSpc>
                <a:spcPct val="100000"/>
              </a:lnSpc>
              <a:spcBef>
                <a:spcPts val="0"/>
              </a:spcBef>
              <a:spcAft>
                <a:spcPts val="0"/>
              </a:spcAft>
              <a:buSzPts val="4000"/>
              <a:buNone/>
              <a:defRPr sz="3000"/>
            </a:lvl3pPr>
            <a:lvl4pPr lvl="3" algn="l">
              <a:lnSpc>
                <a:spcPct val="100000"/>
              </a:lnSpc>
              <a:spcBef>
                <a:spcPts val="0"/>
              </a:spcBef>
              <a:spcAft>
                <a:spcPts val="0"/>
              </a:spcAft>
              <a:buSzPts val="4000"/>
              <a:buNone/>
              <a:defRPr sz="3000"/>
            </a:lvl4pPr>
            <a:lvl5pPr lvl="4" algn="l">
              <a:lnSpc>
                <a:spcPct val="100000"/>
              </a:lnSpc>
              <a:spcBef>
                <a:spcPts val="0"/>
              </a:spcBef>
              <a:spcAft>
                <a:spcPts val="0"/>
              </a:spcAft>
              <a:buSzPts val="4000"/>
              <a:buNone/>
              <a:defRPr sz="3000"/>
            </a:lvl5pPr>
            <a:lvl6pPr lvl="5" algn="l">
              <a:lnSpc>
                <a:spcPct val="100000"/>
              </a:lnSpc>
              <a:spcBef>
                <a:spcPts val="0"/>
              </a:spcBef>
              <a:spcAft>
                <a:spcPts val="0"/>
              </a:spcAft>
              <a:buSzPts val="4000"/>
              <a:buNone/>
              <a:defRPr sz="3000"/>
            </a:lvl6pPr>
            <a:lvl7pPr lvl="6" algn="l">
              <a:lnSpc>
                <a:spcPct val="100000"/>
              </a:lnSpc>
              <a:spcBef>
                <a:spcPts val="0"/>
              </a:spcBef>
              <a:spcAft>
                <a:spcPts val="0"/>
              </a:spcAft>
              <a:buSzPts val="4000"/>
              <a:buNone/>
              <a:defRPr sz="3000"/>
            </a:lvl7pPr>
            <a:lvl8pPr lvl="7" algn="l">
              <a:lnSpc>
                <a:spcPct val="100000"/>
              </a:lnSpc>
              <a:spcBef>
                <a:spcPts val="0"/>
              </a:spcBef>
              <a:spcAft>
                <a:spcPts val="0"/>
              </a:spcAft>
              <a:buSzPts val="4000"/>
              <a:buNone/>
              <a:defRPr sz="3000"/>
            </a:lvl8pPr>
            <a:lvl9pPr lvl="8" algn="l">
              <a:lnSpc>
                <a:spcPct val="100000"/>
              </a:lnSpc>
              <a:spcBef>
                <a:spcPts val="0"/>
              </a:spcBef>
              <a:spcAft>
                <a:spcPts val="0"/>
              </a:spcAft>
              <a:buSzPts val="4000"/>
              <a:buNone/>
              <a:defRPr sz="3000"/>
            </a:lvl9pPr>
          </a:lstStyle>
          <a:p>
            <a:endParaRPr/>
          </a:p>
        </p:txBody>
      </p:sp>
      <p:sp>
        <p:nvSpPr>
          <p:cNvPr id="114" name="Google Shape;114;gab1d167e5a_2_28"/>
          <p:cNvSpPr txBox="1">
            <a:spLocks noGrp="1"/>
          </p:cNvSpPr>
          <p:nvPr>
            <p:ph type="body" idx="1"/>
          </p:nvPr>
        </p:nvSpPr>
        <p:spPr>
          <a:xfrm>
            <a:off x="311700" y="1399400"/>
            <a:ext cx="2808000" cy="2784900"/>
          </a:xfrm>
          <a:prstGeom prst="rect">
            <a:avLst/>
          </a:prstGeom>
          <a:noFill/>
          <a:ln>
            <a:noFill/>
          </a:ln>
        </p:spPr>
        <p:txBody>
          <a:bodyPr spcFirstLastPara="1" wrap="square" lIns="121900" tIns="121900" rIns="121900" bIns="121900" anchor="t" anchorCtr="0">
            <a:noAutofit/>
          </a:bodyPr>
          <a:lstStyle>
            <a:lvl1pPr marL="342900" lvl="0" indent="-247650" algn="l">
              <a:lnSpc>
                <a:spcPct val="115000"/>
              </a:lnSpc>
              <a:spcBef>
                <a:spcPts val="0"/>
              </a:spcBef>
              <a:spcAft>
                <a:spcPts val="0"/>
              </a:spcAft>
              <a:buSzPts val="1600"/>
              <a:buChar char="●"/>
              <a:defRPr sz="1200"/>
            </a:lvl1pPr>
            <a:lvl2pPr marL="685800" lvl="1" indent="-247650" algn="l">
              <a:lnSpc>
                <a:spcPct val="115000"/>
              </a:lnSpc>
              <a:spcBef>
                <a:spcPts val="1575"/>
              </a:spcBef>
              <a:spcAft>
                <a:spcPts val="0"/>
              </a:spcAft>
              <a:buSzPts val="1600"/>
              <a:buChar char="○"/>
              <a:defRPr sz="1200"/>
            </a:lvl2pPr>
            <a:lvl3pPr marL="1028700" lvl="2" indent="-247650" algn="l">
              <a:lnSpc>
                <a:spcPct val="115000"/>
              </a:lnSpc>
              <a:spcBef>
                <a:spcPts val="1575"/>
              </a:spcBef>
              <a:spcAft>
                <a:spcPts val="0"/>
              </a:spcAft>
              <a:buSzPts val="1600"/>
              <a:buChar char="■"/>
              <a:defRPr sz="1200"/>
            </a:lvl3pPr>
            <a:lvl4pPr marL="1371600" lvl="3" indent="-247650" algn="l">
              <a:lnSpc>
                <a:spcPct val="115000"/>
              </a:lnSpc>
              <a:spcBef>
                <a:spcPts val="1575"/>
              </a:spcBef>
              <a:spcAft>
                <a:spcPts val="0"/>
              </a:spcAft>
              <a:buSzPts val="1600"/>
              <a:buChar char="●"/>
              <a:defRPr sz="1200"/>
            </a:lvl4pPr>
            <a:lvl5pPr marL="1714500" lvl="4" indent="-247650" algn="l">
              <a:lnSpc>
                <a:spcPct val="115000"/>
              </a:lnSpc>
              <a:spcBef>
                <a:spcPts val="1575"/>
              </a:spcBef>
              <a:spcAft>
                <a:spcPts val="0"/>
              </a:spcAft>
              <a:buSzPts val="1600"/>
              <a:buChar char="○"/>
              <a:defRPr sz="1200"/>
            </a:lvl5pPr>
            <a:lvl6pPr marL="2057400" lvl="5" indent="-247650" algn="l">
              <a:lnSpc>
                <a:spcPct val="115000"/>
              </a:lnSpc>
              <a:spcBef>
                <a:spcPts val="1575"/>
              </a:spcBef>
              <a:spcAft>
                <a:spcPts val="0"/>
              </a:spcAft>
              <a:buSzPts val="1600"/>
              <a:buChar char="■"/>
              <a:defRPr sz="1200"/>
            </a:lvl6pPr>
            <a:lvl7pPr marL="2400300" lvl="6" indent="-247650" algn="l">
              <a:lnSpc>
                <a:spcPct val="115000"/>
              </a:lnSpc>
              <a:spcBef>
                <a:spcPts val="1575"/>
              </a:spcBef>
              <a:spcAft>
                <a:spcPts val="0"/>
              </a:spcAft>
              <a:buSzPts val="1600"/>
              <a:buChar char="●"/>
              <a:defRPr sz="1200"/>
            </a:lvl7pPr>
            <a:lvl8pPr marL="2743200" lvl="7" indent="-247650" algn="l">
              <a:lnSpc>
                <a:spcPct val="115000"/>
              </a:lnSpc>
              <a:spcBef>
                <a:spcPts val="1575"/>
              </a:spcBef>
              <a:spcAft>
                <a:spcPts val="0"/>
              </a:spcAft>
              <a:buSzPts val="1600"/>
              <a:buChar char="○"/>
              <a:defRPr sz="1200"/>
            </a:lvl8pPr>
            <a:lvl9pPr marL="3086100" lvl="8" indent="-247650" algn="l">
              <a:lnSpc>
                <a:spcPct val="115000"/>
              </a:lnSpc>
              <a:spcBef>
                <a:spcPts val="1575"/>
              </a:spcBef>
              <a:spcAft>
                <a:spcPts val="1575"/>
              </a:spcAft>
              <a:buSzPts val="1600"/>
              <a:buChar char="■"/>
              <a:defRPr sz="1200"/>
            </a:lvl9pPr>
          </a:lstStyle>
          <a:p>
            <a:endParaRPr/>
          </a:p>
        </p:txBody>
      </p:sp>
      <p:sp>
        <p:nvSpPr>
          <p:cNvPr id="115" name="Google Shape;115;gab1d167e5a_2_28"/>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731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7" name="Google Shape;117;gab1d167e5a_2_3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18" name="Google Shape;118;gab1d167e5a_2_32"/>
          <p:cNvSpPr txBox="1">
            <a:spLocks noGrp="1"/>
          </p:cNvSpPr>
          <p:nvPr>
            <p:ph type="title"/>
          </p:nvPr>
        </p:nvSpPr>
        <p:spPr>
          <a:xfrm>
            <a:off x="490250" y="450150"/>
            <a:ext cx="5878800" cy="40908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4800"/>
            </a:lvl1pPr>
            <a:lvl2pPr lvl="1" algn="l">
              <a:lnSpc>
                <a:spcPct val="100000"/>
              </a:lnSpc>
              <a:spcBef>
                <a:spcPts val="0"/>
              </a:spcBef>
              <a:spcAft>
                <a:spcPts val="0"/>
              </a:spcAft>
              <a:buSzPts val="6400"/>
              <a:buNone/>
              <a:defRPr sz="4800"/>
            </a:lvl2pPr>
            <a:lvl3pPr lvl="2" algn="l">
              <a:lnSpc>
                <a:spcPct val="100000"/>
              </a:lnSpc>
              <a:spcBef>
                <a:spcPts val="0"/>
              </a:spcBef>
              <a:spcAft>
                <a:spcPts val="0"/>
              </a:spcAft>
              <a:buSzPts val="6400"/>
              <a:buNone/>
              <a:defRPr sz="4800"/>
            </a:lvl3pPr>
            <a:lvl4pPr lvl="3" algn="l">
              <a:lnSpc>
                <a:spcPct val="100000"/>
              </a:lnSpc>
              <a:spcBef>
                <a:spcPts val="0"/>
              </a:spcBef>
              <a:spcAft>
                <a:spcPts val="0"/>
              </a:spcAft>
              <a:buSzPts val="6400"/>
              <a:buNone/>
              <a:defRPr sz="4800"/>
            </a:lvl4pPr>
            <a:lvl5pPr lvl="4" algn="l">
              <a:lnSpc>
                <a:spcPct val="100000"/>
              </a:lnSpc>
              <a:spcBef>
                <a:spcPts val="0"/>
              </a:spcBef>
              <a:spcAft>
                <a:spcPts val="0"/>
              </a:spcAft>
              <a:buSzPts val="6400"/>
              <a:buNone/>
              <a:defRPr sz="4800"/>
            </a:lvl5pPr>
            <a:lvl6pPr lvl="5" algn="l">
              <a:lnSpc>
                <a:spcPct val="100000"/>
              </a:lnSpc>
              <a:spcBef>
                <a:spcPts val="0"/>
              </a:spcBef>
              <a:spcAft>
                <a:spcPts val="0"/>
              </a:spcAft>
              <a:buSzPts val="6400"/>
              <a:buNone/>
              <a:defRPr sz="4800"/>
            </a:lvl6pPr>
            <a:lvl7pPr lvl="6" algn="l">
              <a:lnSpc>
                <a:spcPct val="100000"/>
              </a:lnSpc>
              <a:spcBef>
                <a:spcPts val="0"/>
              </a:spcBef>
              <a:spcAft>
                <a:spcPts val="0"/>
              </a:spcAft>
              <a:buSzPts val="6400"/>
              <a:buNone/>
              <a:defRPr sz="4800"/>
            </a:lvl7pPr>
            <a:lvl8pPr lvl="7" algn="l">
              <a:lnSpc>
                <a:spcPct val="100000"/>
              </a:lnSpc>
              <a:spcBef>
                <a:spcPts val="0"/>
              </a:spcBef>
              <a:spcAft>
                <a:spcPts val="0"/>
              </a:spcAft>
              <a:buSzPts val="6400"/>
              <a:buNone/>
              <a:defRPr sz="4800"/>
            </a:lvl8pPr>
            <a:lvl9pPr lvl="8" algn="l">
              <a:lnSpc>
                <a:spcPct val="100000"/>
              </a:lnSpc>
              <a:spcBef>
                <a:spcPts val="0"/>
              </a:spcBef>
              <a:spcAft>
                <a:spcPts val="0"/>
              </a:spcAft>
              <a:buSzPts val="6400"/>
              <a:buNone/>
              <a:defRPr sz="4800"/>
            </a:lvl9pPr>
          </a:lstStyle>
          <a:p>
            <a:endParaRPr/>
          </a:p>
        </p:txBody>
      </p:sp>
      <p:sp>
        <p:nvSpPr>
          <p:cNvPr id="119" name="Google Shape;119;gab1d167e5a_2_32"/>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5574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gab1d167e5a_2_36"/>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cxnSp>
        <p:nvCxnSpPr>
          <p:cNvPr id="122" name="Google Shape;122;gab1d167e5a_2_3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23" name="Google Shape;123;gab1d167e5a_2_36"/>
          <p:cNvSpPr txBox="1">
            <a:spLocks noGrp="1"/>
          </p:cNvSpPr>
          <p:nvPr>
            <p:ph type="title"/>
          </p:nvPr>
        </p:nvSpPr>
        <p:spPr>
          <a:xfrm>
            <a:off x="265500" y="929275"/>
            <a:ext cx="4045200" cy="17862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chemeClr val="lt2"/>
              </a:buClr>
              <a:buSzPts val="5600"/>
              <a:buNone/>
              <a:defRPr>
                <a:solidFill>
                  <a:schemeClr val="lt2"/>
                </a:solidFill>
              </a:defRPr>
            </a:lvl1pPr>
            <a:lvl2pPr lvl="1" algn="ctr">
              <a:lnSpc>
                <a:spcPct val="100000"/>
              </a:lnSpc>
              <a:spcBef>
                <a:spcPts val="0"/>
              </a:spcBef>
              <a:spcAft>
                <a:spcPts val="0"/>
              </a:spcAft>
              <a:buClr>
                <a:schemeClr val="lt2"/>
              </a:buClr>
              <a:buSzPts val="5600"/>
              <a:buNone/>
              <a:defRPr>
                <a:solidFill>
                  <a:schemeClr val="lt2"/>
                </a:solidFill>
              </a:defRPr>
            </a:lvl2pPr>
            <a:lvl3pPr lvl="2" algn="ctr">
              <a:lnSpc>
                <a:spcPct val="100000"/>
              </a:lnSpc>
              <a:spcBef>
                <a:spcPts val="0"/>
              </a:spcBef>
              <a:spcAft>
                <a:spcPts val="0"/>
              </a:spcAft>
              <a:buClr>
                <a:schemeClr val="lt2"/>
              </a:buClr>
              <a:buSzPts val="5600"/>
              <a:buNone/>
              <a:defRPr>
                <a:solidFill>
                  <a:schemeClr val="lt2"/>
                </a:solidFill>
              </a:defRPr>
            </a:lvl3pPr>
            <a:lvl4pPr lvl="3" algn="ctr">
              <a:lnSpc>
                <a:spcPct val="100000"/>
              </a:lnSpc>
              <a:spcBef>
                <a:spcPts val="0"/>
              </a:spcBef>
              <a:spcAft>
                <a:spcPts val="0"/>
              </a:spcAft>
              <a:buClr>
                <a:schemeClr val="lt2"/>
              </a:buClr>
              <a:buSzPts val="5600"/>
              <a:buNone/>
              <a:defRPr>
                <a:solidFill>
                  <a:schemeClr val="lt2"/>
                </a:solidFill>
              </a:defRPr>
            </a:lvl4pPr>
            <a:lvl5pPr lvl="4" algn="ctr">
              <a:lnSpc>
                <a:spcPct val="100000"/>
              </a:lnSpc>
              <a:spcBef>
                <a:spcPts val="0"/>
              </a:spcBef>
              <a:spcAft>
                <a:spcPts val="0"/>
              </a:spcAft>
              <a:buClr>
                <a:schemeClr val="lt2"/>
              </a:buClr>
              <a:buSzPts val="5600"/>
              <a:buNone/>
              <a:defRPr>
                <a:solidFill>
                  <a:schemeClr val="lt2"/>
                </a:solidFill>
              </a:defRPr>
            </a:lvl5pPr>
            <a:lvl6pPr lvl="5" algn="ctr">
              <a:lnSpc>
                <a:spcPct val="100000"/>
              </a:lnSpc>
              <a:spcBef>
                <a:spcPts val="0"/>
              </a:spcBef>
              <a:spcAft>
                <a:spcPts val="0"/>
              </a:spcAft>
              <a:buClr>
                <a:schemeClr val="lt2"/>
              </a:buClr>
              <a:buSzPts val="5600"/>
              <a:buNone/>
              <a:defRPr>
                <a:solidFill>
                  <a:schemeClr val="lt2"/>
                </a:solidFill>
              </a:defRPr>
            </a:lvl6pPr>
            <a:lvl7pPr lvl="6" algn="ctr">
              <a:lnSpc>
                <a:spcPct val="100000"/>
              </a:lnSpc>
              <a:spcBef>
                <a:spcPts val="0"/>
              </a:spcBef>
              <a:spcAft>
                <a:spcPts val="0"/>
              </a:spcAft>
              <a:buClr>
                <a:schemeClr val="lt2"/>
              </a:buClr>
              <a:buSzPts val="5600"/>
              <a:buNone/>
              <a:defRPr>
                <a:solidFill>
                  <a:schemeClr val="lt2"/>
                </a:solidFill>
              </a:defRPr>
            </a:lvl7pPr>
            <a:lvl8pPr lvl="7" algn="ctr">
              <a:lnSpc>
                <a:spcPct val="100000"/>
              </a:lnSpc>
              <a:spcBef>
                <a:spcPts val="0"/>
              </a:spcBef>
              <a:spcAft>
                <a:spcPts val="0"/>
              </a:spcAft>
              <a:buClr>
                <a:schemeClr val="lt2"/>
              </a:buClr>
              <a:buSzPts val="5600"/>
              <a:buNone/>
              <a:defRPr>
                <a:solidFill>
                  <a:schemeClr val="lt2"/>
                </a:solidFill>
              </a:defRPr>
            </a:lvl8pPr>
            <a:lvl9pPr lvl="8" algn="ctr">
              <a:lnSpc>
                <a:spcPct val="100000"/>
              </a:lnSpc>
              <a:spcBef>
                <a:spcPts val="0"/>
              </a:spcBef>
              <a:spcAft>
                <a:spcPts val="0"/>
              </a:spcAft>
              <a:buClr>
                <a:schemeClr val="lt2"/>
              </a:buClr>
              <a:buSzPts val="5600"/>
              <a:buNone/>
              <a:defRPr>
                <a:solidFill>
                  <a:schemeClr val="lt2"/>
                </a:solidFill>
              </a:defRPr>
            </a:lvl9pPr>
          </a:lstStyle>
          <a:p>
            <a:endParaRPr/>
          </a:p>
        </p:txBody>
      </p:sp>
      <p:sp>
        <p:nvSpPr>
          <p:cNvPr id="124" name="Google Shape;124;gab1d167e5a_2_36"/>
          <p:cNvSpPr txBox="1">
            <a:spLocks noGrp="1"/>
          </p:cNvSpPr>
          <p:nvPr>
            <p:ph type="subTitle" idx="1"/>
          </p:nvPr>
        </p:nvSpPr>
        <p:spPr>
          <a:xfrm>
            <a:off x="265500" y="2769001"/>
            <a:ext cx="4045200" cy="15741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2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32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32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32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32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32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32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32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3200"/>
              <a:buFont typeface="Economica"/>
              <a:buNone/>
              <a:defRPr sz="2400">
                <a:latin typeface="Economica"/>
                <a:ea typeface="Economica"/>
                <a:cs typeface="Economica"/>
                <a:sym typeface="Economica"/>
              </a:defRPr>
            </a:lvl9pPr>
          </a:lstStyle>
          <a:p>
            <a:endParaRPr/>
          </a:p>
        </p:txBody>
      </p:sp>
      <p:sp>
        <p:nvSpPr>
          <p:cNvPr id="125" name="Google Shape;125;gab1d167e5a_2_36"/>
          <p:cNvSpPr txBox="1">
            <a:spLocks noGrp="1"/>
          </p:cNvSpPr>
          <p:nvPr>
            <p:ph type="body" idx="2"/>
          </p:nvPr>
        </p:nvSpPr>
        <p:spPr>
          <a:xfrm>
            <a:off x="4939500" y="724200"/>
            <a:ext cx="3837000" cy="3695100"/>
          </a:xfrm>
          <a:prstGeom prst="rect">
            <a:avLst/>
          </a:prstGeom>
          <a:noFill/>
          <a:ln>
            <a:noFill/>
          </a:ln>
        </p:spPr>
        <p:txBody>
          <a:bodyPr spcFirstLastPara="1" wrap="square" lIns="121900" tIns="121900" rIns="121900" bIns="121900" anchor="ctr" anchorCtr="0">
            <a:noAutofit/>
          </a:bodyPr>
          <a:lstStyle>
            <a:lvl1pPr marL="342900" lvl="0" indent="-285750" algn="l">
              <a:lnSpc>
                <a:spcPct val="115000"/>
              </a:lnSpc>
              <a:spcBef>
                <a:spcPts val="0"/>
              </a:spcBef>
              <a:spcAft>
                <a:spcPts val="0"/>
              </a:spcAft>
              <a:buClr>
                <a:schemeClr val="lt1"/>
              </a:buClr>
              <a:buSzPts val="2400"/>
              <a:buChar char="●"/>
              <a:defRPr>
                <a:solidFill>
                  <a:schemeClr val="lt1"/>
                </a:solidFill>
              </a:defRPr>
            </a:lvl1pPr>
            <a:lvl2pPr marL="685800" lvl="1" indent="-261938" algn="l">
              <a:lnSpc>
                <a:spcPct val="115000"/>
              </a:lnSpc>
              <a:spcBef>
                <a:spcPts val="1575"/>
              </a:spcBef>
              <a:spcAft>
                <a:spcPts val="0"/>
              </a:spcAft>
              <a:buClr>
                <a:schemeClr val="lt1"/>
              </a:buClr>
              <a:buSzPts val="1900"/>
              <a:buChar char="○"/>
              <a:defRPr>
                <a:solidFill>
                  <a:schemeClr val="lt1"/>
                </a:solidFill>
              </a:defRPr>
            </a:lvl2pPr>
            <a:lvl3pPr marL="1028700" lvl="2" indent="-261938" algn="l">
              <a:lnSpc>
                <a:spcPct val="115000"/>
              </a:lnSpc>
              <a:spcBef>
                <a:spcPts val="1575"/>
              </a:spcBef>
              <a:spcAft>
                <a:spcPts val="0"/>
              </a:spcAft>
              <a:buClr>
                <a:schemeClr val="lt1"/>
              </a:buClr>
              <a:buSzPts val="1900"/>
              <a:buChar char="■"/>
              <a:defRPr>
                <a:solidFill>
                  <a:schemeClr val="lt1"/>
                </a:solidFill>
              </a:defRPr>
            </a:lvl3pPr>
            <a:lvl4pPr marL="1371600" lvl="3" indent="-261938" algn="l">
              <a:lnSpc>
                <a:spcPct val="115000"/>
              </a:lnSpc>
              <a:spcBef>
                <a:spcPts val="1575"/>
              </a:spcBef>
              <a:spcAft>
                <a:spcPts val="0"/>
              </a:spcAft>
              <a:buClr>
                <a:schemeClr val="lt1"/>
              </a:buClr>
              <a:buSzPts val="1900"/>
              <a:buChar char="●"/>
              <a:defRPr>
                <a:solidFill>
                  <a:schemeClr val="lt1"/>
                </a:solidFill>
              </a:defRPr>
            </a:lvl4pPr>
            <a:lvl5pPr marL="1714500" lvl="4" indent="-261938" algn="l">
              <a:lnSpc>
                <a:spcPct val="115000"/>
              </a:lnSpc>
              <a:spcBef>
                <a:spcPts val="1575"/>
              </a:spcBef>
              <a:spcAft>
                <a:spcPts val="0"/>
              </a:spcAft>
              <a:buClr>
                <a:schemeClr val="lt1"/>
              </a:buClr>
              <a:buSzPts val="1900"/>
              <a:buChar char="○"/>
              <a:defRPr>
                <a:solidFill>
                  <a:schemeClr val="lt1"/>
                </a:solidFill>
              </a:defRPr>
            </a:lvl5pPr>
            <a:lvl6pPr marL="2057400" lvl="5" indent="-261938" algn="l">
              <a:lnSpc>
                <a:spcPct val="115000"/>
              </a:lnSpc>
              <a:spcBef>
                <a:spcPts val="1575"/>
              </a:spcBef>
              <a:spcAft>
                <a:spcPts val="0"/>
              </a:spcAft>
              <a:buClr>
                <a:schemeClr val="lt1"/>
              </a:buClr>
              <a:buSzPts val="1900"/>
              <a:buChar char="■"/>
              <a:defRPr>
                <a:solidFill>
                  <a:schemeClr val="lt1"/>
                </a:solidFill>
              </a:defRPr>
            </a:lvl6pPr>
            <a:lvl7pPr marL="2400300" lvl="6" indent="-261938" algn="l">
              <a:lnSpc>
                <a:spcPct val="115000"/>
              </a:lnSpc>
              <a:spcBef>
                <a:spcPts val="1575"/>
              </a:spcBef>
              <a:spcAft>
                <a:spcPts val="0"/>
              </a:spcAft>
              <a:buClr>
                <a:schemeClr val="lt1"/>
              </a:buClr>
              <a:buSzPts val="1900"/>
              <a:buChar char="●"/>
              <a:defRPr>
                <a:solidFill>
                  <a:schemeClr val="lt1"/>
                </a:solidFill>
              </a:defRPr>
            </a:lvl7pPr>
            <a:lvl8pPr marL="2743200" lvl="7" indent="-261938" algn="l">
              <a:lnSpc>
                <a:spcPct val="115000"/>
              </a:lnSpc>
              <a:spcBef>
                <a:spcPts val="1575"/>
              </a:spcBef>
              <a:spcAft>
                <a:spcPts val="0"/>
              </a:spcAft>
              <a:buClr>
                <a:schemeClr val="lt1"/>
              </a:buClr>
              <a:buSzPts val="1900"/>
              <a:buChar char="○"/>
              <a:defRPr>
                <a:solidFill>
                  <a:schemeClr val="lt1"/>
                </a:solidFill>
              </a:defRPr>
            </a:lvl8pPr>
            <a:lvl9pPr marL="3086100" lvl="8" indent="-261938" algn="l">
              <a:lnSpc>
                <a:spcPct val="115000"/>
              </a:lnSpc>
              <a:spcBef>
                <a:spcPts val="1575"/>
              </a:spcBef>
              <a:spcAft>
                <a:spcPts val="1575"/>
              </a:spcAft>
              <a:buClr>
                <a:schemeClr val="lt1"/>
              </a:buClr>
              <a:buSzPts val="1900"/>
              <a:buChar char="■"/>
              <a:defRPr>
                <a:solidFill>
                  <a:schemeClr val="lt1"/>
                </a:solidFill>
              </a:defRPr>
            </a:lvl9pPr>
          </a:lstStyle>
          <a:p>
            <a:endParaRPr/>
          </a:p>
        </p:txBody>
      </p:sp>
      <p:sp>
        <p:nvSpPr>
          <p:cNvPr id="126" name="Google Shape;126;gab1d167e5a_2_36"/>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lt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1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7"/>
        <p:cNvGrpSpPr/>
        <p:nvPr/>
      </p:nvGrpSpPr>
      <p:grpSpPr>
        <a:xfrm>
          <a:off x="0" y="0"/>
          <a:ext cx="0" cy="0"/>
          <a:chOff x="0" y="0"/>
          <a:chExt cx="0" cy="0"/>
        </a:xfrm>
      </p:grpSpPr>
      <p:sp>
        <p:nvSpPr>
          <p:cNvPr id="128" name="Google Shape;128;gab1d167e5a_2_43"/>
          <p:cNvSpPr txBox="1">
            <a:spLocks noGrp="1"/>
          </p:cNvSpPr>
          <p:nvPr>
            <p:ph type="body" idx="1"/>
          </p:nvPr>
        </p:nvSpPr>
        <p:spPr>
          <a:xfrm>
            <a:off x="319500" y="4218925"/>
            <a:ext cx="5998800" cy="598800"/>
          </a:xfrm>
          <a:prstGeom prst="rect">
            <a:avLst/>
          </a:prstGeom>
          <a:noFill/>
          <a:ln>
            <a:noFill/>
          </a:ln>
        </p:spPr>
        <p:txBody>
          <a:bodyPr spcFirstLastPara="1" wrap="square" lIns="121900" tIns="121900" rIns="121900" bIns="121900" anchor="ctr" anchorCtr="0">
            <a:noAutofit/>
          </a:bodyPr>
          <a:lstStyle>
            <a:lvl1pPr marL="342900" lvl="0" indent="-171450" algn="l">
              <a:lnSpc>
                <a:spcPct val="100000"/>
              </a:lnSpc>
              <a:spcBef>
                <a:spcPts val="0"/>
              </a:spcBef>
              <a:spcAft>
                <a:spcPts val="0"/>
              </a:spcAft>
              <a:buSzPts val="3200"/>
              <a:buFont typeface="Economica"/>
              <a:buNone/>
              <a:defRPr sz="2400">
                <a:latin typeface="Economica"/>
                <a:ea typeface="Economica"/>
                <a:cs typeface="Economica"/>
                <a:sym typeface="Economica"/>
              </a:defRPr>
            </a:lvl1pPr>
          </a:lstStyle>
          <a:p>
            <a:endParaRPr/>
          </a:p>
        </p:txBody>
      </p:sp>
      <p:sp>
        <p:nvSpPr>
          <p:cNvPr id="129" name="Google Shape;129;gab1d167e5a_2_43"/>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395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0"/>
        <p:cNvGrpSpPr/>
        <p:nvPr/>
      </p:nvGrpSpPr>
      <p:grpSpPr>
        <a:xfrm>
          <a:off x="0" y="0"/>
          <a:ext cx="0" cy="0"/>
          <a:chOff x="0" y="0"/>
          <a:chExt cx="0" cy="0"/>
        </a:xfrm>
      </p:grpSpPr>
      <p:sp>
        <p:nvSpPr>
          <p:cNvPr id="131" name="Google Shape;131;gab1d167e5a_2_4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32" name="Google Shape;132;gab1d167e5a_2_46"/>
          <p:cNvSpPr txBox="1">
            <a:spLocks noGrp="1"/>
          </p:cNvSpPr>
          <p:nvPr>
            <p:ph type="title" hasCustomPrompt="1"/>
          </p:nvPr>
        </p:nvSpPr>
        <p:spPr>
          <a:xfrm>
            <a:off x="311700" y="957125"/>
            <a:ext cx="8520600" cy="2128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2"/>
              </a:buClr>
              <a:buSzPts val="21300"/>
              <a:buNone/>
              <a:defRPr sz="15975">
                <a:solidFill>
                  <a:schemeClr val="lt2"/>
                </a:solidFill>
              </a:defRPr>
            </a:lvl1pPr>
            <a:lvl2pPr lvl="1" algn="ctr">
              <a:lnSpc>
                <a:spcPct val="100000"/>
              </a:lnSpc>
              <a:spcBef>
                <a:spcPts val="0"/>
              </a:spcBef>
              <a:spcAft>
                <a:spcPts val="0"/>
              </a:spcAft>
              <a:buClr>
                <a:schemeClr val="lt2"/>
              </a:buClr>
              <a:buSzPts val="21300"/>
              <a:buNone/>
              <a:defRPr sz="15975">
                <a:solidFill>
                  <a:schemeClr val="lt2"/>
                </a:solidFill>
              </a:defRPr>
            </a:lvl2pPr>
            <a:lvl3pPr lvl="2" algn="ctr">
              <a:lnSpc>
                <a:spcPct val="100000"/>
              </a:lnSpc>
              <a:spcBef>
                <a:spcPts val="0"/>
              </a:spcBef>
              <a:spcAft>
                <a:spcPts val="0"/>
              </a:spcAft>
              <a:buClr>
                <a:schemeClr val="lt2"/>
              </a:buClr>
              <a:buSzPts val="21300"/>
              <a:buNone/>
              <a:defRPr sz="15975">
                <a:solidFill>
                  <a:schemeClr val="lt2"/>
                </a:solidFill>
              </a:defRPr>
            </a:lvl3pPr>
            <a:lvl4pPr lvl="3" algn="ctr">
              <a:lnSpc>
                <a:spcPct val="100000"/>
              </a:lnSpc>
              <a:spcBef>
                <a:spcPts val="0"/>
              </a:spcBef>
              <a:spcAft>
                <a:spcPts val="0"/>
              </a:spcAft>
              <a:buClr>
                <a:schemeClr val="lt2"/>
              </a:buClr>
              <a:buSzPts val="21300"/>
              <a:buNone/>
              <a:defRPr sz="15975">
                <a:solidFill>
                  <a:schemeClr val="lt2"/>
                </a:solidFill>
              </a:defRPr>
            </a:lvl4pPr>
            <a:lvl5pPr lvl="4" algn="ctr">
              <a:lnSpc>
                <a:spcPct val="100000"/>
              </a:lnSpc>
              <a:spcBef>
                <a:spcPts val="0"/>
              </a:spcBef>
              <a:spcAft>
                <a:spcPts val="0"/>
              </a:spcAft>
              <a:buClr>
                <a:schemeClr val="lt2"/>
              </a:buClr>
              <a:buSzPts val="21300"/>
              <a:buNone/>
              <a:defRPr sz="15975">
                <a:solidFill>
                  <a:schemeClr val="lt2"/>
                </a:solidFill>
              </a:defRPr>
            </a:lvl5pPr>
            <a:lvl6pPr lvl="5" algn="ctr">
              <a:lnSpc>
                <a:spcPct val="100000"/>
              </a:lnSpc>
              <a:spcBef>
                <a:spcPts val="0"/>
              </a:spcBef>
              <a:spcAft>
                <a:spcPts val="0"/>
              </a:spcAft>
              <a:buClr>
                <a:schemeClr val="lt2"/>
              </a:buClr>
              <a:buSzPts val="21300"/>
              <a:buNone/>
              <a:defRPr sz="15975">
                <a:solidFill>
                  <a:schemeClr val="lt2"/>
                </a:solidFill>
              </a:defRPr>
            </a:lvl6pPr>
            <a:lvl7pPr lvl="6" algn="ctr">
              <a:lnSpc>
                <a:spcPct val="100000"/>
              </a:lnSpc>
              <a:spcBef>
                <a:spcPts val="0"/>
              </a:spcBef>
              <a:spcAft>
                <a:spcPts val="0"/>
              </a:spcAft>
              <a:buClr>
                <a:schemeClr val="lt2"/>
              </a:buClr>
              <a:buSzPts val="21300"/>
              <a:buNone/>
              <a:defRPr sz="15975">
                <a:solidFill>
                  <a:schemeClr val="lt2"/>
                </a:solidFill>
              </a:defRPr>
            </a:lvl7pPr>
            <a:lvl8pPr lvl="7" algn="ctr">
              <a:lnSpc>
                <a:spcPct val="100000"/>
              </a:lnSpc>
              <a:spcBef>
                <a:spcPts val="0"/>
              </a:spcBef>
              <a:spcAft>
                <a:spcPts val="0"/>
              </a:spcAft>
              <a:buClr>
                <a:schemeClr val="lt2"/>
              </a:buClr>
              <a:buSzPts val="21300"/>
              <a:buNone/>
              <a:defRPr sz="15975">
                <a:solidFill>
                  <a:schemeClr val="lt2"/>
                </a:solidFill>
              </a:defRPr>
            </a:lvl8pPr>
            <a:lvl9pPr lvl="8" algn="ctr">
              <a:lnSpc>
                <a:spcPct val="100000"/>
              </a:lnSpc>
              <a:spcBef>
                <a:spcPts val="0"/>
              </a:spcBef>
              <a:spcAft>
                <a:spcPts val="0"/>
              </a:spcAft>
              <a:buClr>
                <a:schemeClr val="lt2"/>
              </a:buClr>
              <a:buSzPts val="21300"/>
              <a:buNone/>
              <a:defRPr sz="15975">
                <a:solidFill>
                  <a:schemeClr val="lt2"/>
                </a:solidFill>
              </a:defRPr>
            </a:lvl9pPr>
          </a:lstStyle>
          <a:p>
            <a:r>
              <a:t>xx%</a:t>
            </a:r>
          </a:p>
        </p:txBody>
      </p:sp>
      <p:sp>
        <p:nvSpPr>
          <p:cNvPr id="133" name="Google Shape;133;gab1d167e5a_2_46"/>
          <p:cNvSpPr txBox="1">
            <a:spLocks noGrp="1"/>
          </p:cNvSpPr>
          <p:nvPr>
            <p:ph type="body" idx="1"/>
          </p:nvPr>
        </p:nvSpPr>
        <p:spPr>
          <a:xfrm>
            <a:off x="311700" y="3162000"/>
            <a:ext cx="8520600" cy="1071600"/>
          </a:xfrm>
          <a:prstGeom prst="rect">
            <a:avLst/>
          </a:prstGeom>
          <a:noFill/>
          <a:ln>
            <a:noFill/>
          </a:ln>
        </p:spPr>
        <p:txBody>
          <a:bodyPr spcFirstLastPara="1" wrap="square" lIns="121900" tIns="121900" rIns="121900" bIns="121900" anchor="t" anchorCtr="0">
            <a:noAutofit/>
          </a:bodyPr>
          <a:lstStyle>
            <a:lvl1pPr marL="342900" lvl="0" indent="-285750" algn="ctr">
              <a:lnSpc>
                <a:spcPct val="115000"/>
              </a:lnSpc>
              <a:spcBef>
                <a:spcPts val="0"/>
              </a:spcBef>
              <a:spcAft>
                <a:spcPts val="0"/>
              </a:spcAft>
              <a:buSzPts val="2400"/>
              <a:buChar char="●"/>
              <a:defRPr/>
            </a:lvl1pPr>
            <a:lvl2pPr marL="685800" lvl="1" indent="-261938" algn="ctr">
              <a:lnSpc>
                <a:spcPct val="115000"/>
              </a:lnSpc>
              <a:spcBef>
                <a:spcPts val="1575"/>
              </a:spcBef>
              <a:spcAft>
                <a:spcPts val="0"/>
              </a:spcAft>
              <a:buSzPts val="1900"/>
              <a:buChar char="○"/>
              <a:defRPr/>
            </a:lvl2pPr>
            <a:lvl3pPr marL="1028700" lvl="2" indent="-261938" algn="ctr">
              <a:lnSpc>
                <a:spcPct val="115000"/>
              </a:lnSpc>
              <a:spcBef>
                <a:spcPts val="1575"/>
              </a:spcBef>
              <a:spcAft>
                <a:spcPts val="0"/>
              </a:spcAft>
              <a:buSzPts val="1900"/>
              <a:buChar char="■"/>
              <a:defRPr/>
            </a:lvl3pPr>
            <a:lvl4pPr marL="1371600" lvl="3" indent="-261938" algn="ctr">
              <a:lnSpc>
                <a:spcPct val="115000"/>
              </a:lnSpc>
              <a:spcBef>
                <a:spcPts val="1575"/>
              </a:spcBef>
              <a:spcAft>
                <a:spcPts val="0"/>
              </a:spcAft>
              <a:buSzPts val="1900"/>
              <a:buChar char="●"/>
              <a:defRPr/>
            </a:lvl4pPr>
            <a:lvl5pPr marL="1714500" lvl="4" indent="-261938" algn="ctr">
              <a:lnSpc>
                <a:spcPct val="115000"/>
              </a:lnSpc>
              <a:spcBef>
                <a:spcPts val="1575"/>
              </a:spcBef>
              <a:spcAft>
                <a:spcPts val="0"/>
              </a:spcAft>
              <a:buSzPts val="1900"/>
              <a:buChar char="○"/>
              <a:defRPr/>
            </a:lvl5pPr>
            <a:lvl6pPr marL="2057400" lvl="5" indent="-261938" algn="ctr">
              <a:lnSpc>
                <a:spcPct val="115000"/>
              </a:lnSpc>
              <a:spcBef>
                <a:spcPts val="1575"/>
              </a:spcBef>
              <a:spcAft>
                <a:spcPts val="0"/>
              </a:spcAft>
              <a:buSzPts val="1900"/>
              <a:buChar char="■"/>
              <a:defRPr/>
            </a:lvl6pPr>
            <a:lvl7pPr marL="2400300" lvl="6" indent="-261938" algn="ctr">
              <a:lnSpc>
                <a:spcPct val="115000"/>
              </a:lnSpc>
              <a:spcBef>
                <a:spcPts val="1575"/>
              </a:spcBef>
              <a:spcAft>
                <a:spcPts val="0"/>
              </a:spcAft>
              <a:buSzPts val="1900"/>
              <a:buChar char="●"/>
              <a:defRPr/>
            </a:lvl7pPr>
            <a:lvl8pPr marL="2743200" lvl="7" indent="-261938" algn="ctr">
              <a:lnSpc>
                <a:spcPct val="115000"/>
              </a:lnSpc>
              <a:spcBef>
                <a:spcPts val="1575"/>
              </a:spcBef>
              <a:spcAft>
                <a:spcPts val="0"/>
              </a:spcAft>
              <a:buSzPts val="1900"/>
              <a:buChar char="○"/>
              <a:defRPr/>
            </a:lvl8pPr>
            <a:lvl9pPr marL="3086100" lvl="8" indent="-261938" algn="ctr">
              <a:lnSpc>
                <a:spcPct val="115000"/>
              </a:lnSpc>
              <a:spcBef>
                <a:spcPts val="1575"/>
              </a:spcBef>
              <a:spcAft>
                <a:spcPts val="1575"/>
              </a:spcAft>
              <a:buSzPts val="1900"/>
              <a:buChar char="■"/>
              <a:defRPr/>
            </a:lvl9pPr>
          </a:lstStyle>
          <a:p>
            <a:endParaRPr/>
          </a:p>
        </p:txBody>
      </p:sp>
      <p:sp>
        <p:nvSpPr>
          <p:cNvPr id="134" name="Google Shape;134;gab1d167e5a_2_46"/>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030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gab1d167e5a_2_51"/>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3563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sp>
        <p:nvSpPr>
          <p:cNvPr id="89" name="Google Shape;89;gab1d167e5a_2_4"/>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90" name="Google Shape;90;gab1d167e5a_2_4"/>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91" name="Google Shape;91;gab1d167e5a_2_4"/>
          <p:cNvSpPr txBox="1">
            <a:spLocks noGrp="1"/>
          </p:cNvSpPr>
          <p:nvPr>
            <p:ph type="ctrTitle"/>
          </p:nvPr>
        </p:nvSpPr>
        <p:spPr>
          <a:xfrm>
            <a:off x="3044700" y="1444256"/>
            <a:ext cx="3054600" cy="15372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a:endParaRPr/>
          </a:p>
        </p:txBody>
      </p:sp>
      <p:sp>
        <p:nvSpPr>
          <p:cNvPr id="92" name="Google Shape;92;gab1d167e5a_2_4"/>
          <p:cNvSpPr txBox="1">
            <a:spLocks noGrp="1"/>
          </p:cNvSpPr>
          <p:nvPr>
            <p:ph type="subTitle" idx="1"/>
          </p:nvPr>
        </p:nvSpPr>
        <p:spPr>
          <a:xfrm>
            <a:off x="3044700" y="3116580"/>
            <a:ext cx="3054600" cy="7014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8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8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8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8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8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8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8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800"/>
              <a:buFont typeface="Economica"/>
              <a:buNone/>
              <a:defRPr sz="2100">
                <a:latin typeface="Economica"/>
                <a:ea typeface="Economica"/>
                <a:cs typeface="Economica"/>
                <a:sym typeface="Economica"/>
              </a:defRPr>
            </a:lvl9pPr>
          </a:lstStyle>
          <a:p>
            <a:endParaRPr/>
          </a:p>
        </p:txBody>
      </p:sp>
      <p:sp>
        <p:nvSpPr>
          <p:cNvPr id="93" name="Google Shape;93;gab1d167e5a_2_4"/>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7510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4"/>
        <p:cNvGrpSpPr/>
        <p:nvPr/>
      </p:nvGrpSpPr>
      <p:grpSpPr>
        <a:xfrm>
          <a:off x="0" y="0"/>
          <a:ext cx="0" cy="0"/>
          <a:chOff x="0" y="0"/>
          <a:chExt cx="0" cy="0"/>
        </a:xfrm>
      </p:grpSpPr>
      <p:sp>
        <p:nvSpPr>
          <p:cNvPr id="95" name="Google Shape;95;gab1d167e5a_2_10"/>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96" name="Google Shape;96;gab1d167e5a_2_10"/>
          <p:cNvSpPr/>
          <p:nvPr/>
        </p:nvSpPr>
        <p:spPr>
          <a:xfrm rot="10800000" flipH="1">
            <a:off x="466426"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97" name="Google Shape;97;gab1d167e5a_2_10"/>
          <p:cNvSpPr txBox="1">
            <a:spLocks noGrp="1"/>
          </p:cNvSpPr>
          <p:nvPr>
            <p:ph type="title"/>
          </p:nvPr>
        </p:nvSpPr>
        <p:spPr>
          <a:xfrm>
            <a:off x="773700" y="1806450"/>
            <a:ext cx="7596600" cy="15306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a:endParaRPr/>
          </a:p>
        </p:txBody>
      </p:sp>
      <p:sp>
        <p:nvSpPr>
          <p:cNvPr id="98" name="Google Shape;98;gab1d167e5a_2_10"/>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4555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gab1d167e5a_2_1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01" name="Google Shape;101;gab1d167e5a_2_15"/>
          <p:cNvSpPr txBox="1">
            <a:spLocks noGrp="1"/>
          </p:cNvSpPr>
          <p:nvPr>
            <p:ph type="title"/>
          </p:nvPr>
        </p:nvSpPr>
        <p:spPr>
          <a:xfrm>
            <a:off x="212550" y="232500"/>
            <a:ext cx="8718900" cy="561000"/>
          </a:xfrm>
          <a:prstGeom prst="rect">
            <a:avLst/>
          </a:prstGeom>
        </p:spPr>
        <p:txBody>
          <a:bodyPr spcFirstLastPara="1" wrap="square" lIns="121900" tIns="121900" rIns="121900" bIns="121900" anchor="b" anchorCtr="0">
            <a:noAutofit/>
          </a:bodyPr>
          <a:lstStyle>
            <a:lvl1pPr lvl="0">
              <a:spcBef>
                <a:spcPts val="0"/>
              </a:spcBef>
              <a:spcAft>
                <a:spcPts val="0"/>
              </a:spcAft>
              <a:buSzPts val="5600"/>
              <a:buNone/>
              <a:defRPr sz="3075">
                <a:solidFill>
                  <a:schemeClr val="accent2"/>
                </a:solidFill>
                <a:latin typeface="Georgia"/>
                <a:ea typeface="Georgia"/>
                <a:cs typeface="Georgia"/>
                <a:sym typeface="Georgia"/>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02" name="Google Shape;102;gab1d167e5a_2_15"/>
          <p:cNvSpPr txBox="1">
            <a:spLocks noGrp="1"/>
          </p:cNvSpPr>
          <p:nvPr>
            <p:ph type="body" idx="1"/>
          </p:nvPr>
        </p:nvSpPr>
        <p:spPr>
          <a:xfrm>
            <a:off x="311700" y="1225225"/>
            <a:ext cx="8520600" cy="3354000"/>
          </a:xfrm>
          <a:prstGeom prst="rect">
            <a:avLst/>
          </a:prstGeom>
        </p:spPr>
        <p:txBody>
          <a:bodyPr spcFirstLastPara="1" wrap="square" lIns="121900" tIns="121900" rIns="121900" bIns="121900" anchor="t" anchorCtr="0">
            <a:noAutofit/>
          </a:bodyPr>
          <a:lstStyle>
            <a:lvl1pPr marL="342900" lvl="0" indent="-285750">
              <a:spcBef>
                <a:spcPts val="0"/>
              </a:spcBef>
              <a:spcAft>
                <a:spcPts val="0"/>
              </a:spcAft>
              <a:buSzPts val="2400"/>
              <a:buChar char="●"/>
              <a:defRPr/>
            </a:lvl1pPr>
            <a:lvl2pPr marL="685800" lvl="1" indent="-261938">
              <a:spcBef>
                <a:spcPts val="1575"/>
              </a:spcBef>
              <a:spcAft>
                <a:spcPts val="0"/>
              </a:spcAft>
              <a:buSzPts val="1900"/>
              <a:buChar char="○"/>
              <a:defRPr/>
            </a:lvl2pPr>
            <a:lvl3pPr marL="1028700" lvl="2" indent="-261938">
              <a:spcBef>
                <a:spcPts val="1575"/>
              </a:spcBef>
              <a:spcAft>
                <a:spcPts val="0"/>
              </a:spcAft>
              <a:buSzPts val="1900"/>
              <a:buChar char="■"/>
              <a:defRPr/>
            </a:lvl3pPr>
            <a:lvl4pPr marL="1371600" lvl="3" indent="-261938">
              <a:spcBef>
                <a:spcPts val="1575"/>
              </a:spcBef>
              <a:spcAft>
                <a:spcPts val="0"/>
              </a:spcAft>
              <a:buSzPts val="1900"/>
              <a:buChar char="●"/>
              <a:defRPr/>
            </a:lvl4pPr>
            <a:lvl5pPr marL="1714500" lvl="4" indent="-261938">
              <a:spcBef>
                <a:spcPts val="1575"/>
              </a:spcBef>
              <a:spcAft>
                <a:spcPts val="0"/>
              </a:spcAft>
              <a:buSzPts val="1900"/>
              <a:buChar char="○"/>
              <a:defRPr/>
            </a:lvl5pPr>
            <a:lvl6pPr marL="2057400" lvl="5" indent="-261938">
              <a:spcBef>
                <a:spcPts val="1575"/>
              </a:spcBef>
              <a:spcAft>
                <a:spcPts val="0"/>
              </a:spcAft>
              <a:buSzPts val="1900"/>
              <a:buChar char="■"/>
              <a:defRPr/>
            </a:lvl6pPr>
            <a:lvl7pPr marL="2400300" lvl="6" indent="-261938">
              <a:spcBef>
                <a:spcPts val="1575"/>
              </a:spcBef>
              <a:spcAft>
                <a:spcPts val="0"/>
              </a:spcAft>
              <a:buSzPts val="1900"/>
              <a:buChar char="●"/>
              <a:defRPr/>
            </a:lvl7pPr>
            <a:lvl8pPr marL="2743200" lvl="7" indent="-261938">
              <a:spcBef>
                <a:spcPts val="1575"/>
              </a:spcBef>
              <a:spcAft>
                <a:spcPts val="0"/>
              </a:spcAft>
              <a:buSzPts val="1900"/>
              <a:buChar char="○"/>
              <a:defRPr/>
            </a:lvl8pPr>
            <a:lvl9pPr marL="3086100" lvl="8" indent="-261938">
              <a:spcBef>
                <a:spcPts val="1575"/>
              </a:spcBef>
              <a:spcAft>
                <a:spcPts val="1575"/>
              </a:spcAft>
              <a:buSzPts val="1900"/>
              <a:buChar char="■"/>
              <a:defRPr/>
            </a:lvl9pPr>
          </a:lstStyle>
          <a:p>
            <a:endParaRPr/>
          </a:p>
        </p:txBody>
      </p:sp>
      <p:sp>
        <p:nvSpPr>
          <p:cNvPr id="103" name="Google Shape;103;gab1d167e5a_2_15"/>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8061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gab1d167e5a_2_20"/>
          <p:cNvSpPr txBox="1">
            <a:spLocks noGrp="1"/>
          </p:cNvSpPr>
          <p:nvPr>
            <p:ph type="title"/>
          </p:nvPr>
        </p:nvSpPr>
        <p:spPr>
          <a:xfrm>
            <a:off x="311700" y="315925"/>
            <a:ext cx="8520600" cy="831300"/>
          </a:xfrm>
          <a:prstGeom prst="rect">
            <a:avLst/>
          </a:prstGeom>
        </p:spPr>
        <p:txBody>
          <a:bodyPr spcFirstLastPara="1" wrap="square" lIns="121900" tIns="121900" rIns="121900" bIns="121900" anchor="b" anchorCtr="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06" name="Google Shape;106;gab1d167e5a_2_20"/>
          <p:cNvSpPr txBox="1">
            <a:spLocks noGrp="1"/>
          </p:cNvSpPr>
          <p:nvPr>
            <p:ph type="body" idx="1"/>
          </p:nvPr>
        </p:nvSpPr>
        <p:spPr>
          <a:xfrm>
            <a:off x="311700" y="1225225"/>
            <a:ext cx="3999900" cy="3354000"/>
          </a:xfrm>
          <a:prstGeom prst="rect">
            <a:avLst/>
          </a:prstGeom>
        </p:spPr>
        <p:txBody>
          <a:bodyPr spcFirstLastPara="1" wrap="square" lIns="121900" tIns="121900" rIns="121900" bIns="121900" anchor="t" anchorCtr="0">
            <a:noAutofit/>
          </a:bodyPr>
          <a:lstStyle>
            <a:lvl1pPr marL="342900" lvl="0" indent="-261938">
              <a:spcBef>
                <a:spcPts val="0"/>
              </a:spcBef>
              <a:spcAft>
                <a:spcPts val="0"/>
              </a:spcAft>
              <a:buSzPts val="1900"/>
              <a:buChar char="●"/>
              <a:defRPr sz="1425"/>
            </a:lvl1pPr>
            <a:lvl2pPr marL="685800" lvl="1" indent="-247650">
              <a:spcBef>
                <a:spcPts val="1575"/>
              </a:spcBef>
              <a:spcAft>
                <a:spcPts val="0"/>
              </a:spcAft>
              <a:buSzPts val="1600"/>
              <a:buChar char="○"/>
              <a:defRPr sz="1200"/>
            </a:lvl2pPr>
            <a:lvl3pPr marL="1028700" lvl="2" indent="-247650">
              <a:spcBef>
                <a:spcPts val="1575"/>
              </a:spcBef>
              <a:spcAft>
                <a:spcPts val="0"/>
              </a:spcAft>
              <a:buSzPts val="1600"/>
              <a:buChar char="■"/>
              <a:defRPr sz="1200"/>
            </a:lvl3pPr>
            <a:lvl4pPr marL="1371600" lvl="3" indent="-247650">
              <a:spcBef>
                <a:spcPts val="1575"/>
              </a:spcBef>
              <a:spcAft>
                <a:spcPts val="0"/>
              </a:spcAft>
              <a:buSzPts val="1600"/>
              <a:buChar char="●"/>
              <a:defRPr sz="1200"/>
            </a:lvl4pPr>
            <a:lvl5pPr marL="1714500" lvl="4" indent="-247650">
              <a:spcBef>
                <a:spcPts val="1575"/>
              </a:spcBef>
              <a:spcAft>
                <a:spcPts val="0"/>
              </a:spcAft>
              <a:buSzPts val="1600"/>
              <a:buChar char="○"/>
              <a:defRPr sz="1200"/>
            </a:lvl5pPr>
            <a:lvl6pPr marL="2057400" lvl="5" indent="-247650">
              <a:spcBef>
                <a:spcPts val="1575"/>
              </a:spcBef>
              <a:spcAft>
                <a:spcPts val="0"/>
              </a:spcAft>
              <a:buSzPts val="1600"/>
              <a:buChar char="■"/>
              <a:defRPr sz="1200"/>
            </a:lvl6pPr>
            <a:lvl7pPr marL="2400300" lvl="6" indent="-247650">
              <a:spcBef>
                <a:spcPts val="1575"/>
              </a:spcBef>
              <a:spcAft>
                <a:spcPts val="0"/>
              </a:spcAft>
              <a:buSzPts val="1600"/>
              <a:buChar char="●"/>
              <a:defRPr sz="1200"/>
            </a:lvl7pPr>
            <a:lvl8pPr marL="2743200" lvl="7" indent="-247650">
              <a:spcBef>
                <a:spcPts val="1575"/>
              </a:spcBef>
              <a:spcAft>
                <a:spcPts val="0"/>
              </a:spcAft>
              <a:buSzPts val="1600"/>
              <a:buChar char="○"/>
              <a:defRPr sz="1200"/>
            </a:lvl8pPr>
            <a:lvl9pPr marL="3086100" lvl="8" indent="-247650">
              <a:spcBef>
                <a:spcPts val="1575"/>
              </a:spcBef>
              <a:spcAft>
                <a:spcPts val="1575"/>
              </a:spcAft>
              <a:buSzPts val="1600"/>
              <a:buChar char="■"/>
              <a:defRPr sz="1200"/>
            </a:lvl9pPr>
          </a:lstStyle>
          <a:p>
            <a:endParaRPr/>
          </a:p>
        </p:txBody>
      </p:sp>
      <p:sp>
        <p:nvSpPr>
          <p:cNvPr id="107" name="Google Shape;107;gab1d167e5a_2_20"/>
          <p:cNvSpPr txBox="1">
            <a:spLocks noGrp="1"/>
          </p:cNvSpPr>
          <p:nvPr>
            <p:ph type="body" idx="2"/>
          </p:nvPr>
        </p:nvSpPr>
        <p:spPr>
          <a:xfrm>
            <a:off x="4832400" y="1225225"/>
            <a:ext cx="3999900" cy="3354000"/>
          </a:xfrm>
          <a:prstGeom prst="rect">
            <a:avLst/>
          </a:prstGeom>
        </p:spPr>
        <p:txBody>
          <a:bodyPr spcFirstLastPara="1" wrap="square" lIns="121900" tIns="121900" rIns="121900" bIns="121900" anchor="t" anchorCtr="0">
            <a:noAutofit/>
          </a:bodyPr>
          <a:lstStyle>
            <a:lvl1pPr marL="342900" lvl="0" indent="-261938">
              <a:spcBef>
                <a:spcPts val="0"/>
              </a:spcBef>
              <a:spcAft>
                <a:spcPts val="0"/>
              </a:spcAft>
              <a:buSzPts val="1900"/>
              <a:buChar char="●"/>
              <a:defRPr sz="1425"/>
            </a:lvl1pPr>
            <a:lvl2pPr marL="685800" lvl="1" indent="-247650">
              <a:spcBef>
                <a:spcPts val="1575"/>
              </a:spcBef>
              <a:spcAft>
                <a:spcPts val="0"/>
              </a:spcAft>
              <a:buSzPts val="1600"/>
              <a:buChar char="○"/>
              <a:defRPr sz="1200"/>
            </a:lvl2pPr>
            <a:lvl3pPr marL="1028700" lvl="2" indent="-247650">
              <a:spcBef>
                <a:spcPts val="1575"/>
              </a:spcBef>
              <a:spcAft>
                <a:spcPts val="0"/>
              </a:spcAft>
              <a:buSzPts val="1600"/>
              <a:buChar char="■"/>
              <a:defRPr sz="1200"/>
            </a:lvl3pPr>
            <a:lvl4pPr marL="1371600" lvl="3" indent="-247650">
              <a:spcBef>
                <a:spcPts val="1575"/>
              </a:spcBef>
              <a:spcAft>
                <a:spcPts val="0"/>
              </a:spcAft>
              <a:buSzPts val="1600"/>
              <a:buChar char="●"/>
              <a:defRPr sz="1200"/>
            </a:lvl4pPr>
            <a:lvl5pPr marL="1714500" lvl="4" indent="-247650">
              <a:spcBef>
                <a:spcPts val="1575"/>
              </a:spcBef>
              <a:spcAft>
                <a:spcPts val="0"/>
              </a:spcAft>
              <a:buSzPts val="1600"/>
              <a:buChar char="○"/>
              <a:defRPr sz="1200"/>
            </a:lvl5pPr>
            <a:lvl6pPr marL="2057400" lvl="5" indent="-247650">
              <a:spcBef>
                <a:spcPts val="1575"/>
              </a:spcBef>
              <a:spcAft>
                <a:spcPts val="0"/>
              </a:spcAft>
              <a:buSzPts val="1600"/>
              <a:buChar char="■"/>
              <a:defRPr sz="1200"/>
            </a:lvl6pPr>
            <a:lvl7pPr marL="2400300" lvl="6" indent="-247650">
              <a:spcBef>
                <a:spcPts val="1575"/>
              </a:spcBef>
              <a:spcAft>
                <a:spcPts val="0"/>
              </a:spcAft>
              <a:buSzPts val="1600"/>
              <a:buChar char="●"/>
              <a:defRPr sz="1200"/>
            </a:lvl7pPr>
            <a:lvl8pPr marL="2743200" lvl="7" indent="-247650">
              <a:spcBef>
                <a:spcPts val="1575"/>
              </a:spcBef>
              <a:spcAft>
                <a:spcPts val="0"/>
              </a:spcAft>
              <a:buSzPts val="1600"/>
              <a:buChar char="○"/>
              <a:defRPr sz="1200"/>
            </a:lvl8pPr>
            <a:lvl9pPr marL="3086100" lvl="8" indent="-247650">
              <a:spcBef>
                <a:spcPts val="1575"/>
              </a:spcBef>
              <a:spcAft>
                <a:spcPts val="1575"/>
              </a:spcAft>
              <a:buSzPts val="1600"/>
              <a:buChar char="■"/>
              <a:defRPr sz="1200"/>
            </a:lvl9pPr>
          </a:lstStyle>
          <a:p>
            <a:endParaRPr/>
          </a:p>
        </p:txBody>
      </p:sp>
      <p:sp>
        <p:nvSpPr>
          <p:cNvPr id="108" name="Google Shape;108;gab1d167e5a_2_20"/>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5353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sp>
        <p:nvSpPr>
          <p:cNvPr id="110" name="Google Shape;110;gab1d167e5a_2_25"/>
          <p:cNvSpPr txBox="1">
            <a:spLocks noGrp="1"/>
          </p:cNvSpPr>
          <p:nvPr>
            <p:ph type="title"/>
          </p:nvPr>
        </p:nvSpPr>
        <p:spPr>
          <a:xfrm>
            <a:off x="311700" y="315925"/>
            <a:ext cx="8520600" cy="831300"/>
          </a:xfrm>
          <a:prstGeom prst="rect">
            <a:avLst/>
          </a:prstGeom>
        </p:spPr>
        <p:txBody>
          <a:bodyPr spcFirstLastPara="1" wrap="square" lIns="121900" tIns="121900" rIns="121900" bIns="121900" anchor="b" anchorCtr="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11" name="Google Shape;111;gab1d167e5a_2_25"/>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0354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2"/>
        <p:cNvGrpSpPr/>
        <p:nvPr/>
      </p:nvGrpSpPr>
      <p:grpSpPr>
        <a:xfrm>
          <a:off x="0" y="0"/>
          <a:ext cx="0" cy="0"/>
          <a:chOff x="0" y="0"/>
          <a:chExt cx="0" cy="0"/>
        </a:xfrm>
      </p:grpSpPr>
      <p:sp>
        <p:nvSpPr>
          <p:cNvPr id="113" name="Google Shape;113;gab1d167e5a_2_28"/>
          <p:cNvSpPr txBox="1">
            <a:spLocks noGrp="1"/>
          </p:cNvSpPr>
          <p:nvPr>
            <p:ph type="title"/>
          </p:nvPr>
        </p:nvSpPr>
        <p:spPr>
          <a:xfrm>
            <a:off x="311700" y="555600"/>
            <a:ext cx="2808000" cy="7557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None/>
              <a:defRPr sz="3000"/>
            </a:lvl1pPr>
            <a:lvl2pPr lvl="1">
              <a:spcBef>
                <a:spcPts val="0"/>
              </a:spcBef>
              <a:spcAft>
                <a:spcPts val="0"/>
              </a:spcAft>
              <a:buSzPts val="4000"/>
              <a:buNone/>
              <a:defRPr sz="3000"/>
            </a:lvl2pPr>
            <a:lvl3pPr lvl="2">
              <a:spcBef>
                <a:spcPts val="0"/>
              </a:spcBef>
              <a:spcAft>
                <a:spcPts val="0"/>
              </a:spcAft>
              <a:buSzPts val="4000"/>
              <a:buNone/>
              <a:defRPr sz="3000"/>
            </a:lvl3pPr>
            <a:lvl4pPr lvl="3">
              <a:spcBef>
                <a:spcPts val="0"/>
              </a:spcBef>
              <a:spcAft>
                <a:spcPts val="0"/>
              </a:spcAft>
              <a:buSzPts val="4000"/>
              <a:buNone/>
              <a:defRPr sz="3000"/>
            </a:lvl4pPr>
            <a:lvl5pPr lvl="4">
              <a:spcBef>
                <a:spcPts val="0"/>
              </a:spcBef>
              <a:spcAft>
                <a:spcPts val="0"/>
              </a:spcAft>
              <a:buSzPts val="4000"/>
              <a:buNone/>
              <a:defRPr sz="3000"/>
            </a:lvl5pPr>
            <a:lvl6pPr lvl="5">
              <a:spcBef>
                <a:spcPts val="0"/>
              </a:spcBef>
              <a:spcAft>
                <a:spcPts val="0"/>
              </a:spcAft>
              <a:buSzPts val="4000"/>
              <a:buNone/>
              <a:defRPr sz="3000"/>
            </a:lvl6pPr>
            <a:lvl7pPr lvl="6">
              <a:spcBef>
                <a:spcPts val="0"/>
              </a:spcBef>
              <a:spcAft>
                <a:spcPts val="0"/>
              </a:spcAft>
              <a:buSzPts val="4000"/>
              <a:buNone/>
              <a:defRPr sz="3000"/>
            </a:lvl7pPr>
            <a:lvl8pPr lvl="7">
              <a:spcBef>
                <a:spcPts val="0"/>
              </a:spcBef>
              <a:spcAft>
                <a:spcPts val="0"/>
              </a:spcAft>
              <a:buSzPts val="4000"/>
              <a:buNone/>
              <a:defRPr sz="3000"/>
            </a:lvl8pPr>
            <a:lvl9pPr lvl="8">
              <a:spcBef>
                <a:spcPts val="0"/>
              </a:spcBef>
              <a:spcAft>
                <a:spcPts val="0"/>
              </a:spcAft>
              <a:buSzPts val="4000"/>
              <a:buNone/>
              <a:defRPr sz="3000"/>
            </a:lvl9pPr>
          </a:lstStyle>
          <a:p>
            <a:endParaRPr/>
          </a:p>
        </p:txBody>
      </p:sp>
      <p:sp>
        <p:nvSpPr>
          <p:cNvPr id="114" name="Google Shape;114;gab1d167e5a_2_28"/>
          <p:cNvSpPr txBox="1">
            <a:spLocks noGrp="1"/>
          </p:cNvSpPr>
          <p:nvPr>
            <p:ph type="body" idx="1"/>
          </p:nvPr>
        </p:nvSpPr>
        <p:spPr>
          <a:xfrm>
            <a:off x="311700" y="1399400"/>
            <a:ext cx="2808000" cy="2784900"/>
          </a:xfrm>
          <a:prstGeom prst="rect">
            <a:avLst/>
          </a:prstGeom>
        </p:spPr>
        <p:txBody>
          <a:bodyPr spcFirstLastPara="1" wrap="square" lIns="121900" tIns="121900" rIns="121900" bIns="121900" anchor="t" anchorCtr="0">
            <a:noAutofit/>
          </a:bodyPr>
          <a:lstStyle>
            <a:lvl1pPr marL="342900" lvl="0" indent="-247650">
              <a:spcBef>
                <a:spcPts val="0"/>
              </a:spcBef>
              <a:spcAft>
                <a:spcPts val="0"/>
              </a:spcAft>
              <a:buSzPts val="1600"/>
              <a:buChar char="●"/>
              <a:defRPr sz="1200"/>
            </a:lvl1pPr>
            <a:lvl2pPr marL="685800" lvl="1" indent="-247650">
              <a:spcBef>
                <a:spcPts val="1575"/>
              </a:spcBef>
              <a:spcAft>
                <a:spcPts val="0"/>
              </a:spcAft>
              <a:buSzPts val="1600"/>
              <a:buChar char="○"/>
              <a:defRPr sz="1200"/>
            </a:lvl2pPr>
            <a:lvl3pPr marL="1028700" lvl="2" indent="-247650">
              <a:spcBef>
                <a:spcPts val="1575"/>
              </a:spcBef>
              <a:spcAft>
                <a:spcPts val="0"/>
              </a:spcAft>
              <a:buSzPts val="1600"/>
              <a:buChar char="■"/>
              <a:defRPr sz="1200"/>
            </a:lvl3pPr>
            <a:lvl4pPr marL="1371600" lvl="3" indent="-247650">
              <a:spcBef>
                <a:spcPts val="1575"/>
              </a:spcBef>
              <a:spcAft>
                <a:spcPts val="0"/>
              </a:spcAft>
              <a:buSzPts val="1600"/>
              <a:buChar char="●"/>
              <a:defRPr sz="1200"/>
            </a:lvl4pPr>
            <a:lvl5pPr marL="1714500" lvl="4" indent="-247650">
              <a:spcBef>
                <a:spcPts val="1575"/>
              </a:spcBef>
              <a:spcAft>
                <a:spcPts val="0"/>
              </a:spcAft>
              <a:buSzPts val="1600"/>
              <a:buChar char="○"/>
              <a:defRPr sz="1200"/>
            </a:lvl5pPr>
            <a:lvl6pPr marL="2057400" lvl="5" indent="-247650">
              <a:spcBef>
                <a:spcPts val="1575"/>
              </a:spcBef>
              <a:spcAft>
                <a:spcPts val="0"/>
              </a:spcAft>
              <a:buSzPts val="1600"/>
              <a:buChar char="■"/>
              <a:defRPr sz="1200"/>
            </a:lvl6pPr>
            <a:lvl7pPr marL="2400300" lvl="6" indent="-247650">
              <a:spcBef>
                <a:spcPts val="1575"/>
              </a:spcBef>
              <a:spcAft>
                <a:spcPts val="0"/>
              </a:spcAft>
              <a:buSzPts val="1600"/>
              <a:buChar char="●"/>
              <a:defRPr sz="1200"/>
            </a:lvl7pPr>
            <a:lvl8pPr marL="2743200" lvl="7" indent="-247650">
              <a:spcBef>
                <a:spcPts val="1575"/>
              </a:spcBef>
              <a:spcAft>
                <a:spcPts val="0"/>
              </a:spcAft>
              <a:buSzPts val="1600"/>
              <a:buChar char="○"/>
              <a:defRPr sz="1200"/>
            </a:lvl8pPr>
            <a:lvl9pPr marL="3086100" lvl="8" indent="-247650">
              <a:spcBef>
                <a:spcPts val="1575"/>
              </a:spcBef>
              <a:spcAft>
                <a:spcPts val="1575"/>
              </a:spcAft>
              <a:buSzPts val="1600"/>
              <a:buChar char="■"/>
              <a:defRPr sz="1200"/>
            </a:lvl9pPr>
          </a:lstStyle>
          <a:p>
            <a:endParaRPr/>
          </a:p>
        </p:txBody>
      </p:sp>
      <p:sp>
        <p:nvSpPr>
          <p:cNvPr id="115" name="Google Shape;115;gab1d167e5a_2_28"/>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9739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7" name="Google Shape;117;gab1d167e5a_2_3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18" name="Google Shape;118;gab1d167e5a_2_32"/>
          <p:cNvSpPr txBox="1">
            <a:spLocks noGrp="1"/>
          </p:cNvSpPr>
          <p:nvPr>
            <p:ph type="title"/>
          </p:nvPr>
        </p:nvSpPr>
        <p:spPr>
          <a:xfrm>
            <a:off x="490250" y="450150"/>
            <a:ext cx="5878800" cy="40908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4800"/>
            </a:lvl1pPr>
            <a:lvl2pPr lvl="1">
              <a:spcBef>
                <a:spcPts val="0"/>
              </a:spcBef>
              <a:spcAft>
                <a:spcPts val="0"/>
              </a:spcAft>
              <a:buSzPts val="6400"/>
              <a:buNone/>
              <a:defRPr sz="4800"/>
            </a:lvl2pPr>
            <a:lvl3pPr lvl="2">
              <a:spcBef>
                <a:spcPts val="0"/>
              </a:spcBef>
              <a:spcAft>
                <a:spcPts val="0"/>
              </a:spcAft>
              <a:buSzPts val="6400"/>
              <a:buNone/>
              <a:defRPr sz="4800"/>
            </a:lvl3pPr>
            <a:lvl4pPr lvl="3">
              <a:spcBef>
                <a:spcPts val="0"/>
              </a:spcBef>
              <a:spcAft>
                <a:spcPts val="0"/>
              </a:spcAft>
              <a:buSzPts val="6400"/>
              <a:buNone/>
              <a:defRPr sz="4800"/>
            </a:lvl4pPr>
            <a:lvl5pPr lvl="4">
              <a:spcBef>
                <a:spcPts val="0"/>
              </a:spcBef>
              <a:spcAft>
                <a:spcPts val="0"/>
              </a:spcAft>
              <a:buSzPts val="6400"/>
              <a:buNone/>
              <a:defRPr sz="4800"/>
            </a:lvl5pPr>
            <a:lvl6pPr lvl="5">
              <a:spcBef>
                <a:spcPts val="0"/>
              </a:spcBef>
              <a:spcAft>
                <a:spcPts val="0"/>
              </a:spcAft>
              <a:buSzPts val="6400"/>
              <a:buNone/>
              <a:defRPr sz="4800"/>
            </a:lvl6pPr>
            <a:lvl7pPr lvl="6">
              <a:spcBef>
                <a:spcPts val="0"/>
              </a:spcBef>
              <a:spcAft>
                <a:spcPts val="0"/>
              </a:spcAft>
              <a:buSzPts val="6400"/>
              <a:buNone/>
              <a:defRPr sz="4800"/>
            </a:lvl7pPr>
            <a:lvl8pPr lvl="7">
              <a:spcBef>
                <a:spcPts val="0"/>
              </a:spcBef>
              <a:spcAft>
                <a:spcPts val="0"/>
              </a:spcAft>
              <a:buSzPts val="6400"/>
              <a:buNone/>
              <a:defRPr sz="4800"/>
            </a:lvl8pPr>
            <a:lvl9pPr lvl="8">
              <a:spcBef>
                <a:spcPts val="0"/>
              </a:spcBef>
              <a:spcAft>
                <a:spcPts val="0"/>
              </a:spcAft>
              <a:buSzPts val="6400"/>
              <a:buNone/>
              <a:defRPr sz="4800"/>
            </a:lvl9pPr>
          </a:lstStyle>
          <a:p>
            <a:endParaRPr/>
          </a:p>
        </p:txBody>
      </p:sp>
      <p:sp>
        <p:nvSpPr>
          <p:cNvPr id="119" name="Google Shape;119;gab1d167e5a_2_32"/>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838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gab1d167e5a_2_36"/>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cxnSp>
        <p:nvCxnSpPr>
          <p:cNvPr id="122" name="Google Shape;122;gab1d167e5a_2_3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23" name="Google Shape;123;gab1d167e5a_2_36"/>
          <p:cNvSpPr txBox="1">
            <a:spLocks noGrp="1"/>
          </p:cNvSpPr>
          <p:nvPr>
            <p:ph type="title"/>
          </p:nvPr>
        </p:nvSpPr>
        <p:spPr>
          <a:xfrm>
            <a:off x="265500" y="929275"/>
            <a:ext cx="4045200" cy="1786200"/>
          </a:xfrm>
          <a:prstGeom prst="rect">
            <a:avLst/>
          </a:prstGeom>
        </p:spPr>
        <p:txBody>
          <a:bodyPr spcFirstLastPara="1" wrap="square" lIns="121900" tIns="121900" rIns="121900" bIns="121900" anchor="b" anchorCtr="0">
            <a:noAutofit/>
          </a:bodyPr>
          <a:lstStyle>
            <a:lvl1pPr lvl="0" algn="ctr">
              <a:spcBef>
                <a:spcPts val="0"/>
              </a:spcBef>
              <a:spcAft>
                <a:spcPts val="0"/>
              </a:spcAft>
              <a:buClr>
                <a:schemeClr val="lt2"/>
              </a:buClr>
              <a:buSzPts val="5600"/>
              <a:buNone/>
              <a:defRPr>
                <a:solidFill>
                  <a:schemeClr val="lt2"/>
                </a:solidFill>
              </a:defRPr>
            </a:lvl1pPr>
            <a:lvl2pPr lvl="1" algn="ctr">
              <a:spcBef>
                <a:spcPts val="0"/>
              </a:spcBef>
              <a:spcAft>
                <a:spcPts val="0"/>
              </a:spcAft>
              <a:buClr>
                <a:schemeClr val="lt2"/>
              </a:buClr>
              <a:buSzPts val="5600"/>
              <a:buNone/>
              <a:defRPr>
                <a:solidFill>
                  <a:schemeClr val="lt2"/>
                </a:solidFill>
              </a:defRPr>
            </a:lvl2pPr>
            <a:lvl3pPr lvl="2" algn="ctr">
              <a:spcBef>
                <a:spcPts val="0"/>
              </a:spcBef>
              <a:spcAft>
                <a:spcPts val="0"/>
              </a:spcAft>
              <a:buClr>
                <a:schemeClr val="lt2"/>
              </a:buClr>
              <a:buSzPts val="5600"/>
              <a:buNone/>
              <a:defRPr>
                <a:solidFill>
                  <a:schemeClr val="lt2"/>
                </a:solidFill>
              </a:defRPr>
            </a:lvl3pPr>
            <a:lvl4pPr lvl="3" algn="ctr">
              <a:spcBef>
                <a:spcPts val="0"/>
              </a:spcBef>
              <a:spcAft>
                <a:spcPts val="0"/>
              </a:spcAft>
              <a:buClr>
                <a:schemeClr val="lt2"/>
              </a:buClr>
              <a:buSzPts val="5600"/>
              <a:buNone/>
              <a:defRPr>
                <a:solidFill>
                  <a:schemeClr val="lt2"/>
                </a:solidFill>
              </a:defRPr>
            </a:lvl4pPr>
            <a:lvl5pPr lvl="4" algn="ctr">
              <a:spcBef>
                <a:spcPts val="0"/>
              </a:spcBef>
              <a:spcAft>
                <a:spcPts val="0"/>
              </a:spcAft>
              <a:buClr>
                <a:schemeClr val="lt2"/>
              </a:buClr>
              <a:buSzPts val="5600"/>
              <a:buNone/>
              <a:defRPr>
                <a:solidFill>
                  <a:schemeClr val="lt2"/>
                </a:solidFill>
              </a:defRPr>
            </a:lvl5pPr>
            <a:lvl6pPr lvl="5" algn="ctr">
              <a:spcBef>
                <a:spcPts val="0"/>
              </a:spcBef>
              <a:spcAft>
                <a:spcPts val="0"/>
              </a:spcAft>
              <a:buClr>
                <a:schemeClr val="lt2"/>
              </a:buClr>
              <a:buSzPts val="5600"/>
              <a:buNone/>
              <a:defRPr>
                <a:solidFill>
                  <a:schemeClr val="lt2"/>
                </a:solidFill>
              </a:defRPr>
            </a:lvl6pPr>
            <a:lvl7pPr lvl="6" algn="ctr">
              <a:spcBef>
                <a:spcPts val="0"/>
              </a:spcBef>
              <a:spcAft>
                <a:spcPts val="0"/>
              </a:spcAft>
              <a:buClr>
                <a:schemeClr val="lt2"/>
              </a:buClr>
              <a:buSzPts val="5600"/>
              <a:buNone/>
              <a:defRPr>
                <a:solidFill>
                  <a:schemeClr val="lt2"/>
                </a:solidFill>
              </a:defRPr>
            </a:lvl7pPr>
            <a:lvl8pPr lvl="7" algn="ctr">
              <a:spcBef>
                <a:spcPts val="0"/>
              </a:spcBef>
              <a:spcAft>
                <a:spcPts val="0"/>
              </a:spcAft>
              <a:buClr>
                <a:schemeClr val="lt2"/>
              </a:buClr>
              <a:buSzPts val="5600"/>
              <a:buNone/>
              <a:defRPr>
                <a:solidFill>
                  <a:schemeClr val="lt2"/>
                </a:solidFill>
              </a:defRPr>
            </a:lvl8pPr>
            <a:lvl9pPr lvl="8" algn="ctr">
              <a:spcBef>
                <a:spcPts val="0"/>
              </a:spcBef>
              <a:spcAft>
                <a:spcPts val="0"/>
              </a:spcAft>
              <a:buClr>
                <a:schemeClr val="lt2"/>
              </a:buClr>
              <a:buSzPts val="5600"/>
              <a:buNone/>
              <a:defRPr>
                <a:solidFill>
                  <a:schemeClr val="lt2"/>
                </a:solidFill>
              </a:defRPr>
            </a:lvl9pPr>
          </a:lstStyle>
          <a:p>
            <a:endParaRPr/>
          </a:p>
        </p:txBody>
      </p:sp>
      <p:sp>
        <p:nvSpPr>
          <p:cNvPr id="124" name="Google Shape;124;gab1d167e5a_2_36"/>
          <p:cNvSpPr txBox="1">
            <a:spLocks noGrp="1"/>
          </p:cNvSpPr>
          <p:nvPr>
            <p:ph type="subTitle" idx="1"/>
          </p:nvPr>
        </p:nvSpPr>
        <p:spPr>
          <a:xfrm>
            <a:off x="265500" y="2769001"/>
            <a:ext cx="4045200" cy="15741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2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32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32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32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32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32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32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32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3200"/>
              <a:buFont typeface="Economica"/>
              <a:buNone/>
              <a:defRPr sz="2400">
                <a:latin typeface="Economica"/>
                <a:ea typeface="Economica"/>
                <a:cs typeface="Economica"/>
                <a:sym typeface="Economica"/>
              </a:defRPr>
            </a:lvl9pPr>
          </a:lstStyle>
          <a:p>
            <a:endParaRPr/>
          </a:p>
        </p:txBody>
      </p:sp>
      <p:sp>
        <p:nvSpPr>
          <p:cNvPr id="125" name="Google Shape;125;gab1d167e5a_2_36"/>
          <p:cNvSpPr txBox="1">
            <a:spLocks noGrp="1"/>
          </p:cNvSpPr>
          <p:nvPr>
            <p:ph type="body" idx="2"/>
          </p:nvPr>
        </p:nvSpPr>
        <p:spPr>
          <a:xfrm>
            <a:off x="4939500" y="724200"/>
            <a:ext cx="3837000" cy="3695100"/>
          </a:xfrm>
          <a:prstGeom prst="rect">
            <a:avLst/>
          </a:prstGeom>
        </p:spPr>
        <p:txBody>
          <a:bodyPr spcFirstLastPara="1" wrap="square" lIns="121900" tIns="121900" rIns="121900" bIns="121900" anchor="ctr" anchorCtr="0">
            <a:noAutofit/>
          </a:bodyPr>
          <a:lstStyle>
            <a:lvl1pPr marL="342900" lvl="0" indent="-285750">
              <a:spcBef>
                <a:spcPts val="0"/>
              </a:spcBef>
              <a:spcAft>
                <a:spcPts val="0"/>
              </a:spcAft>
              <a:buClr>
                <a:schemeClr val="lt1"/>
              </a:buClr>
              <a:buSzPts val="2400"/>
              <a:buChar char="●"/>
              <a:defRPr>
                <a:solidFill>
                  <a:schemeClr val="lt1"/>
                </a:solidFill>
              </a:defRPr>
            </a:lvl1pPr>
            <a:lvl2pPr marL="685800" lvl="1" indent="-261938">
              <a:spcBef>
                <a:spcPts val="1575"/>
              </a:spcBef>
              <a:spcAft>
                <a:spcPts val="0"/>
              </a:spcAft>
              <a:buClr>
                <a:schemeClr val="lt1"/>
              </a:buClr>
              <a:buSzPts val="1900"/>
              <a:buChar char="○"/>
              <a:defRPr>
                <a:solidFill>
                  <a:schemeClr val="lt1"/>
                </a:solidFill>
              </a:defRPr>
            </a:lvl2pPr>
            <a:lvl3pPr marL="1028700" lvl="2" indent="-261938">
              <a:spcBef>
                <a:spcPts val="1575"/>
              </a:spcBef>
              <a:spcAft>
                <a:spcPts val="0"/>
              </a:spcAft>
              <a:buClr>
                <a:schemeClr val="lt1"/>
              </a:buClr>
              <a:buSzPts val="1900"/>
              <a:buChar char="■"/>
              <a:defRPr>
                <a:solidFill>
                  <a:schemeClr val="lt1"/>
                </a:solidFill>
              </a:defRPr>
            </a:lvl3pPr>
            <a:lvl4pPr marL="1371600" lvl="3" indent="-261938">
              <a:spcBef>
                <a:spcPts val="1575"/>
              </a:spcBef>
              <a:spcAft>
                <a:spcPts val="0"/>
              </a:spcAft>
              <a:buClr>
                <a:schemeClr val="lt1"/>
              </a:buClr>
              <a:buSzPts val="1900"/>
              <a:buChar char="●"/>
              <a:defRPr>
                <a:solidFill>
                  <a:schemeClr val="lt1"/>
                </a:solidFill>
              </a:defRPr>
            </a:lvl4pPr>
            <a:lvl5pPr marL="1714500" lvl="4" indent="-261938">
              <a:spcBef>
                <a:spcPts val="1575"/>
              </a:spcBef>
              <a:spcAft>
                <a:spcPts val="0"/>
              </a:spcAft>
              <a:buClr>
                <a:schemeClr val="lt1"/>
              </a:buClr>
              <a:buSzPts val="1900"/>
              <a:buChar char="○"/>
              <a:defRPr>
                <a:solidFill>
                  <a:schemeClr val="lt1"/>
                </a:solidFill>
              </a:defRPr>
            </a:lvl5pPr>
            <a:lvl6pPr marL="2057400" lvl="5" indent="-261938">
              <a:spcBef>
                <a:spcPts val="1575"/>
              </a:spcBef>
              <a:spcAft>
                <a:spcPts val="0"/>
              </a:spcAft>
              <a:buClr>
                <a:schemeClr val="lt1"/>
              </a:buClr>
              <a:buSzPts val="1900"/>
              <a:buChar char="■"/>
              <a:defRPr>
                <a:solidFill>
                  <a:schemeClr val="lt1"/>
                </a:solidFill>
              </a:defRPr>
            </a:lvl6pPr>
            <a:lvl7pPr marL="2400300" lvl="6" indent="-261938">
              <a:spcBef>
                <a:spcPts val="1575"/>
              </a:spcBef>
              <a:spcAft>
                <a:spcPts val="0"/>
              </a:spcAft>
              <a:buClr>
                <a:schemeClr val="lt1"/>
              </a:buClr>
              <a:buSzPts val="1900"/>
              <a:buChar char="●"/>
              <a:defRPr>
                <a:solidFill>
                  <a:schemeClr val="lt1"/>
                </a:solidFill>
              </a:defRPr>
            </a:lvl7pPr>
            <a:lvl8pPr marL="2743200" lvl="7" indent="-261938">
              <a:spcBef>
                <a:spcPts val="1575"/>
              </a:spcBef>
              <a:spcAft>
                <a:spcPts val="0"/>
              </a:spcAft>
              <a:buClr>
                <a:schemeClr val="lt1"/>
              </a:buClr>
              <a:buSzPts val="1900"/>
              <a:buChar char="○"/>
              <a:defRPr>
                <a:solidFill>
                  <a:schemeClr val="lt1"/>
                </a:solidFill>
              </a:defRPr>
            </a:lvl8pPr>
            <a:lvl9pPr marL="3086100" lvl="8" indent="-261938">
              <a:spcBef>
                <a:spcPts val="1575"/>
              </a:spcBef>
              <a:spcAft>
                <a:spcPts val="1575"/>
              </a:spcAft>
              <a:buClr>
                <a:schemeClr val="lt1"/>
              </a:buClr>
              <a:buSzPts val="1900"/>
              <a:buChar char="■"/>
              <a:defRPr>
                <a:solidFill>
                  <a:schemeClr val="lt1"/>
                </a:solidFill>
              </a:defRPr>
            </a:lvl9pPr>
          </a:lstStyle>
          <a:p>
            <a:endParaRPr/>
          </a:p>
        </p:txBody>
      </p:sp>
      <p:sp>
        <p:nvSpPr>
          <p:cNvPr id="126" name="Google Shape;126;gab1d167e5a_2_36"/>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45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7"/>
        <p:cNvGrpSpPr/>
        <p:nvPr/>
      </p:nvGrpSpPr>
      <p:grpSpPr>
        <a:xfrm>
          <a:off x="0" y="0"/>
          <a:ext cx="0" cy="0"/>
          <a:chOff x="0" y="0"/>
          <a:chExt cx="0" cy="0"/>
        </a:xfrm>
      </p:grpSpPr>
      <p:sp>
        <p:nvSpPr>
          <p:cNvPr id="128" name="Google Shape;128;gab1d167e5a_2_43"/>
          <p:cNvSpPr txBox="1">
            <a:spLocks noGrp="1"/>
          </p:cNvSpPr>
          <p:nvPr>
            <p:ph type="body" idx="1"/>
          </p:nvPr>
        </p:nvSpPr>
        <p:spPr>
          <a:xfrm>
            <a:off x="319500" y="4218925"/>
            <a:ext cx="5998800" cy="598800"/>
          </a:xfrm>
          <a:prstGeom prst="rect">
            <a:avLst/>
          </a:prstGeom>
        </p:spPr>
        <p:txBody>
          <a:bodyPr spcFirstLastPara="1" wrap="square" lIns="121900" tIns="121900" rIns="121900" bIns="121900" anchor="ctr" anchorCtr="0">
            <a:noAutofit/>
          </a:bodyPr>
          <a:lstStyle>
            <a:lvl1pPr marL="342900" lvl="0" indent="-171450">
              <a:lnSpc>
                <a:spcPct val="100000"/>
              </a:lnSpc>
              <a:spcBef>
                <a:spcPts val="0"/>
              </a:spcBef>
              <a:spcAft>
                <a:spcPts val="0"/>
              </a:spcAft>
              <a:buSzPts val="3200"/>
              <a:buFont typeface="Economica"/>
              <a:buNone/>
              <a:defRPr sz="2400">
                <a:latin typeface="Economica"/>
                <a:ea typeface="Economica"/>
                <a:cs typeface="Economica"/>
                <a:sym typeface="Economica"/>
              </a:defRPr>
            </a:lvl1pPr>
          </a:lstStyle>
          <a:p>
            <a:endParaRPr/>
          </a:p>
        </p:txBody>
      </p:sp>
      <p:sp>
        <p:nvSpPr>
          <p:cNvPr id="129" name="Google Shape;129;gab1d167e5a_2_43"/>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185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0"/>
        <p:cNvGrpSpPr/>
        <p:nvPr/>
      </p:nvGrpSpPr>
      <p:grpSpPr>
        <a:xfrm>
          <a:off x="0" y="0"/>
          <a:ext cx="0" cy="0"/>
          <a:chOff x="0" y="0"/>
          <a:chExt cx="0" cy="0"/>
        </a:xfrm>
      </p:grpSpPr>
      <p:sp>
        <p:nvSpPr>
          <p:cNvPr id="131" name="Google Shape;131;gab1d167e5a_2_4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32" name="Google Shape;132;gab1d167e5a_2_46"/>
          <p:cNvSpPr txBox="1">
            <a:spLocks noGrp="1"/>
          </p:cNvSpPr>
          <p:nvPr>
            <p:ph type="title" hasCustomPrompt="1"/>
          </p:nvPr>
        </p:nvSpPr>
        <p:spPr>
          <a:xfrm>
            <a:off x="311700" y="957125"/>
            <a:ext cx="8520600" cy="21288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lt2"/>
              </a:buClr>
              <a:buSzPts val="21300"/>
              <a:buNone/>
              <a:defRPr sz="15975">
                <a:solidFill>
                  <a:schemeClr val="lt2"/>
                </a:solidFill>
              </a:defRPr>
            </a:lvl1pPr>
            <a:lvl2pPr lvl="1" algn="ctr">
              <a:spcBef>
                <a:spcPts val="0"/>
              </a:spcBef>
              <a:spcAft>
                <a:spcPts val="0"/>
              </a:spcAft>
              <a:buClr>
                <a:schemeClr val="lt2"/>
              </a:buClr>
              <a:buSzPts val="21300"/>
              <a:buNone/>
              <a:defRPr sz="15975">
                <a:solidFill>
                  <a:schemeClr val="lt2"/>
                </a:solidFill>
              </a:defRPr>
            </a:lvl2pPr>
            <a:lvl3pPr lvl="2" algn="ctr">
              <a:spcBef>
                <a:spcPts val="0"/>
              </a:spcBef>
              <a:spcAft>
                <a:spcPts val="0"/>
              </a:spcAft>
              <a:buClr>
                <a:schemeClr val="lt2"/>
              </a:buClr>
              <a:buSzPts val="21300"/>
              <a:buNone/>
              <a:defRPr sz="15975">
                <a:solidFill>
                  <a:schemeClr val="lt2"/>
                </a:solidFill>
              </a:defRPr>
            </a:lvl3pPr>
            <a:lvl4pPr lvl="3" algn="ctr">
              <a:spcBef>
                <a:spcPts val="0"/>
              </a:spcBef>
              <a:spcAft>
                <a:spcPts val="0"/>
              </a:spcAft>
              <a:buClr>
                <a:schemeClr val="lt2"/>
              </a:buClr>
              <a:buSzPts val="21300"/>
              <a:buNone/>
              <a:defRPr sz="15975">
                <a:solidFill>
                  <a:schemeClr val="lt2"/>
                </a:solidFill>
              </a:defRPr>
            </a:lvl4pPr>
            <a:lvl5pPr lvl="4" algn="ctr">
              <a:spcBef>
                <a:spcPts val="0"/>
              </a:spcBef>
              <a:spcAft>
                <a:spcPts val="0"/>
              </a:spcAft>
              <a:buClr>
                <a:schemeClr val="lt2"/>
              </a:buClr>
              <a:buSzPts val="21300"/>
              <a:buNone/>
              <a:defRPr sz="15975">
                <a:solidFill>
                  <a:schemeClr val="lt2"/>
                </a:solidFill>
              </a:defRPr>
            </a:lvl5pPr>
            <a:lvl6pPr lvl="5" algn="ctr">
              <a:spcBef>
                <a:spcPts val="0"/>
              </a:spcBef>
              <a:spcAft>
                <a:spcPts val="0"/>
              </a:spcAft>
              <a:buClr>
                <a:schemeClr val="lt2"/>
              </a:buClr>
              <a:buSzPts val="21300"/>
              <a:buNone/>
              <a:defRPr sz="15975">
                <a:solidFill>
                  <a:schemeClr val="lt2"/>
                </a:solidFill>
              </a:defRPr>
            </a:lvl6pPr>
            <a:lvl7pPr lvl="6" algn="ctr">
              <a:spcBef>
                <a:spcPts val="0"/>
              </a:spcBef>
              <a:spcAft>
                <a:spcPts val="0"/>
              </a:spcAft>
              <a:buClr>
                <a:schemeClr val="lt2"/>
              </a:buClr>
              <a:buSzPts val="21300"/>
              <a:buNone/>
              <a:defRPr sz="15975">
                <a:solidFill>
                  <a:schemeClr val="lt2"/>
                </a:solidFill>
              </a:defRPr>
            </a:lvl7pPr>
            <a:lvl8pPr lvl="7" algn="ctr">
              <a:spcBef>
                <a:spcPts val="0"/>
              </a:spcBef>
              <a:spcAft>
                <a:spcPts val="0"/>
              </a:spcAft>
              <a:buClr>
                <a:schemeClr val="lt2"/>
              </a:buClr>
              <a:buSzPts val="21300"/>
              <a:buNone/>
              <a:defRPr sz="15975">
                <a:solidFill>
                  <a:schemeClr val="lt2"/>
                </a:solidFill>
              </a:defRPr>
            </a:lvl8pPr>
            <a:lvl9pPr lvl="8" algn="ctr">
              <a:spcBef>
                <a:spcPts val="0"/>
              </a:spcBef>
              <a:spcAft>
                <a:spcPts val="0"/>
              </a:spcAft>
              <a:buClr>
                <a:schemeClr val="lt2"/>
              </a:buClr>
              <a:buSzPts val="21300"/>
              <a:buNone/>
              <a:defRPr sz="15975">
                <a:solidFill>
                  <a:schemeClr val="lt2"/>
                </a:solidFill>
              </a:defRPr>
            </a:lvl9pPr>
          </a:lstStyle>
          <a:p>
            <a:r>
              <a:t>xx%</a:t>
            </a:r>
          </a:p>
        </p:txBody>
      </p:sp>
      <p:sp>
        <p:nvSpPr>
          <p:cNvPr id="133" name="Google Shape;133;gab1d167e5a_2_46"/>
          <p:cNvSpPr txBox="1">
            <a:spLocks noGrp="1"/>
          </p:cNvSpPr>
          <p:nvPr>
            <p:ph type="body" idx="1"/>
          </p:nvPr>
        </p:nvSpPr>
        <p:spPr>
          <a:xfrm>
            <a:off x="311700" y="3162000"/>
            <a:ext cx="8520600" cy="1071600"/>
          </a:xfrm>
          <a:prstGeom prst="rect">
            <a:avLst/>
          </a:prstGeom>
        </p:spPr>
        <p:txBody>
          <a:bodyPr spcFirstLastPara="1" wrap="square" lIns="121900" tIns="121900" rIns="121900" bIns="121900" anchor="t" anchorCtr="0">
            <a:noAutofit/>
          </a:bodyPr>
          <a:lstStyle>
            <a:lvl1pPr marL="342900" lvl="0" indent="-285750" algn="ctr">
              <a:spcBef>
                <a:spcPts val="0"/>
              </a:spcBef>
              <a:spcAft>
                <a:spcPts val="0"/>
              </a:spcAft>
              <a:buSzPts val="2400"/>
              <a:buChar char="●"/>
              <a:defRPr/>
            </a:lvl1pPr>
            <a:lvl2pPr marL="685800" lvl="1" indent="-261938" algn="ctr">
              <a:spcBef>
                <a:spcPts val="1575"/>
              </a:spcBef>
              <a:spcAft>
                <a:spcPts val="0"/>
              </a:spcAft>
              <a:buSzPts val="1900"/>
              <a:buChar char="○"/>
              <a:defRPr/>
            </a:lvl2pPr>
            <a:lvl3pPr marL="1028700" lvl="2" indent="-261938" algn="ctr">
              <a:spcBef>
                <a:spcPts val="1575"/>
              </a:spcBef>
              <a:spcAft>
                <a:spcPts val="0"/>
              </a:spcAft>
              <a:buSzPts val="1900"/>
              <a:buChar char="■"/>
              <a:defRPr/>
            </a:lvl3pPr>
            <a:lvl4pPr marL="1371600" lvl="3" indent="-261938" algn="ctr">
              <a:spcBef>
                <a:spcPts val="1575"/>
              </a:spcBef>
              <a:spcAft>
                <a:spcPts val="0"/>
              </a:spcAft>
              <a:buSzPts val="1900"/>
              <a:buChar char="●"/>
              <a:defRPr/>
            </a:lvl4pPr>
            <a:lvl5pPr marL="1714500" lvl="4" indent="-261938" algn="ctr">
              <a:spcBef>
                <a:spcPts val="1575"/>
              </a:spcBef>
              <a:spcAft>
                <a:spcPts val="0"/>
              </a:spcAft>
              <a:buSzPts val="1900"/>
              <a:buChar char="○"/>
              <a:defRPr/>
            </a:lvl5pPr>
            <a:lvl6pPr marL="2057400" lvl="5" indent="-261938" algn="ctr">
              <a:spcBef>
                <a:spcPts val="1575"/>
              </a:spcBef>
              <a:spcAft>
                <a:spcPts val="0"/>
              </a:spcAft>
              <a:buSzPts val="1900"/>
              <a:buChar char="■"/>
              <a:defRPr/>
            </a:lvl6pPr>
            <a:lvl7pPr marL="2400300" lvl="6" indent="-261938" algn="ctr">
              <a:spcBef>
                <a:spcPts val="1575"/>
              </a:spcBef>
              <a:spcAft>
                <a:spcPts val="0"/>
              </a:spcAft>
              <a:buSzPts val="1900"/>
              <a:buChar char="●"/>
              <a:defRPr/>
            </a:lvl7pPr>
            <a:lvl8pPr marL="2743200" lvl="7" indent="-261938" algn="ctr">
              <a:spcBef>
                <a:spcPts val="1575"/>
              </a:spcBef>
              <a:spcAft>
                <a:spcPts val="0"/>
              </a:spcAft>
              <a:buSzPts val="1900"/>
              <a:buChar char="○"/>
              <a:defRPr/>
            </a:lvl8pPr>
            <a:lvl9pPr marL="3086100" lvl="8" indent="-261938" algn="ctr">
              <a:spcBef>
                <a:spcPts val="1575"/>
              </a:spcBef>
              <a:spcAft>
                <a:spcPts val="1575"/>
              </a:spcAft>
              <a:buSzPts val="1900"/>
              <a:buChar char="■"/>
              <a:defRPr/>
            </a:lvl9pPr>
          </a:lstStyle>
          <a:p>
            <a:endParaRPr/>
          </a:p>
        </p:txBody>
      </p:sp>
      <p:sp>
        <p:nvSpPr>
          <p:cNvPr id="134" name="Google Shape;134;gab1d167e5a_2_46"/>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2475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gab1d167e5a_2_51"/>
          <p:cNvSpPr txBox="1">
            <a:spLocks noGrp="1"/>
          </p:cNvSpPr>
          <p:nvPr>
            <p:ph type="sldNum" idx="12"/>
          </p:nvPr>
        </p:nvSpPr>
        <p:spPr>
          <a:xfrm>
            <a:off x="8472458" y="4663217"/>
            <a:ext cx="548700" cy="3936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6916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30636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8" name="Google Shape;18;p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7101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4"/>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2" name="Google Shape;22;p4"/>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3" name="Google Shape;23;p4"/>
          <p:cNvSpPr txBox="1">
            <a:spLocks noGrp="1"/>
          </p:cNvSpPr>
          <p:nvPr>
            <p:ph type="title"/>
          </p:nvPr>
        </p:nvSpPr>
        <p:spPr>
          <a:xfrm>
            <a:off x="773700" y="1806450"/>
            <a:ext cx="7596600" cy="153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11612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8543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2261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21202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8"/>
          <p:cNvSpPr txBox="1">
            <a:spLocks noGrp="1"/>
          </p:cNvSpPr>
          <p:nvPr>
            <p:ph type="title"/>
          </p:nvPr>
        </p:nvSpPr>
        <p:spPr>
          <a:xfrm>
            <a:off x="490250" y="450150"/>
            <a:ext cx="5878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7353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9294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13989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txBox="1">
            <a:spLocks noGrp="1"/>
          </p:cNvSpPr>
          <p:nvPr>
            <p:ph type="title" hasCustomPrompt="1"/>
          </p:nvPr>
        </p:nvSpPr>
        <p:spPr>
          <a:xfrm>
            <a:off x="311700" y="957125"/>
            <a:ext cx="8520600" cy="212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75421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8229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30423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3139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01402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4033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76451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27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9242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50051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64090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66175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1249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685800" y="1541675"/>
            <a:ext cx="5740200" cy="20601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847468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61100" y="664300"/>
            <a:ext cx="7843200" cy="653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14"/>
          <p:cNvSpPr txBox="1">
            <a:spLocks noGrp="1"/>
          </p:cNvSpPr>
          <p:nvPr>
            <p:ph type="body" idx="1"/>
          </p:nvPr>
        </p:nvSpPr>
        <p:spPr>
          <a:xfrm>
            <a:off x="1165875" y="1599700"/>
            <a:ext cx="2257200" cy="289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57" name="Google Shape;57;p14"/>
          <p:cNvSpPr txBox="1">
            <a:spLocks noGrp="1"/>
          </p:cNvSpPr>
          <p:nvPr>
            <p:ph type="body" idx="2"/>
          </p:nvPr>
        </p:nvSpPr>
        <p:spPr>
          <a:xfrm>
            <a:off x="3706438" y="1599700"/>
            <a:ext cx="2257200" cy="289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58" name="Google Shape;58;p14"/>
          <p:cNvSpPr txBox="1">
            <a:spLocks noGrp="1"/>
          </p:cNvSpPr>
          <p:nvPr>
            <p:ph type="body" idx="3"/>
          </p:nvPr>
        </p:nvSpPr>
        <p:spPr>
          <a:xfrm>
            <a:off x="6247001" y="1599700"/>
            <a:ext cx="2257200" cy="289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59" name="Google Shape;59;p14"/>
          <p:cNvSpPr txBox="1">
            <a:spLocks noGrp="1"/>
          </p:cNvSpPr>
          <p:nvPr>
            <p:ph type="sldNum" idx="12"/>
          </p:nvPr>
        </p:nvSpPr>
        <p:spPr>
          <a:xfrm>
            <a:off x="8504254" y="4489800"/>
            <a:ext cx="653700" cy="653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0569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6" name="Text Placeholder 14">
            <a:extLst>
              <a:ext uri="{FF2B5EF4-FFF2-40B4-BE49-F238E27FC236}">
                <a16:creationId xmlns:a16="http://schemas.microsoft.com/office/drawing/2014/main" id="{A94620B7-F83D-48A8-B70C-09B403FD9CC5}"/>
              </a:ext>
            </a:extLst>
          </p:cNvPr>
          <p:cNvSpPr txBox="1">
            <a:spLocks/>
          </p:cNvSpPr>
          <p:nvPr userDrawn="1"/>
        </p:nvSpPr>
        <p:spPr>
          <a:xfrm>
            <a:off x="361949" y="1636500"/>
            <a:ext cx="2450259" cy="2152178"/>
          </a:xfrm>
          <a:prstGeom prst="rect">
            <a:avLst/>
          </a:prstGeom>
        </p:spPr>
        <p:txBody>
          <a:bodyPr vert="horz" lIns="0" tIns="0" rIns="0" bIns="0" rtlCol="0">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GT Sectra Fine" panose="00000500000000000000" pitchFamily="50" charset="0"/>
                <a:ea typeface="+mn-ea"/>
                <a:cs typeface="+mn-cs"/>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mn-lt"/>
                <a:ea typeface="+mn-ea"/>
                <a:cs typeface="+mn-cs"/>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mn-lt"/>
                <a:ea typeface="+mn-ea"/>
                <a:cs typeface="+mn-cs"/>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90000"/>
              </a:lnSpc>
              <a:spcBef>
                <a:spcPts val="0"/>
              </a:spcBef>
              <a:spcAft>
                <a:spcPts val="9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E29D1C"/>
                </a:solidFill>
                <a:effectLst/>
                <a:uLnTx/>
                <a:uFillTx/>
                <a:latin typeface="GT Sectra Fine" panose="00000500000000000000" pitchFamily="50" charset="0"/>
                <a:ea typeface="+mn-ea"/>
                <a:cs typeface="+mn-cs"/>
              </a:rPr>
              <a:t>Place a summary of the entire presentation here</a:t>
            </a:r>
          </a:p>
        </p:txBody>
      </p:sp>
      <p:sp>
        <p:nvSpPr>
          <p:cNvPr id="47" name="Title 1">
            <a:extLst>
              <a:ext uri="{FF2B5EF4-FFF2-40B4-BE49-F238E27FC236}">
                <a16:creationId xmlns:a16="http://schemas.microsoft.com/office/drawing/2014/main" id="{FFDE36EF-9543-4316-A0D3-2FC4CD1B398E}"/>
              </a:ext>
            </a:extLst>
          </p:cNvPr>
          <p:cNvSpPr txBox="1">
            <a:spLocks/>
          </p:cNvSpPr>
          <p:nvPr userDrawn="1"/>
        </p:nvSpPr>
        <p:spPr>
          <a:xfrm>
            <a:off x="361951" y="1028701"/>
            <a:ext cx="2450258" cy="607799"/>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685800" rtl="0" eaLnBrk="1" fontAlgn="auto" latinLnBrk="0" hangingPunct="1">
              <a:lnSpc>
                <a:spcPct val="80000"/>
              </a:lnSpc>
              <a:spcBef>
                <a:spcPct val="0"/>
              </a:spcBef>
              <a:spcAft>
                <a:spcPts val="0"/>
              </a:spcAft>
              <a:buClrTx/>
              <a:buSzTx/>
              <a:buFontTx/>
              <a:buNone/>
              <a:tabLst/>
              <a:defRPr/>
            </a:pPr>
            <a:r>
              <a:rPr kumimoji="0" lang="en-GB" sz="2700" b="1" i="0" u="none" strike="noStrike" kern="1200" cap="none" spc="0" normalizeH="0" baseline="0" noProof="0" dirty="0">
                <a:ln>
                  <a:noFill/>
                </a:ln>
                <a:solidFill>
                  <a:srgbClr val="000000"/>
                </a:solidFill>
                <a:effectLst/>
                <a:uLnTx/>
                <a:uFillTx/>
                <a:latin typeface="Graphik"/>
                <a:ea typeface="+mj-ea"/>
                <a:cs typeface="+mj-cs"/>
              </a:rPr>
              <a:t>Agenda</a:t>
            </a:r>
            <a:endParaRPr kumimoji="0" lang="en-US" sz="2700" b="1" i="0" u="none" strike="noStrike" kern="1200" cap="none" spc="0" normalizeH="0" baseline="0" noProof="0" dirty="0">
              <a:ln>
                <a:noFill/>
              </a:ln>
              <a:solidFill>
                <a:srgbClr val="000000"/>
              </a:solidFill>
              <a:effectLst/>
              <a:uLnTx/>
              <a:uFillTx/>
              <a:latin typeface="Graphik"/>
              <a:ea typeface="+mj-ea"/>
              <a:cs typeface="+mj-cs"/>
            </a:endParaRPr>
          </a:p>
        </p:txBody>
      </p:sp>
      <p:sp>
        <p:nvSpPr>
          <p:cNvPr id="48" name="Text Placeholder 17">
            <a:extLst>
              <a:ext uri="{FF2B5EF4-FFF2-40B4-BE49-F238E27FC236}">
                <a16:creationId xmlns:a16="http://schemas.microsoft.com/office/drawing/2014/main" id="{FF2E1F2B-F544-40BB-82E5-2923FD007B49}"/>
              </a:ext>
            </a:extLst>
          </p:cNvPr>
          <p:cNvSpPr txBox="1">
            <a:spLocks/>
          </p:cNvSpPr>
          <p:nvPr userDrawn="1"/>
        </p:nvSpPr>
        <p:spPr>
          <a:xfrm>
            <a:off x="3725229" y="1028700"/>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Text Placeholder 17">
            <a:extLst>
              <a:ext uri="{FF2B5EF4-FFF2-40B4-BE49-F238E27FC236}">
                <a16:creationId xmlns:a16="http://schemas.microsoft.com/office/drawing/2014/main" id="{A8EA5490-593F-4D82-B5C3-894D4887B375}"/>
              </a:ext>
            </a:extLst>
          </p:cNvPr>
          <p:cNvSpPr txBox="1">
            <a:spLocks/>
          </p:cNvSpPr>
          <p:nvPr userDrawn="1"/>
        </p:nvSpPr>
        <p:spPr>
          <a:xfrm>
            <a:off x="3725229" y="1482359"/>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Text Placeholder 17">
            <a:extLst>
              <a:ext uri="{FF2B5EF4-FFF2-40B4-BE49-F238E27FC236}">
                <a16:creationId xmlns:a16="http://schemas.microsoft.com/office/drawing/2014/main" id="{531722B0-A285-4A4B-9BFA-EE217A35D01A}"/>
              </a:ext>
            </a:extLst>
          </p:cNvPr>
          <p:cNvSpPr txBox="1">
            <a:spLocks/>
          </p:cNvSpPr>
          <p:nvPr userDrawn="1"/>
        </p:nvSpPr>
        <p:spPr>
          <a:xfrm>
            <a:off x="3725229" y="1936017"/>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Text Placeholder 17">
            <a:extLst>
              <a:ext uri="{FF2B5EF4-FFF2-40B4-BE49-F238E27FC236}">
                <a16:creationId xmlns:a16="http://schemas.microsoft.com/office/drawing/2014/main" id="{7092DF46-8707-4A05-A0DB-61878353162B}"/>
              </a:ext>
            </a:extLst>
          </p:cNvPr>
          <p:cNvSpPr txBox="1">
            <a:spLocks/>
          </p:cNvSpPr>
          <p:nvPr userDrawn="1"/>
        </p:nvSpPr>
        <p:spPr>
          <a:xfrm>
            <a:off x="3725229" y="2389676"/>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Text Placeholder 17">
            <a:extLst>
              <a:ext uri="{FF2B5EF4-FFF2-40B4-BE49-F238E27FC236}">
                <a16:creationId xmlns:a16="http://schemas.microsoft.com/office/drawing/2014/main" id="{E43091CA-8904-432C-A5CC-2C70A7384671}"/>
              </a:ext>
            </a:extLst>
          </p:cNvPr>
          <p:cNvSpPr txBox="1">
            <a:spLocks/>
          </p:cNvSpPr>
          <p:nvPr userDrawn="1"/>
        </p:nvSpPr>
        <p:spPr>
          <a:xfrm>
            <a:off x="3725229" y="2843334"/>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Text Placeholder 17">
            <a:extLst>
              <a:ext uri="{FF2B5EF4-FFF2-40B4-BE49-F238E27FC236}">
                <a16:creationId xmlns:a16="http://schemas.microsoft.com/office/drawing/2014/main" id="{CCD54373-836D-4383-81CD-EA775794A1AC}"/>
              </a:ext>
            </a:extLst>
          </p:cNvPr>
          <p:cNvSpPr txBox="1">
            <a:spLocks/>
          </p:cNvSpPr>
          <p:nvPr userDrawn="1"/>
        </p:nvSpPr>
        <p:spPr>
          <a:xfrm>
            <a:off x="3725229" y="3296993"/>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Text Placeholder 17">
            <a:extLst>
              <a:ext uri="{FF2B5EF4-FFF2-40B4-BE49-F238E27FC236}">
                <a16:creationId xmlns:a16="http://schemas.microsoft.com/office/drawing/2014/main" id="{84E8456A-E2FB-456D-BB50-A080FB5B7B25}"/>
              </a:ext>
            </a:extLst>
          </p:cNvPr>
          <p:cNvSpPr txBox="1">
            <a:spLocks/>
          </p:cNvSpPr>
          <p:nvPr userDrawn="1"/>
        </p:nvSpPr>
        <p:spPr>
          <a:xfrm>
            <a:off x="3725229" y="3750651"/>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Text Placeholder 17">
            <a:extLst>
              <a:ext uri="{FF2B5EF4-FFF2-40B4-BE49-F238E27FC236}">
                <a16:creationId xmlns:a16="http://schemas.microsoft.com/office/drawing/2014/main" id="{06BADC9D-280B-4AB7-B411-5B95883D234B}"/>
              </a:ext>
            </a:extLst>
          </p:cNvPr>
          <p:cNvSpPr txBox="1">
            <a:spLocks/>
          </p:cNvSpPr>
          <p:nvPr userDrawn="1"/>
        </p:nvSpPr>
        <p:spPr>
          <a:xfrm>
            <a:off x="3725229" y="4204310"/>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Text Placeholder 17">
            <a:extLst>
              <a:ext uri="{FF2B5EF4-FFF2-40B4-BE49-F238E27FC236}">
                <a16:creationId xmlns:a16="http://schemas.microsoft.com/office/drawing/2014/main" id="{04430386-E8ED-45F0-839A-AB0FE231C22F}"/>
              </a:ext>
            </a:extLst>
          </p:cNvPr>
          <p:cNvSpPr txBox="1">
            <a:spLocks/>
          </p:cNvSpPr>
          <p:nvPr userDrawn="1"/>
        </p:nvSpPr>
        <p:spPr>
          <a:xfrm>
            <a:off x="3319681" y="1028700"/>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57" name="Text Placeholder 17">
            <a:extLst>
              <a:ext uri="{FF2B5EF4-FFF2-40B4-BE49-F238E27FC236}">
                <a16:creationId xmlns:a16="http://schemas.microsoft.com/office/drawing/2014/main" id="{F8677A07-AD50-4FCB-B98A-AC725387CFCA}"/>
              </a:ext>
            </a:extLst>
          </p:cNvPr>
          <p:cNvSpPr txBox="1">
            <a:spLocks/>
          </p:cNvSpPr>
          <p:nvPr userDrawn="1"/>
        </p:nvSpPr>
        <p:spPr>
          <a:xfrm>
            <a:off x="3319681" y="1482359"/>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58" name="Text Placeholder 17">
            <a:extLst>
              <a:ext uri="{FF2B5EF4-FFF2-40B4-BE49-F238E27FC236}">
                <a16:creationId xmlns:a16="http://schemas.microsoft.com/office/drawing/2014/main" id="{01D6F99A-B857-43A6-B699-9A4A260472C2}"/>
              </a:ext>
            </a:extLst>
          </p:cNvPr>
          <p:cNvSpPr txBox="1">
            <a:spLocks/>
          </p:cNvSpPr>
          <p:nvPr userDrawn="1"/>
        </p:nvSpPr>
        <p:spPr>
          <a:xfrm>
            <a:off x="3319681" y="1936017"/>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59" name="Text Placeholder 17">
            <a:extLst>
              <a:ext uri="{FF2B5EF4-FFF2-40B4-BE49-F238E27FC236}">
                <a16:creationId xmlns:a16="http://schemas.microsoft.com/office/drawing/2014/main" id="{0921628D-DB72-488D-895A-E2A8B352193F}"/>
              </a:ext>
            </a:extLst>
          </p:cNvPr>
          <p:cNvSpPr txBox="1">
            <a:spLocks/>
          </p:cNvSpPr>
          <p:nvPr userDrawn="1"/>
        </p:nvSpPr>
        <p:spPr>
          <a:xfrm>
            <a:off x="3319681" y="2389676"/>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60" name="Text Placeholder 17">
            <a:extLst>
              <a:ext uri="{FF2B5EF4-FFF2-40B4-BE49-F238E27FC236}">
                <a16:creationId xmlns:a16="http://schemas.microsoft.com/office/drawing/2014/main" id="{A3FAAF74-45E4-484E-B411-C6ADE7164617}"/>
              </a:ext>
            </a:extLst>
          </p:cNvPr>
          <p:cNvSpPr txBox="1">
            <a:spLocks/>
          </p:cNvSpPr>
          <p:nvPr userDrawn="1"/>
        </p:nvSpPr>
        <p:spPr>
          <a:xfrm>
            <a:off x="3319681" y="2843334"/>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61" name="Text Placeholder 17">
            <a:extLst>
              <a:ext uri="{FF2B5EF4-FFF2-40B4-BE49-F238E27FC236}">
                <a16:creationId xmlns:a16="http://schemas.microsoft.com/office/drawing/2014/main" id="{F63AD538-A36A-48E3-851A-BD6ED4017301}"/>
              </a:ext>
            </a:extLst>
          </p:cNvPr>
          <p:cNvSpPr txBox="1">
            <a:spLocks/>
          </p:cNvSpPr>
          <p:nvPr userDrawn="1"/>
        </p:nvSpPr>
        <p:spPr>
          <a:xfrm>
            <a:off x="3319681" y="3296993"/>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62" name="Text Placeholder 17">
            <a:extLst>
              <a:ext uri="{FF2B5EF4-FFF2-40B4-BE49-F238E27FC236}">
                <a16:creationId xmlns:a16="http://schemas.microsoft.com/office/drawing/2014/main" id="{66183C64-A6C5-46B8-B198-29B4B542EF2F}"/>
              </a:ext>
            </a:extLst>
          </p:cNvPr>
          <p:cNvSpPr txBox="1">
            <a:spLocks/>
          </p:cNvSpPr>
          <p:nvPr userDrawn="1"/>
        </p:nvSpPr>
        <p:spPr>
          <a:xfrm>
            <a:off x="3319681" y="3750651"/>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63" name="Text Placeholder 17">
            <a:extLst>
              <a:ext uri="{FF2B5EF4-FFF2-40B4-BE49-F238E27FC236}">
                <a16:creationId xmlns:a16="http://schemas.microsoft.com/office/drawing/2014/main" id="{5A84F3E9-5FBE-4D50-BB3C-73B4A1928E23}"/>
              </a:ext>
            </a:extLst>
          </p:cNvPr>
          <p:cNvSpPr txBox="1">
            <a:spLocks/>
          </p:cNvSpPr>
          <p:nvPr userDrawn="1"/>
        </p:nvSpPr>
        <p:spPr>
          <a:xfrm>
            <a:off x="3319681" y="4204310"/>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cxnSp>
        <p:nvCxnSpPr>
          <p:cNvPr id="64" name="Straight Connector 63">
            <a:extLst>
              <a:ext uri="{FF2B5EF4-FFF2-40B4-BE49-F238E27FC236}">
                <a16:creationId xmlns:a16="http://schemas.microsoft.com/office/drawing/2014/main" id="{E1367ED1-5FEE-4B31-A78E-B37EA503EA84}"/>
              </a:ext>
            </a:extLst>
          </p:cNvPr>
          <p:cNvCxnSpPr/>
          <p:nvPr userDrawn="1"/>
        </p:nvCxnSpPr>
        <p:spPr>
          <a:xfrm>
            <a:off x="3033931" y="1028701"/>
            <a:ext cx="0" cy="3539615"/>
          </a:xfrm>
          <a:prstGeom prst="line">
            <a:avLst/>
          </a:prstGeom>
          <a:noFill/>
          <a:ln w="12700" cap="flat" cmpd="sng" algn="ctr">
            <a:solidFill>
              <a:schemeClr val="bg1">
                <a:lumMod val="65000"/>
              </a:schemeClr>
            </a:solidFill>
            <a:prstDash val="solid"/>
            <a:miter lim="800000"/>
          </a:ln>
          <a:effectLst/>
        </p:spPr>
      </p:cxnSp>
      <p:sp>
        <p:nvSpPr>
          <p:cNvPr id="65" name="Text Placeholder 17">
            <a:extLst>
              <a:ext uri="{FF2B5EF4-FFF2-40B4-BE49-F238E27FC236}">
                <a16:creationId xmlns:a16="http://schemas.microsoft.com/office/drawing/2014/main" id="{7BE23B7E-7C5E-4986-9529-99F96C5AFB77}"/>
              </a:ext>
            </a:extLst>
          </p:cNvPr>
          <p:cNvSpPr txBox="1">
            <a:spLocks/>
          </p:cNvSpPr>
          <p:nvPr userDrawn="1"/>
        </p:nvSpPr>
        <p:spPr>
          <a:xfrm>
            <a:off x="6643470" y="1028700"/>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Text Placeholder 17">
            <a:extLst>
              <a:ext uri="{FF2B5EF4-FFF2-40B4-BE49-F238E27FC236}">
                <a16:creationId xmlns:a16="http://schemas.microsoft.com/office/drawing/2014/main" id="{F2F93327-D440-4A38-945D-46E9DB0AFB35}"/>
              </a:ext>
            </a:extLst>
          </p:cNvPr>
          <p:cNvSpPr txBox="1">
            <a:spLocks/>
          </p:cNvSpPr>
          <p:nvPr userDrawn="1"/>
        </p:nvSpPr>
        <p:spPr>
          <a:xfrm>
            <a:off x="6643470" y="1482359"/>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 name="Text Placeholder 17">
            <a:extLst>
              <a:ext uri="{FF2B5EF4-FFF2-40B4-BE49-F238E27FC236}">
                <a16:creationId xmlns:a16="http://schemas.microsoft.com/office/drawing/2014/main" id="{2D0AE8E7-54F3-4541-AB19-DA07821648D5}"/>
              </a:ext>
            </a:extLst>
          </p:cNvPr>
          <p:cNvSpPr txBox="1">
            <a:spLocks/>
          </p:cNvSpPr>
          <p:nvPr userDrawn="1"/>
        </p:nvSpPr>
        <p:spPr>
          <a:xfrm>
            <a:off x="6643470" y="1936017"/>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8" name="Text Placeholder 17">
            <a:extLst>
              <a:ext uri="{FF2B5EF4-FFF2-40B4-BE49-F238E27FC236}">
                <a16:creationId xmlns:a16="http://schemas.microsoft.com/office/drawing/2014/main" id="{EB86F664-010A-475D-80C3-4D1D756753A6}"/>
              </a:ext>
            </a:extLst>
          </p:cNvPr>
          <p:cNvSpPr txBox="1">
            <a:spLocks/>
          </p:cNvSpPr>
          <p:nvPr userDrawn="1"/>
        </p:nvSpPr>
        <p:spPr>
          <a:xfrm>
            <a:off x="6643470" y="2389676"/>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 name="Text Placeholder 17">
            <a:extLst>
              <a:ext uri="{FF2B5EF4-FFF2-40B4-BE49-F238E27FC236}">
                <a16:creationId xmlns:a16="http://schemas.microsoft.com/office/drawing/2014/main" id="{35540F93-79DF-4B04-8F71-CB47B6D3A005}"/>
              </a:ext>
            </a:extLst>
          </p:cNvPr>
          <p:cNvSpPr txBox="1">
            <a:spLocks/>
          </p:cNvSpPr>
          <p:nvPr userDrawn="1"/>
        </p:nvSpPr>
        <p:spPr>
          <a:xfrm>
            <a:off x="6643470" y="2843334"/>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 Placeholder 17">
            <a:extLst>
              <a:ext uri="{FF2B5EF4-FFF2-40B4-BE49-F238E27FC236}">
                <a16:creationId xmlns:a16="http://schemas.microsoft.com/office/drawing/2014/main" id="{18FC2550-B83A-40A6-8E25-832F3B8CC416}"/>
              </a:ext>
            </a:extLst>
          </p:cNvPr>
          <p:cNvSpPr txBox="1">
            <a:spLocks/>
          </p:cNvSpPr>
          <p:nvPr userDrawn="1"/>
        </p:nvSpPr>
        <p:spPr>
          <a:xfrm>
            <a:off x="6643470" y="3296993"/>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Text Placeholder 17">
            <a:extLst>
              <a:ext uri="{FF2B5EF4-FFF2-40B4-BE49-F238E27FC236}">
                <a16:creationId xmlns:a16="http://schemas.microsoft.com/office/drawing/2014/main" id="{DAB39C7A-0714-4096-8461-6F20292FFD16}"/>
              </a:ext>
            </a:extLst>
          </p:cNvPr>
          <p:cNvSpPr txBox="1">
            <a:spLocks/>
          </p:cNvSpPr>
          <p:nvPr userDrawn="1"/>
        </p:nvSpPr>
        <p:spPr>
          <a:xfrm>
            <a:off x="6643470" y="3750651"/>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 name="Text Placeholder 17">
            <a:extLst>
              <a:ext uri="{FF2B5EF4-FFF2-40B4-BE49-F238E27FC236}">
                <a16:creationId xmlns:a16="http://schemas.microsoft.com/office/drawing/2014/main" id="{22CE67E5-E0CF-4F4F-B910-808CBA8C73FC}"/>
              </a:ext>
            </a:extLst>
          </p:cNvPr>
          <p:cNvSpPr txBox="1">
            <a:spLocks/>
          </p:cNvSpPr>
          <p:nvPr userDrawn="1"/>
        </p:nvSpPr>
        <p:spPr>
          <a:xfrm>
            <a:off x="6643470" y="4204310"/>
            <a:ext cx="2214779" cy="364005"/>
          </a:xfrm>
          <a:prstGeom prst="rect">
            <a:avLst/>
          </a:prstGeom>
        </p:spPr>
        <p:txBody>
          <a:bodyPr vert="horz" lIns="0" tIns="0" rIns="0" bIns="0" rtlCol="0" anchor="ctr">
            <a:noAutofit/>
          </a:bodyPr>
          <a:lstStyle>
            <a:lvl1pPr marL="0" indent="0" algn="l" defTabSz="228600" rtl="0" eaLnBrk="1" latinLnBrk="0" hangingPunct="1">
              <a:lnSpc>
                <a:spcPct val="100000"/>
              </a:lnSpc>
              <a:spcBef>
                <a:spcPts val="0"/>
              </a:spcBef>
              <a:spcAft>
                <a:spcPts val="0"/>
              </a:spcAft>
              <a:buFont typeface="Arial" panose="020B0604020202020204" pitchFamily="34" charset="0"/>
              <a:buNone/>
              <a:defRPr sz="16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Agenda item</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Text Placeholder 17">
            <a:extLst>
              <a:ext uri="{FF2B5EF4-FFF2-40B4-BE49-F238E27FC236}">
                <a16:creationId xmlns:a16="http://schemas.microsoft.com/office/drawing/2014/main" id="{AD87F092-2BD2-4B98-BC14-76E846407C7E}"/>
              </a:ext>
            </a:extLst>
          </p:cNvPr>
          <p:cNvSpPr txBox="1">
            <a:spLocks/>
          </p:cNvSpPr>
          <p:nvPr userDrawn="1"/>
        </p:nvSpPr>
        <p:spPr>
          <a:xfrm>
            <a:off x="6237923" y="1028700"/>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74" name="Text Placeholder 17">
            <a:extLst>
              <a:ext uri="{FF2B5EF4-FFF2-40B4-BE49-F238E27FC236}">
                <a16:creationId xmlns:a16="http://schemas.microsoft.com/office/drawing/2014/main" id="{3BEDF278-3379-4033-8557-59938C50C686}"/>
              </a:ext>
            </a:extLst>
          </p:cNvPr>
          <p:cNvSpPr txBox="1">
            <a:spLocks/>
          </p:cNvSpPr>
          <p:nvPr userDrawn="1"/>
        </p:nvSpPr>
        <p:spPr>
          <a:xfrm>
            <a:off x="6237923" y="1482359"/>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75" name="Text Placeholder 17">
            <a:extLst>
              <a:ext uri="{FF2B5EF4-FFF2-40B4-BE49-F238E27FC236}">
                <a16:creationId xmlns:a16="http://schemas.microsoft.com/office/drawing/2014/main" id="{56371DCF-9133-433D-A5E8-D2058C5AB999}"/>
              </a:ext>
            </a:extLst>
          </p:cNvPr>
          <p:cNvSpPr txBox="1">
            <a:spLocks/>
          </p:cNvSpPr>
          <p:nvPr userDrawn="1"/>
        </p:nvSpPr>
        <p:spPr>
          <a:xfrm>
            <a:off x="6237923" y="1936017"/>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76" name="Text Placeholder 17">
            <a:extLst>
              <a:ext uri="{FF2B5EF4-FFF2-40B4-BE49-F238E27FC236}">
                <a16:creationId xmlns:a16="http://schemas.microsoft.com/office/drawing/2014/main" id="{7D2CB85A-C201-48E2-A51C-8D67C544994C}"/>
              </a:ext>
            </a:extLst>
          </p:cNvPr>
          <p:cNvSpPr txBox="1">
            <a:spLocks/>
          </p:cNvSpPr>
          <p:nvPr userDrawn="1"/>
        </p:nvSpPr>
        <p:spPr>
          <a:xfrm>
            <a:off x="6237923" y="2389676"/>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77" name="Text Placeholder 17">
            <a:extLst>
              <a:ext uri="{FF2B5EF4-FFF2-40B4-BE49-F238E27FC236}">
                <a16:creationId xmlns:a16="http://schemas.microsoft.com/office/drawing/2014/main" id="{F22669C6-C79C-4DF1-9B34-FC2B274FC44D}"/>
              </a:ext>
            </a:extLst>
          </p:cNvPr>
          <p:cNvSpPr txBox="1">
            <a:spLocks/>
          </p:cNvSpPr>
          <p:nvPr userDrawn="1"/>
        </p:nvSpPr>
        <p:spPr>
          <a:xfrm>
            <a:off x="6237923" y="2843334"/>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78" name="Text Placeholder 17">
            <a:extLst>
              <a:ext uri="{FF2B5EF4-FFF2-40B4-BE49-F238E27FC236}">
                <a16:creationId xmlns:a16="http://schemas.microsoft.com/office/drawing/2014/main" id="{C21A7BA8-3BB4-4499-B0B6-3118941CE481}"/>
              </a:ext>
            </a:extLst>
          </p:cNvPr>
          <p:cNvSpPr txBox="1">
            <a:spLocks/>
          </p:cNvSpPr>
          <p:nvPr userDrawn="1"/>
        </p:nvSpPr>
        <p:spPr>
          <a:xfrm>
            <a:off x="6237923" y="3296993"/>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79" name="Text Placeholder 17">
            <a:extLst>
              <a:ext uri="{FF2B5EF4-FFF2-40B4-BE49-F238E27FC236}">
                <a16:creationId xmlns:a16="http://schemas.microsoft.com/office/drawing/2014/main" id="{25CD262F-2E59-4CE6-91ED-8D02CC596C70}"/>
              </a:ext>
            </a:extLst>
          </p:cNvPr>
          <p:cNvSpPr txBox="1">
            <a:spLocks/>
          </p:cNvSpPr>
          <p:nvPr userDrawn="1"/>
        </p:nvSpPr>
        <p:spPr>
          <a:xfrm>
            <a:off x="6237923" y="3750651"/>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
        <p:nvSpPr>
          <p:cNvPr id="80" name="Text Placeholder 17">
            <a:extLst>
              <a:ext uri="{FF2B5EF4-FFF2-40B4-BE49-F238E27FC236}">
                <a16:creationId xmlns:a16="http://schemas.microsoft.com/office/drawing/2014/main" id="{F9E5D26F-F86E-49B9-8DA4-939DCF77ECEA}"/>
              </a:ext>
            </a:extLst>
          </p:cNvPr>
          <p:cNvSpPr txBox="1">
            <a:spLocks/>
          </p:cNvSpPr>
          <p:nvPr userDrawn="1"/>
        </p:nvSpPr>
        <p:spPr>
          <a:xfrm>
            <a:off x="6237923" y="4204310"/>
            <a:ext cx="303846" cy="364005"/>
          </a:xfrm>
          <a:prstGeom prst="rect">
            <a:avLst/>
          </a:prstGeom>
        </p:spPr>
        <p:txBody>
          <a:bodyPr vert="horz" lIns="0" tIns="0" rIns="0" bIns="0" rtlCol="0" anchor="ctr">
            <a:noAutofit/>
          </a:bodyP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ctr" defTabSz="1714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75" b="1" i="0" u="none" strike="noStrike" kern="1200" cap="none" spc="0" normalizeH="0" baseline="0" noProof="0">
                <a:ln>
                  <a:noFill/>
                </a:ln>
                <a:solidFill>
                  <a:srgbClr val="E29D1C"/>
                </a:solidFill>
                <a:effectLst/>
                <a:uLnTx/>
                <a:uFillTx/>
                <a:latin typeface="Arial Black" panose="020B0A04020102020204" pitchFamily="34" charset="0"/>
                <a:ea typeface="+mn-ea"/>
                <a:cs typeface="+mn-cs"/>
              </a:rPr>
              <a:t>##</a:t>
            </a:r>
            <a:endParaRPr kumimoji="0" lang="en-US" sz="1275" b="1" i="0" u="none" strike="noStrike" kern="1200" cap="none" spc="0" normalizeH="0" baseline="0" noProof="0" dirty="0">
              <a:ln>
                <a:noFill/>
              </a:ln>
              <a:solidFill>
                <a:srgbClr val="E29D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631124154"/>
      </p:ext>
    </p:extLst>
  </p:cSld>
  <p:clrMapOvr>
    <a:masterClrMapping/>
  </p:clrMapOvr>
  <p:extLst>
    <p:ext uri="{DCECCB84-F9BA-43D5-87BE-67443E8EF086}">
      <p15:sldGuideLst xmlns:p15="http://schemas.microsoft.com/office/powerpoint/2012/main">
        <p15:guide id="1" orient="horz" pos="1008">
          <p15:clr>
            <a:srgbClr val="FBAE40"/>
          </p15:clr>
        </p15:guide>
        <p15:guide id="2" pos="312">
          <p15:clr>
            <a:srgbClr val="FBAE40"/>
          </p15:clr>
        </p15:guide>
        <p15:guide id="3" pos="7440">
          <p15:clr>
            <a:srgbClr val="FBAE40"/>
          </p15:clr>
        </p15:guide>
        <p15:guide id="4"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Downloads – The St. Olaf Brand">
            <a:extLst>
              <a:ext uri="{FF2B5EF4-FFF2-40B4-BE49-F238E27FC236}">
                <a16:creationId xmlns:a16="http://schemas.microsoft.com/office/drawing/2014/main" id="{6F077F9D-C554-4020-8178-ED63055D67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515" y="4854742"/>
            <a:ext cx="931656" cy="15588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a:extLst>
              <a:ext uri="{FF2B5EF4-FFF2-40B4-BE49-F238E27FC236}">
                <a16:creationId xmlns:a16="http://schemas.microsoft.com/office/drawing/2014/main" id="{A5A4114B-885B-4DFB-9545-FAD58AB7BC46}"/>
              </a:ext>
            </a:extLst>
          </p:cNvPr>
          <p:cNvSpPr>
            <a:spLocks noGrp="1"/>
          </p:cNvSpPr>
          <p:nvPr>
            <p:ph type="sldNum" sz="quarter" idx="4"/>
          </p:nvPr>
        </p:nvSpPr>
        <p:spPr>
          <a:xfrm>
            <a:off x="8572499" y="4854742"/>
            <a:ext cx="285751" cy="155882"/>
          </a:xfrm>
          <a:prstGeom prst="rect">
            <a:avLst/>
          </a:prstGeom>
          <a:noFill/>
        </p:spPr>
        <p:txBody>
          <a:bodyPr wrap="square" lIns="0" tIns="0" rIns="0" bIns="0" rtlCol="0" anchor="ctr">
            <a:noAutofit/>
          </a:bodyPr>
          <a:lstStyle>
            <a:lvl1pPr>
              <a:defRPr lang="en-US" sz="600" smtClean="0">
                <a:solidFill>
                  <a:schemeClr val="tx1">
                    <a:alpha val="75000"/>
                  </a:schemeClr>
                </a:solidFill>
              </a:defRPr>
            </a:lvl1pPr>
          </a:lstStyle>
          <a:p>
            <a:pPr defTabSz="171450">
              <a:spcAft>
                <a:spcPts val="900"/>
              </a:spcAft>
              <a:buClrTx/>
              <a:defRPr/>
            </a:pPr>
            <a:fld id="{CC9E6EB9-168E-4914-8CC7-2E853AFB4F1B}" type="slidenum">
              <a:rPr lang="en-US" kern="1200" smtClean="0">
                <a:solidFill>
                  <a:srgbClr val="000000">
                    <a:alpha val="75000"/>
                  </a:srgbClr>
                </a:solidFill>
                <a:latin typeface="Graphik"/>
                <a:ea typeface="+mn-ea"/>
                <a:cs typeface="+mn-cs"/>
              </a:rPr>
              <a:pPr defTabSz="171450">
                <a:spcAft>
                  <a:spcPts val="900"/>
                </a:spcAft>
                <a:buClrTx/>
                <a:defRPr/>
              </a:pPr>
              <a:t>‹#›</a:t>
            </a:fld>
            <a:endParaRPr lang="en-US" kern="1200">
              <a:solidFill>
                <a:srgbClr val="000000">
                  <a:alpha val="75000"/>
                </a:srgbClr>
              </a:solidFill>
              <a:latin typeface="Graphik"/>
              <a:ea typeface="+mn-ea"/>
              <a:cs typeface="+mn-cs"/>
            </a:endParaRPr>
          </a:p>
        </p:txBody>
      </p:sp>
      <p:sp>
        <p:nvSpPr>
          <p:cNvPr id="9" name="TextBox 8">
            <a:extLst>
              <a:ext uri="{FF2B5EF4-FFF2-40B4-BE49-F238E27FC236}">
                <a16:creationId xmlns:a16="http://schemas.microsoft.com/office/drawing/2014/main" id="{8FDB0F2C-09B4-4DA5-AC70-2354A0495070}"/>
              </a:ext>
            </a:extLst>
          </p:cNvPr>
          <p:cNvSpPr txBox="1"/>
          <p:nvPr userDrawn="1"/>
        </p:nvSpPr>
        <p:spPr>
          <a:xfrm>
            <a:off x="3404959" y="4856482"/>
            <a:ext cx="2334083" cy="152402"/>
          </a:xfrm>
          <a:prstGeom prst="rect">
            <a:avLst/>
          </a:prstGeom>
          <a:noFill/>
        </p:spPr>
        <p:txBody>
          <a:bodyPr wrap="square" lIns="0" tIns="0" rIns="0" bIns="0" rtlCol="0" anchor="ctr">
            <a:noAutofit/>
          </a:bodyPr>
          <a:lstStyle/>
          <a:p>
            <a:pPr marL="0" marR="0" lvl="0" indent="0" algn="ctr" defTabSz="171450" rtl="0" eaLnBrk="1" fontAlgn="auto" latinLnBrk="0" hangingPunct="1">
              <a:lnSpc>
                <a:spcPct val="100000"/>
              </a:lnSpc>
              <a:spcBef>
                <a:spcPts val="0"/>
              </a:spcBef>
              <a:spcAft>
                <a:spcPts val="900"/>
              </a:spcAft>
              <a:buClrTx/>
              <a:buSzTx/>
              <a:buFontTx/>
              <a:buNone/>
              <a:tabLst/>
              <a:defRPr/>
            </a:pPr>
            <a:r>
              <a:rPr lang="en-GB" sz="600" dirty="0">
                <a:solidFill>
                  <a:schemeClr val="tx1">
                    <a:alpha val="75000"/>
                  </a:schemeClr>
                </a:solidFill>
                <a:latin typeface="Arial" panose="020B0604020202020204" pitchFamily="34" charset="0"/>
                <a:cs typeface="Arial" panose="020B0604020202020204" pitchFamily="34" charset="0"/>
              </a:rPr>
              <a:t>Copyright © 2020 St. Olaf College. All rights reserved.</a:t>
            </a:r>
            <a:endParaRPr lang="en-US" sz="1050" noProof="0" dirty="0">
              <a:solidFill>
                <a:schemeClr val="tx1">
                  <a:alpha val="75000"/>
                </a:schemeClr>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93D09093-836D-4D9F-A5E6-5C33EB3BD410}"/>
              </a:ext>
            </a:extLst>
          </p:cNvPr>
          <p:cNvSpPr>
            <a:spLocks noGrp="1"/>
          </p:cNvSpPr>
          <p:nvPr>
            <p:ph type="body" sz="quarter" idx="15" hasCustomPrompt="1"/>
          </p:nvPr>
        </p:nvSpPr>
        <p:spPr>
          <a:xfrm>
            <a:off x="315516" y="152400"/>
            <a:ext cx="8630840" cy="348343"/>
          </a:xfrm>
          <a:prstGeom prst="rect">
            <a:avLst/>
          </a:prstGeom>
        </p:spPr>
        <p:txBody>
          <a:bodyPr wrap="square" lIns="91440" tIns="45720" rIns="91440" bIns="45720" anchor="b" anchorCtr="0">
            <a:noAutofit/>
          </a:bodyPr>
          <a:lstStyle>
            <a:lvl1pPr marL="0" indent="0" algn="l">
              <a:lnSpc>
                <a:spcPct val="90000"/>
              </a:lnSpc>
              <a:spcBef>
                <a:spcPts val="750"/>
              </a:spcBef>
              <a:spcAft>
                <a:spcPts val="0"/>
              </a:spcAft>
              <a:buFontTx/>
              <a:buNone/>
              <a:defRPr sz="1350" b="0" i="0">
                <a:solidFill>
                  <a:srgbClr val="E29D1C"/>
                </a:solidFill>
                <a:latin typeface="Arial" panose="020B0604020202020204" pitchFamily="34" charset="0"/>
                <a:cs typeface="Arial" panose="020B0604020202020204" pitchFamily="34" charset="0"/>
              </a:defRPr>
            </a:lvl1pPr>
          </a:lstStyle>
          <a:p>
            <a:pPr lvl="0"/>
            <a:r>
              <a:rPr lang="en-GB"/>
              <a:t>/SUBTITLE</a:t>
            </a:r>
          </a:p>
        </p:txBody>
      </p:sp>
      <p:sp>
        <p:nvSpPr>
          <p:cNvPr id="11" name="Text Placeholder 2">
            <a:extLst>
              <a:ext uri="{FF2B5EF4-FFF2-40B4-BE49-F238E27FC236}">
                <a16:creationId xmlns:a16="http://schemas.microsoft.com/office/drawing/2014/main" id="{B922D94E-DAA5-4A41-9548-9697E3F00183}"/>
              </a:ext>
            </a:extLst>
          </p:cNvPr>
          <p:cNvSpPr>
            <a:spLocks noGrp="1"/>
          </p:cNvSpPr>
          <p:nvPr>
            <p:ph type="body" sz="quarter" idx="16" hasCustomPrompt="1"/>
          </p:nvPr>
        </p:nvSpPr>
        <p:spPr>
          <a:xfrm>
            <a:off x="315516" y="519343"/>
            <a:ext cx="8630840" cy="653142"/>
          </a:xfrm>
          <a:prstGeom prst="rect">
            <a:avLst/>
          </a:prstGeom>
        </p:spPr>
        <p:txBody>
          <a:bodyPr wrap="square" lIns="91440" tIns="45720" rIns="91440" bIns="45720" anchor="t" anchorCtr="0">
            <a:noAutofit/>
          </a:bodyPr>
          <a:lstStyle>
            <a:lvl1pPr marL="0" indent="0" algn="l">
              <a:lnSpc>
                <a:spcPct val="90000"/>
              </a:lnSpc>
              <a:spcBef>
                <a:spcPts val="750"/>
              </a:spcBef>
              <a:spcAft>
                <a:spcPts val="0"/>
              </a:spcAft>
              <a:buFontTx/>
              <a:buNone/>
              <a:defRPr sz="2025" b="1" i="0">
                <a:solidFill>
                  <a:srgbClr val="000000"/>
                </a:solidFill>
                <a:latin typeface="Arial Black" panose="020B0A04020102020204" pitchFamily="34" charset="0"/>
                <a:cs typeface="Arial" panose="020B0604020202020204" pitchFamily="34" charset="0"/>
              </a:defRPr>
            </a:lvl1pPr>
          </a:lstStyle>
          <a:p>
            <a:pPr lvl="0"/>
            <a:r>
              <a:rPr lang="en-GB" dirty="0"/>
              <a:t>TITLE – WRITE A SENTENCE THAT SUMMARIZES THE SLIDE IN NO MORE THAN 2 LINES</a:t>
            </a:r>
          </a:p>
        </p:txBody>
      </p:sp>
    </p:spTree>
    <p:extLst>
      <p:ext uri="{BB962C8B-B14F-4D97-AF65-F5344CB8AC3E}">
        <p14:creationId xmlns:p14="http://schemas.microsoft.com/office/powerpoint/2010/main" val="1951776595"/>
      </p:ext>
    </p:extLst>
  </p:cSld>
  <p:clrMapOvr>
    <a:masterClrMapping/>
  </p:clrMapOvr>
  <p:extLst>
    <p:ext uri="{DCECCB84-F9BA-43D5-87BE-67443E8EF086}">
      <p15:sldGuideLst xmlns:p15="http://schemas.microsoft.com/office/powerpoint/2012/main">
        <p15:guide id="1" orient="horz" pos="1008">
          <p15:clr>
            <a:srgbClr val="FBAE40"/>
          </p15:clr>
        </p15:guide>
        <p15:guide id="2" pos="312">
          <p15:clr>
            <a:srgbClr val="FBAE40"/>
          </p15:clr>
        </p15:guide>
        <p15:guide id="3" pos="7440">
          <p15:clr>
            <a:srgbClr val="FBAE40"/>
          </p15:clr>
        </p15:guide>
        <p15:guide id="4" orient="horz" pos="40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0684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3"/>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3" name="Google Shape;23;p3"/>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4" name="Google Shape;24;p3"/>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5" name="Google Shape;25;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17552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26"/>
        <p:cNvGrpSpPr/>
        <p:nvPr/>
      </p:nvGrpSpPr>
      <p:grpSpPr>
        <a:xfrm>
          <a:off x="0" y="0"/>
          <a:ext cx="0" cy="0"/>
          <a:chOff x="0" y="0"/>
          <a:chExt cx="0" cy="0"/>
        </a:xfrm>
      </p:grpSpPr>
      <p:grpSp>
        <p:nvGrpSpPr>
          <p:cNvPr id="27" name="Google Shape;27;p4"/>
          <p:cNvGrpSpPr/>
          <p:nvPr/>
        </p:nvGrpSpPr>
        <p:grpSpPr>
          <a:xfrm>
            <a:off x="830392" y="1191256"/>
            <a:ext cx="745763" cy="45826"/>
            <a:chOff x="4580561" y="2589004"/>
            <a:chExt cx="1064464" cy="25200"/>
          </a:xfrm>
        </p:grpSpPr>
        <p:sp>
          <p:nvSpPr>
            <p:cNvPr id="28" name="Google Shape;28;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1" name="Google Shape;31;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4236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5"/>
          <p:cNvGrpSpPr/>
          <p:nvPr/>
        </p:nvGrpSpPr>
        <p:grpSpPr>
          <a:xfrm>
            <a:off x="830392" y="1191256"/>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8" name="Google Shape;38;p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44648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6535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71627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0690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05515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5135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1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38492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4746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674690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4348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491786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23011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91760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0622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95470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93341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61714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0300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376674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2" name="Google Shape;12;p2"/>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191864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4"/>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2" name="Google Shape;22;p4"/>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3" name="Google Shape;23;p4"/>
          <p:cNvSpPr txBox="1">
            <a:spLocks noGrp="1"/>
          </p:cNvSpPr>
          <p:nvPr>
            <p:ph type="title"/>
          </p:nvPr>
        </p:nvSpPr>
        <p:spPr>
          <a:xfrm>
            <a:off x="773700" y="1806450"/>
            <a:ext cx="7596600" cy="153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62230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686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986441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02190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8"/>
          <p:cNvSpPr txBox="1">
            <a:spLocks noGrp="1"/>
          </p:cNvSpPr>
          <p:nvPr>
            <p:ph type="title"/>
          </p:nvPr>
        </p:nvSpPr>
        <p:spPr>
          <a:xfrm>
            <a:off x="490250" y="450150"/>
            <a:ext cx="5878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091874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13549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702724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txBox="1">
            <a:spLocks noGrp="1"/>
          </p:cNvSpPr>
          <p:nvPr>
            <p:ph type="title" hasCustomPrompt="1"/>
          </p:nvPr>
        </p:nvSpPr>
        <p:spPr>
          <a:xfrm>
            <a:off x="311700" y="957125"/>
            <a:ext cx="8520600" cy="212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9051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10.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5.xml"/><Relationship Id="rId7"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75202990"/>
      </p:ext>
    </p:extLst>
  </p:cSld>
  <p:clrMap bg1="lt1" tx1="dk1" bg2="dk2" tx2="lt2" accent1="accent1" accent2="accent2" accent3="accent3" accent4="accent4" accent5="accent5" accent6="accent6" hlink="hlink" folHlink="folHlink"/>
  <p:sldLayoutIdLst>
    <p:sldLayoutId id="2147483750"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9939435"/>
      </p:ext>
    </p:extLst>
  </p:cSld>
  <p:clrMap bg1="lt1" tx1="dk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91067252"/>
      </p:ext>
    </p:extLst>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00307715"/>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868077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ab1d167e5a_2_0"/>
          <p:cNvSpPr txBox="1">
            <a:spLocks noGrp="1"/>
          </p:cNvSpPr>
          <p:nvPr>
            <p:ph type="title"/>
          </p:nvPr>
        </p:nvSpPr>
        <p:spPr>
          <a:xfrm>
            <a:off x="311700" y="315925"/>
            <a:ext cx="8520600" cy="831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endParaRPr/>
          </a:p>
        </p:txBody>
      </p:sp>
      <p:sp>
        <p:nvSpPr>
          <p:cNvPr id="86" name="Google Shape;86;gab1d167e5a_2_0"/>
          <p:cNvSpPr txBox="1">
            <a:spLocks noGrp="1"/>
          </p:cNvSpPr>
          <p:nvPr>
            <p:ph type="body" idx="1"/>
          </p:nvPr>
        </p:nvSpPr>
        <p:spPr>
          <a:xfrm>
            <a:off x="311700" y="1225225"/>
            <a:ext cx="8520600" cy="33540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1"/>
              </a:buClr>
              <a:buSzPts val="2400"/>
              <a:buFont typeface="Open Sans"/>
              <a:buChar char="●"/>
              <a:defRPr sz="2400" b="0" i="0" u="none" strike="noStrike" cap="none">
                <a:solidFill>
                  <a:schemeClr val="dk1"/>
                </a:solidFill>
                <a:latin typeface="Open Sans"/>
                <a:ea typeface="Open Sans"/>
                <a:cs typeface="Open Sans"/>
                <a:sym typeface="Open Sans"/>
              </a:defRPr>
            </a:lvl1pPr>
            <a:lvl2pPr marL="914400" marR="0" lvl="1"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2pPr>
            <a:lvl3pPr marL="1371600" marR="0" lvl="2"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3pPr>
            <a:lvl4pPr marL="1828800" marR="0" lvl="3"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4pPr>
            <a:lvl5pPr marL="2286000" marR="0" lvl="4"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5pPr>
            <a:lvl6pPr marL="2743200" marR="0" lvl="5"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6pPr>
            <a:lvl7pPr marL="3200400" marR="0" lvl="6"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7pPr>
            <a:lvl8pPr marL="3657600" marR="0" lvl="7"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8pPr>
            <a:lvl9pPr marL="4114800" marR="0" lvl="8" indent="-349250" algn="l" rtl="0">
              <a:lnSpc>
                <a:spcPct val="115000"/>
              </a:lnSpc>
              <a:spcBef>
                <a:spcPts val="2100"/>
              </a:spcBef>
              <a:spcAft>
                <a:spcPts val="210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9pPr>
          </a:lstStyle>
          <a:p>
            <a:endParaRPr/>
          </a:p>
        </p:txBody>
      </p:sp>
      <p:sp>
        <p:nvSpPr>
          <p:cNvPr id="87" name="Google Shape;87;gab1d167e5a_2_0"/>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215153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ab1d167e5a_2_0"/>
          <p:cNvSpPr txBox="1">
            <a:spLocks noGrp="1"/>
          </p:cNvSpPr>
          <p:nvPr>
            <p:ph type="title"/>
          </p:nvPr>
        </p:nvSpPr>
        <p:spPr>
          <a:xfrm>
            <a:off x="311700" y="315925"/>
            <a:ext cx="8520600" cy="831300"/>
          </a:xfrm>
          <a:prstGeom prst="rect">
            <a:avLst/>
          </a:prstGeom>
          <a:noFill/>
          <a:ln>
            <a:noFill/>
          </a:ln>
        </p:spPr>
        <p:txBody>
          <a:bodyPr spcFirstLastPara="1" wrap="square" lIns="121900" tIns="121900" rIns="121900" bIns="121900" anchor="b" anchorCtr="0">
            <a:noAutofit/>
          </a:bodyPr>
          <a:lstStyle>
            <a:lvl1pPr lv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1pPr>
            <a:lvl2pPr lvl="1">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2pPr>
            <a:lvl3pPr lvl="2">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3pPr>
            <a:lvl4pPr lvl="3">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4pPr>
            <a:lvl5pPr lvl="4">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5pPr>
            <a:lvl6pPr lvl="5">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6pPr>
            <a:lvl7pPr lvl="6">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7pPr>
            <a:lvl8pPr lvl="7">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8pPr>
            <a:lvl9pPr lvl="8">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9pPr>
          </a:lstStyle>
          <a:p>
            <a:endParaRPr/>
          </a:p>
        </p:txBody>
      </p:sp>
      <p:sp>
        <p:nvSpPr>
          <p:cNvPr id="86" name="Google Shape;86;gab1d167e5a_2_0"/>
          <p:cNvSpPr txBox="1">
            <a:spLocks noGrp="1"/>
          </p:cNvSpPr>
          <p:nvPr>
            <p:ph type="body" idx="1"/>
          </p:nvPr>
        </p:nvSpPr>
        <p:spPr>
          <a:xfrm>
            <a:off x="311700" y="1225225"/>
            <a:ext cx="8520600" cy="33540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1pPr>
            <a:lvl2pPr marL="914400" lvl="1"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2pPr>
            <a:lvl3pPr marL="1371600" lvl="2"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3pPr>
            <a:lvl4pPr marL="1828800" lvl="3"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4pPr>
            <a:lvl5pPr marL="2286000" lvl="4"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5pPr>
            <a:lvl6pPr marL="2743200" lvl="5"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6pPr>
            <a:lvl7pPr marL="3200400" lvl="6"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7pPr>
            <a:lvl8pPr marL="3657600" lvl="7" indent="-34925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8pPr>
            <a:lvl9pPr marL="4114800" lvl="8" indent="-349250">
              <a:lnSpc>
                <a:spcPct val="115000"/>
              </a:lnSpc>
              <a:spcBef>
                <a:spcPts val="2100"/>
              </a:spcBef>
              <a:spcAft>
                <a:spcPts val="2100"/>
              </a:spcAft>
              <a:buClr>
                <a:schemeClr val="dk1"/>
              </a:buClr>
              <a:buSzPts val="1900"/>
              <a:buFont typeface="Open Sans"/>
              <a:buChar char="■"/>
              <a:defRPr sz="1900">
                <a:solidFill>
                  <a:schemeClr val="dk1"/>
                </a:solidFill>
                <a:latin typeface="Open Sans"/>
                <a:ea typeface="Open Sans"/>
                <a:cs typeface="Open Sans"/>
                <a:sym typeface="Open Sans"/>
              </a:defRPr>
            </a:lvl9pPr>
          </a:lstStyle>
          <a:p>
            <a:endParaRPr/>
          </a:p>
        </p:txBody>
      </p:sp>
      <p:sp>
        <p:nvSpPr>
          <p:cNvPr id="87" name="Google Shape;87;gab1d167e5a_2_0"/>
          <p:cNvSpPr txBox="1">
            <a:spLocks noGrp="1"/>
          </p:cNvSpPr>
          <p:nvPr>
            <p:ph type="sldNum" idx="12"/>
          </p:nvPr>
        </p:nvSpPr>
        <p:spPr>
          <a:xfrm>
            <a:off x="8472458" y="4663217"/>
            <a:ext cx="548700" cy="393600"/>
          </a:xfrm>
          <a:prstGeom prst="rect">
            <a:avLst/>
          </a:prstGeom>
          <a:noFill/>
          <a:ln>
            <a:noFill/>
          </a:ln>
        </p:spPr>
        <p:txBody>
          <a:bodyPr spcFirstLastPara="1" wrap="square" lIns="121900" tIns="121900" rIns="121900" bIns="121900" anchor="ctr" anchorCtr="0">
            <a:noAutofit/>
          </a:bodyPr>
          <a:lstStyle>
            <a:lvl1pPr lvl="0" algn="r">
              <a:buNone/>
              <a:defRPr sz="975">
                <a:solidFill>
                  <a:schemeClr val="dk1"/>
                </a:solidFill>
                <a:latin typeface="Economica"/>
                <a:ea typeface="Economica"/>
                <a:cs typeface="Economica"/>
                <a:sym typeface="Economica"/>
              </a:defRPr>
            </a:lvl1pPr>
            <a:lvl2pPr lvl="1" algn="r">
              <a:buNone/>
              <a:defRPr sz="975">
                <a:solidFill>
                  <a:schemeClr val="dk1"/>
                </a:solidFill>
                <a:latin typeface="Economica"/>
                <a:ea typeface="Economica"/>
                <a:cs typeface="Economica"/>
                <a:sym typeface="Economica"/>
              </a:defRPr>
            </a:lvl2pPr>
            <a:lvl3pPr lvl="2" algn="r">
              <a:buNone/>
              <a:defRPr sz="975">
                <a:solidFill>
                  <a:schemeClr val="dk1"/>
                </a:solidFill>
                <a:latin typeface="Economica"/>
                <a:ea typeface="Economica"/>
                <a:cs typeface="Economica"/>
                <a:sym typeface="Economica"/>
              </a:defRPr>
            </a:lvl3pPr>
            <a:lvl4pPr lvl="3" algn="r">
              <a:buNone/>
              <a:defRPr sz="975">
                <a:solidFill>
                  <a:schemeClr val="dk1"/>
                </a:solidFill>
                <a:latin typeface="Economica"/>
                <a:ea typeface="Economica"/>
                <a:cs typeface="Economica"/>
                <a:sym typeface="Economica"/>
              </a:defRPr>
            </a:lvl4pPr>
            <a:lvl5pPr lvl="4" algn="r">
              <a:buNone/>
              <a:defRPr sz="975">
                <a:solidFill>
                  <a:schemeClr val="dk1"/>
                </a:solidFill>
                <a:latin typeface="Economica"/>
                <a:ea typeface="Economica"/>
                <a:cs typeface="Economica"/>
                <a:sym typeface="Economica"/>
              </a:defRPr>
            </a:lvl5pPr>
            <a:lvl6pPr lvl="5" algn="r">
              <a:buNone/>
              <a:defRPr sz="975">
                <a:solidFill>
                  <a:schemeClr val="dk1"/>
                </a:solidFill>
                <a:latin typeface="Economica"/>
                <a:ea typeface="Economica"/>
                <a:cs typeface="Economica"/>
                <a:sym typeface="Economica"/>
              </a:defRPr>
            </a:lvl6pPr>
            <a:lvl7pPr lvl="6" algn="r">
              <a:buNone/>
              <a:defRPr sz="975">
                <a:solidFill>
                  <a:schemeClr val="dk1"/>
                </a:solidFill>
                <a:latin typeface="Economica"/>
                <a:ea typeface="Economica"/>
                <a:cs typeface="Economica"/>
                <a:sym typeface="Economica"/>
              </a:defRPr>
            </a:lvl7pPr>
            <a:lvl8pPr lvl="7" algn="r">
              <a:buNone/>
              <a:defRPr sz="975">
                <a:solidFill>
                  <a:schemeClr val="dk1"/>
                </a:solidFill>
                <a:latin typeface="Economica"/>
                <a:ea typeface="Economica"/>
                <a:cs typeface="Economica"/>
                <a:sym typeface="Economica"/>
              </a:defRPr>
            </a:lvl8pPr>
            <a:lvl9pPr lvl="8" algn="r">
              <a:buNone/>
              <a:defRPr sz="975">
                <a:solidFill>
                  <a:schemeClr val="dk1"/>
                </a:solidFill>
                <a:latin typeface="Economica"/>
                <a:ea typeface="Economica"/>
                <a:cs typeface="Economica"/>
                <a:sym typeface="Economic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86043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3450219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3342547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CAA8D-FD46-41CF-8F2F-EFCD7708D92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B11537-D0E4-4CCF-A812-E2EA3E7C40C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7627-0BB2-401D-9ED9-18B4C5EA8B8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E920631-BF00-4E45-B5D7-3D1F4E7E4ED9}" type="datetimeFigureOut">
              <a:rPr lang="en-US" smtClean="0"/>
              <a:t>1/6/2021</a:t>
            </a:fld>
            <a:endParaRPr lang="en-US"/>
          </a:p>
        </p:txBody>
      </p:sp>
      <p:sp>
        <p:nvSpPr>
          <p:cNvPr id="5" name="Footer Placeholder 4">
            <a:extLst>
              <a:ext uri="{FF2B5EF4-FFF2-40B4-BE49-F238E27FC236}">
                <a16:creationId xmlns:a16="http://schemas.microsoft.com/office/drawing/2014/main" id="{60523A7D-DE86-47F6-8DC0-E7E3776BFCA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C84A9B-EDCC-4A8C-BAF6-1F9DEC28C54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3A9C28-14C1-45E5-A57B-60B0871F9BCE}" type="slidenum">
              <a:rPr lang="en-US" smtClean="0"/>
              <a:t>‹#›</a:t>
            </a:fld>
            <a:endParaRPr lang="en-US"/>
          </a:p>
        </p:txBody>
      </p:sp>
    </p:spTree>
    <p:extLst>
      <p:ext uri="{BB962C8B-B14F-4D97-AF65-F5344CB8AC3E}">
        <p14:creationId xmlns:p14="http://schemas.microsoft.com/office/powerpoint/2010/main" val="4244389422"/>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006298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17707830"/>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0.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1.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9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3.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0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heppard@stolaf.edu" TargetMode="External"/><Relationship Id="rId2" Type="http://schemas.openxmlformats.org/officeDocument/2006/relationships/hyperlink" Target="mailto:Sheppard@stolaf.edu" TargetMode="Externa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0786"/>
            <a:ext cx="7772400" cy="802840"/>
          </a:xfrm>
        </p:spPr>
        <p:txBody>
          <a:bodyPr/>
          <a:lstStyle/>
          <a:p>
            <a:r>
              <a:rPr lang="en-US" sz="3400" dirty="0">
                <a:solidFill>
                  <a:schemeClr val="tx1"/>
                </a:solidFill>
              </a:rPr>
              <a:t>Racial and Ethnic Equity and Inclusion at St. Olaf College: </a:t>
            </a:r>
            <a:br>
              <a:rPr lang="en-US" sz="3400" dirty="0">
                <a:solidFill>
                  <a:schemeClr val="tx1"/>
                </a:solidFill>
              </a:rPr>
            </a:br>
            <a:r>
              <a:rPr lang="en-US" sz="3400" dirty="0">
                <a:solidFill>
                  <a:schemeClr val="tx1"/>
                </a:solidFill>
              </a:rPr>
              <a:t>Student Attitudes &amp; Experiences</a:t>
            </a:r>
          </a:p>
        </p:txBody>
      </p:sp>
      <p:sp>
        <p:nvSpPr>
          <p:cNvPr id="3" name="Subtitle 2"/>
          <p:cNvSpPr>
            <a:spLocks noGrp="1"/>
          </p:cNvSpPr>
          <p:nvPr>
            <p:ph type="subTitle" idx="1"/>
          </p:nvPr>
        </p:nvSpPr>
        <p:spPr>
          <a:xfrm>
            <a:off x="733031" y="3481624"/>
            <a:ext cx="6903342" cy="477600"/>
          </a:xfrm>
        </p:spPr>
        <p:txBody>
          <a:bodyPr/>
          <a:lstStyle/>
          <a:p>
            <a:r>
              <a:rPr lang="en-US" sz="2000" dirty="0">
                <a:solidFill>
                  <a:schemeClr val="tx1"/>
                </a:solidFill>
              </a:rPr>
              <a:t>Researchers in SOAN371 and Ryan Sheppard</a:t>
            </a:r>
          </a:p>
          <a:p>
            <a:r>
              <a:rPr lang="en-US" sz="2000" dirty="0">
                <a:solidFill>
                  <a:schemeClr val="tx1"/>
                </a:solidFill>
              </a:rPr>
              <a:t>Fall 2020</a:t>
            </a:r>
          </a:p>
        </p:txBody>
      </p:sp>
    </p:spTree>
    <p:extLst>
      <p:ext uri="{BB962C8B-B14F-4D97-AF65-F5344CB8AC3E}">
        <p14:creationId xmlns:p14="http://schemas.microsoft.com/office/powerpoint/2010/main" val="425354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57201" y="668775"/>
            <a:ext cx="8315424"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700" dirty="0"/>
              <a:t>Accessibility of 8 CAAS Services: Hours &amp; Locations</a:t>
            </a:r>
            <a:endParaRPr sz="2700" dirty="0"/>
          </a:p>
        </p:txBody>
      </p:sp>
      <p:sp>
        <p:nvSpPr>
          <p:cNvPr id="75" name="Google Shape;75;p12"/>
          <p:cNvSpPr txBox="1">
            <a:spLocks noGrp="1"/>
          </p:cNvSpPr>
          <p:nvPr>
            <p:ph type="body" idx="1"/>
          </p:nvPr>
        </p:nvSpPr>
        <p:spPr>
          <a:xfrm>
            <a:off x="1434388" y="1462717"/>
            <a:ext cx="7338236" cy="3416400"/>
          </a:xfrm>
          <a:prstGeom prst="rect">
            <a:avLst/>
          </a:prstGeom>
          <a:noFill/>
          <a:ln>
            <a:noFill/>
          </a:ln>
        </p:spPr>
        <p:txBody>
          <a:bodyPr spcFirstLastPara="1" wrap="square" lIns="91425" tIns="91425" rIns="91425" bIns="91425" anchor="t" anchorCtr="0">
            <a:noAutofit/>
          </a:bodyPr>
          <a:lstStyle/>
          <a:p>
            <a:pPr marL="914400" lvl="2" indent="0">
              <a:spcBef>
                <a:spcPts val="0"/>
              </a:spcBef>
              <a:buNone/>
            </a:pPr>
            <a:r>
              <a:rPr lang="en-US" sz="1600" dirty="0"/>
              <a:t>Supplemental Instruction</a:t>
            </a:r>
          </a:p>
          <a:p>
            <a:pPr marL="914400" lvl="2" indent="0">
              <a:spcBef>
                <a:spcPts val="0"/>
              </a:spcBef>
              <a:buNone/>
            </a:pPr>
            <a:r>
              <a:rPr lang="en-US" sz="1600" dirty="0"/>
              <a:t>Tutoring </a:t>
            </a:r>
          </a:p>
          <a:p>
            <a:pPr marL="914400" lvl="2" indent="0">
              <a:spcBef>
                <a:spcPts val="0"/>
              </a:spcBef>
              <a:buNone/>
            </a:pPr>
            <a:r>
              <a:rPr lang="en-US" sz="1600" dirty="0"/>
              <a:t>Writing Desk</a:t>
            </a:r>
          </a:p>
          <a:p>
            <a:pPr marL="914400" lvl="2" indent="0">
              <a:spcBef>
                <a:spcPts val="0"/>
              </a:spcBef>
              <a:buNone/>
            </a:pPr>
            <a:r>
              <a:rPr lang="en-US" sz="1600" dirty="0"/>
              <a:t>The Speaking Space</a:t>
            </a:r>
          </a:p>
          <a:p>
            <a:pPr marL="914400" lvl="2" indent="0">
              <a:spcBef>
                <a:spcPts val="0"/>
              </a:spcBef>
              <a:buNone/>
            </a:pPr>
            <a:r>
              <a:rPr lang="en-US" sz="1600" dirty="0"/>
              <a:t>Disability and Access Support</a:t>
            </a:r>
          </a:p>
          <a:p>
            <a:pPr marL="914400" lvl="2" indent="0">
              <a:spcBef>
                <a:spcPts val="0"/>
              </a:spcBef>
              <a:buNone/>
            </a:pPr>
            <a:r>
              <a:rPr lang="en-US" sz="1600" dirty="0"/>
              <a:t>SOAR</a:t>
            </a:r>
          </a:p>
          <a:p>
            <a:pPr marL="914400" lvl="2" indent="0">
              <a:spcBef>
                <a:spcPts val="0"/>
              </a:spcBef>
              <a:buNone/>
            </a:pPr>
            <a:r>
              <a:rPr lang="en-US" sz="1600" dirty="0"/>
              <a:t>Multilingual Student Support</a:t>
            </a:r>
          </a:p>
          <a:p>
            <a:pPr marL="914400" lvl="2" indent="0">
              <a:spcBef>
                <a:spcPts val="0"/>
              </a:spcBef>
              <a:buNone/>
            </a:pPr>
            <a:r>
              <a:rPr lang="en-US" sz="1600" dirty="0"/>
              <a:t>Academic Coaching</a:t>
            </a:r>
          </a:p>
          <a:p>
            <a:pPr marL="0" lvl="0" indent="0" algn="l" rtl="0">
              <a:spcBef>
                <a:spcPts val="0"/>
              </a:spcBef>
              <a:spcAft>
                <a:spcPts val="0"/>
              </a:spcAft>
              <a:buNone/>
            </a:pPr>
            <a:endParaRPr dirty="0"/>
          </a:p>
          <a:p>
            <a:pPr marL="0" lvl="0" indent="0" algn="l" rtl="0">
              <a:spcBef>
                <a:spcPts val="0"/>
              </a:spcBef>
              <a:spcAft>
                <a:spcPts val="0"/>
              </a:spcAft>
              <a:buNone/>
            </a:pPr>
            <a:r>
              <a:rPr lang="en" dirty="0"/>
              <a:t>50% - Somewhat easy to very easy</a:t>
            </a: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442329" y="41530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CAAS Levels of Use by BIPOC &amp; White Students</a:t>
            </a:r>
            <a:endParaRPr dirty="0"/>
          </a:p>
        </p:txBody>
      </p:sp>
      <p:sp>
        <p:nvSpPr>
          <p:cNvPr id="81" name="Google Shape;81;p10"/>
          <p:cNvSpPr txBox="1">
            <a:spLocks noGrp="1"/>
          </p:cNvSpPr>
          <p:nvPr>
            <p:ph type="body" idx="1"/>
          </p:nvPr>
        </p:nvSpPr>
        <p:spPr>
          <a:xfrm>
            <a:off x="589285" y="1316594"/>
            <a:ext cx="7379057" cy="3412671"/>
          </a:xfrm>
          <a:prstGeom prst="rect">
            <a:avLst/>
          </a:prstGeom>
          <a:noFill/>
          <a:ln>
            <a:noFill/>
          </a:ln>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000000"/>
              </a:buClr>
              <a:buSzPts val="1800"/>
              <a:buNone/>
            </a:pPr>
            <a:r>
              <a:rPr lang="en" sz="1600" dirty="0">
                <a:solidFill>
                  <a:srgbClr val="000000"/>
                </a:solidFill>
              </a:rPr>
              <a:t>No statistically significant differences between BIPOC and white students for most CAAS services.</a:t>
            </a:r>
            <a:endParaRPr sz="1600" dirty="0"/>
          </a:p>
          <a:p>
            <a:pPr marL="571500" lvl="1" indent="0" algn="l" rtl="0">
              <a:lnSpc>
                <a:spcPct val="115000"/>
              </a:lnSpc>
              <a:spcBef>
                <a:spcPts val="0"/>
              </a:spcBef>
              <a:spcAft>
                <a:spcPts val="0"/>
              </a:spcAft>
              <a:buClr>
                <a:srgbClr val="000000"/>
              </a:buClr>
              <a:buSzPts val="1800"/>
              <a:buNone/>
            </a:pPr>
            <a:endParaRPr sz="1600" dirty="0">
              <a:solidFill>
                <a:srgbClr val="000000"/>
              </a:solidFill>
            </a:endParaRPr>
          </a:p>
          <a:p>
            <a:pPr marL="571500" lvl="1" indent="0" algn="l" rtl="0">
              <a:lnSpc>
                <a:spcPct val="115000"/>
              </a:lnSpc>
              <a:spcBef>
                <a:spcPts val="0"/>
              </a:spcBef>
              <a:spcAft>
                <a:spcPts val="0"/>
              </a:spcAft>
              <a:buClr>
                <a:srgbClr val="000000"/>
              </a:buClr>
              <a:buSzPts val="1800"/>
              <a:buNone/>
            </a:pPr>
            <a:r>
              <a:rPr lang="en" sz="1600" dirty="0">
                <a:solidFill>
                  <a:srgbClr val="000000"/>
                </a:solidFill>
              </a:rPr>
              <a:t>Significant differences:</a:t>
            </a:r>
            <a:endParaRPr sz="1600" dirty="0">
              <a:solidFill>
                <a:srgbClr val="000000"/>
              </a:solidFill>
            </a:endParaRPr>
          </a:p>
          <a:p>
            <a:pPr marL="1028700" lvl="2" indent="0" algn="l" rtl="0">
              <a:lnSpc>
                <a:spcPct val="115000"/>
              </a:lnSpc>
              <a:spcBef>
                <a:spcPts val="0"/>
              </a:spcBef>
              <a:spcAft>
                <a:spcPts val="0"/>
              </a:spcAft>
              <a:buClr>
                <a:srgbClr val="000000"/>
              </a:buClr>
              <a:buSzPts val="1800"/>
              <a:buNone/>
            </a:pPr>
            <a:r>
              <a:rPr lang="en" sz="1600" u="sng" dirty="0">
                <a:solidFill>
                  <a:srgbClr val="000000"/>
                </a:solidFill>
              </a:rPr>
              <a:t>Tutoring</a:t>
            </a:r>
            <a:r>
              <a:rPr lang="en" sz="1600" dirty="0">
                <a:solidFill>
                  <a:srgbClr val="000000"/>
                </a:solidFill>
              </a:rPr>
              <a:t>: BIPOC students reported using tutoring services twice as much as white students</a:t>
            </a:r>
            <a:endParaRPr sz="1600" dirty="0">
              <a:solidFill>
                <a:srgbClr val="000000"/>
              </a:solidFill>
            </a:endParaRPr>
          </a:p>
          <a:p>
            <a:pPr marL="1028700" lvl="2" indent="0" algn="l" rtl="0">
              <a:lnSpc>
                <a:spcPct val="115000"/>
              </a:lnSpc>
              <a:spcBef>
                <a:spcPts val="0"/>
              </a:spcBef>
              <a:spcAft>
                <a:spcPts val="0"/>
              </a:spcAft>
              <a:buClr>
                <a:srgbClr val="000000"/>
              </a:buClr>
              <a:buSzPts val="1800"/>
              <a:buNone/>
            </a:pPr>
            <a:endParaRPr sz="1600" dirty="0">
              <a:solidFill>
                <a:srgbClr val="000000"/>
              </a:solidFill>
            </a:endParaRPr>
          </a:p>
          <a:p>
            <a:pPr marL="1028700" lvl="2" indent="0" algn="l" rtl="0">
              <a:lnSpc>
                <a:spcPct val="115000"/>
              </a:lnSpc>
              <a:spcBef>
                <a:spcPts val="0"/>
              </a:spcBef>
              <a:spcAft>
                <a:spcPts val="0"/>
              </a:spcAft>
              <a:buClr>
                <a:srgbClr val="000000"/>
              </a:buClr>
              <a:buSzPts val="1800"/>
              <a:buNone/>
            </a:pPr>
            <a:r>
              <a:rPr lang="en" sz="1600" u="sng" dirty="0">
                <a:solidFill>
                  <a:srgbClr val="000000"/>
                </a:solidFill>
              </a:rPr>
              <a:t>Academic Coaching (AC)</a:t>
            </a:r>
            <a:r>
              <a:rPr lang="en" sz="1600" dirty="0">
                <a:solidFill>
                  <a:srgbClr val="000000"/>
                </a:solidFill>
              </a:rPr>
              <a:t>: </a:t>
            </a:r>
            <a:endParaRPr lang="en-US" sz="1600" dirty="0">
              <a:solidFill>
                <a:srgbClr val="000000"/>
              </a:solidFill>
            </a:endParaRPr>
          </a:p>
          <a:p>
            <a:pPr lvl="2" indent="-342900">
              <a:spcBef>
                <a:spcPts val="0"/>
              </a:spcBef>
              <a:buClr>
                <a:srgbClr val="000000"/>
              </a:buClr>
              <a:buSzPts val="1800"/>
              <a:buAutoNum type="arabicPeriod"/>
            </a:pPr>
            <a:r>
              <a:rPr lang="en-US" dirty="0">
                <a:solidFill>
                  <a:srgbClr val="000000"/>
                </a:solidFill>
              </a:rPr>
              <a:t>BIPOC students are more likely than white students to use AC</a:t>
            </a:r>
          </a:p>
          <a:p>
            <a:pPr lvl="2" indent="-342900">
              <a:spcBef>
                <a:spcPts val="0"/>
              </a:spcBef>
              <a:buClr>
                <a:srgbClr val="000000"/>
              </a:buClr>
              <a:buSzPts val="1800"/>
              <a:buAutoNum type="arabicPeriod"/>
            </a:pPr>
            <a:r>
              <a:rPr lang="en" dirty="0">
                <a:solidFill>
                  <a:schemeClr val="dk1"/>
                </a:solidFill>
              </a:rPr>
              <a:t>Comparing </a:t>
            </a:r>
            <a:r>
              <a:rPr lang="en" u="sng" dirty="0">
                <a:solidFill>
                  <a:schemeClr val="dk1"/>
                </a:solidFill>
              </a:rPr>
              <a:t>only</a:t>
            </a:r>
            <a:r>
              <a:rPr lang="en" dirty="0">
                <a:solidFill>
                  <a:schemeClr val="dk1"/>
                </a:solidFill>
              </a:rPr>
              <a:t> students who have used AC:</a:t>
            </a:r>
          </a:p>
          <a:p>
            <a:pPr marL="1771650" lvl="3" indent="-285750">
              <a:spcBef>
                <a:spcPts val="0"/>
              </a:spcBef>
              <a:buClr>
                <a:srgbClr val="000000"/>
              </a:buClr>
              <a:buSzPts val="1800"/>
              <a:buFont typeface="Arial" panose="020B0604020202020204" pitchFamily="34" charset="0"/>
              <a:buChar char="•"/>
            </a:pPr>
            <a:r>
              <a:rPr lang="en" dirty="0">
                <a:solidFill>
                  <a:schemeClr val="dk1"/>
                </a:solidFill>
              </a:rPr>
              <a:t>White students are more likely to use it </a:t>
            </a:r>
            <a:r>
              <a:rPr lang="en" u="sng" dirty="0">
                <a:solidFill>
                  <a:schemeClr val="dk1"/>
                </a:solidFill>
              </a:rPr>
              <a:t>more than once</a:t>
            </a:r>
            <a:r>
              <a:rPr lang="en" dirty="0">
                <a:solidFill>
                  <a:schemeClr val="dk1"/>
                </a:solidFill>
              </a:rPr>
              <a:t>.</a:t>
            </a:r>
            <a:endParaRPr dirty="0">
              <a:solidFill>
                <a:srgbClr val="000000"/>
              </a:solidFill>
            </a:endParaRPr>
          </a:p>
          <a:p>
            <a:pPr marL="1771650" lvl="3" indent="-285750">
              <a:spcBef>
                <a:spcPts val="0"/>
              </a:spcBef>
              <a:buClr>
                <a:srgbClr val="000000"/>
              </a:buClr>
              <a:buSzPts val="1800"/>
              <a:buFont typeface="Arial" panose="020B0604020202020204" pitchFamily="34" charset="0"/>
              <a:buChar char="•"/>
            </a:pPr>
            <a:r>
              <a:rPr lang="en" dirty="0">
                <a:solidFill>
                  <a:srgbClr val="000000"/>
                </a:solidFill>
              </a:rPr>
              <a:t>BIPOC students are more likely to have used it </a:t>
            </a:r>
            <a:r>
              <a:rPr lang="en" u="sng" dirty="0">
                <a:solidFill>
                  <a:srgbClr val="000000"/>
                </a:solidFill>
              </a:rPr>
              <a:t>only once</a:t>
            </a:r>
            <a:r>
              <a:rPr lang="en" dirty="0">
                <a:solidFill>
                  <a:srgbClr val="000000"/>
                </a:solidFill>
              </a:rPr>
              <a:t>.</a:t>
            </a:r>
            <a:endParaRPr dirty="0">
              <a:solidFill>
                <a:srgbClr val="000000"/>
              </a:solidFill>
            </a:endParaRPr>
          </a:p>
          <a:p>
            <a:pPr marL="1371600" lvl="0" indent="0" algn="l" rtl="0">
              <a:lnSpc>
                <a:spcPct val="115000"/>
              </a:lnSpc>
              <a:spcBef>
                <a:spcPts val="0"/>
              </a:spcBef>
              <a:spcAft>
                <a:spcPts val="0"/>
              </a:spcAft>
              <a:buNone/>
            </a:pPr>
            <a:endParaRPr dirty="0">
              <a:solidFill>
                <a:srgbClr val="000000"/>
              </a:solidFill>
            </a:endParaRPr>
          </a:p>
          <a:p>
            <a:pPr marL="0" lvl="0" indent="0" algn="l" rtl="0">
              <a:lnSpc>
                <a:spcPct val="200000"/>
              </a:lnSpc>
              <a:spcBef>
                <a:spcPts val="0"/>
              </a:spcBef>
              <a:spcAft>
                <a:spcPts val="0"/>
              </a:spcAft>
              <a:buSzPts val="1800"/>
              <a:buNone/>
            </a:pPr>
            <a:endParaRPr dirty="0"/>
          </a:p>
          <a:p>
            <a:pPr marL="0" lvl="0" indent="0" algn="l" rtl="0">
              <a:lnSpc>
                <a:spcPct val="115000"/>
              </a:lnSpc>
              <a:spcBef>
                <a:spcPts val="1600"/>
              </a:spcBef>
              <a:spcAft>
                <a:spcPts val="160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068383" y="496235"/>
            <a:ext cx="6889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Student Explanations for Not Using CAAS</a:t>
            </a:r>
            <a:endParaRPr dirty="0"/>
          </a:p>
        </p:txBody>
      </p:sp>
      <p:sp>
        <p:nvSpPr>
          <p:cNvPr id="87" name="Google Shape;87;p11"/>
          <p:cNvSpPr txBox="1">
            <a:spLocks noGrp="1"/>
          </p:cNvSpPr>
          <p:nvPr>
            <p:ph type="body" idx="1"/>
          </p:nvPr>
        </p:nvSpPr>
        <p:spPr>
          <a:xfrm>
            <a:off x="989335" y="1490336"/>
            <a:ext cx="6889200"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600" dirty="0">
                <a:solidFill>
                  <a:schemeClr val="dk1"/>
                </a:solidFill>
                <a:latin typeface="+mn-lt"/>
                <a:ea typeface="Times New Roman"/>
                <a:cs typeface="Times New Roman"/>
                <a:sym typeface="Times New Roman"/>
              </a:rPr>
              <a:t>Responses from 211 students</a:t>
            </a:r>
            <a:endParaRPr sz="1600" dirty="0">
              <a:solidFill>
                <a:schemeClr val="dk1"/>
              </a:solidFill>
              <a:latin typeface="+mn-lt"/>
              <a:ea typeface="Times New Roman"/>
              <a:cs typeface="Times New Roman"/>
              <a:sym typeface="Times New Roman"/>
            </a:endParaRPr>
          </a:p>
          <a:p>
            <a:pPr marL="457200" lvl="0" indent="0" algn="l" rtl="0">
              <a:lnSpc>
                <a:spcPct val="115000"/>
              </a:lnSpc>
              <a:spcBef>
                <a:spcPts val="0"/>
              </a:spcBef>
              <a:spcAft>
                <a:spcPts val="0"/>
              </a:spcAft>
              <a:buNone/>
            </a:pPr>
            <a:endParaRPr sz="1600" dirty="0">
              <a:solidFill>
                <a:schemeClr val="dk1"/>
              </a:solidFill>
              <a:latin typeface="+mn-lt"/>
              <a:ea typeface="Times New Roman"/>
              <a:cs typeface="Times New Roman"/>
              <a:sym typeface="Times New Roman"/>
            </a:endParaRPr>
          </a:p>
          <a:p>
            <a:pPr lvl="1">
              <a:lnSpc>
                <a:spcPct val="100000"/>
              </a:lnSpc>
              <a:spcBef>
                <a:spcPts val="0"/>
              </a:spcBef>
              <a:buClr>
                <a:schemeClr val="dk1"/>
              </a:buClr>
              <a:buFont typeface="Arial" panose="020B0604020202020204" pitchFamily="34" charset="0"/>
              <a:buChar char="•"/>
            </a:pPr>
            <a:r>
              <a:rPr lang="en" sz="1600" dirty="0">
                <a:solidFill>
                  <a:schemeClr val="dk1"/>
                </a:solidFill>
                <a:latin typeface="+mn-lt"/>
                <a:ea typeface="Times New Roman"/>
                <a:cs typeface="Times New Roman"/>
                <a:sym typeface="Times New Roman"/>
              </a:rPr>
              <a:t>Lack of Need (67%) - No need or use other resources</a:t>
            </a:r>
          </a:p>
          <a:p>
            <a:pPr lvl="1">
              <a:lnSpc>
                <a:spcPct val="100000"/>
              </a:lnSpc>
              <a:spcBef>
                <a:spcPts val="0"/>
              </a:spcBef>
              <a:buClr>
                <a:schemeClr val="dk1"/>
              </a:buClr>
              <a:buFont typeface="Arial" panose="020B0604020202020204" pitchFamily="34" charset="0"/>
              <a:buChar char="•"/>
            </a:pPr>
            <a:endParaRPr sz="1600" dirty="0">
              <a:solidFill>
                <a:schemeClr val="dk1"/>
              </a:solidFill>
              <a:latin typeface="+mn-lt"/>
              <a:ea typeface="Times New Roman"/>
              <a:cs typeface="Times New Roman"/>
              <a:sym typeface="Times New Roman"/>
            </a:endParaRPr>
          </a:p>
          <a:p>
            <a:pPr lvl="1">
              <a:lnSpc>
                <a:spcPct val="100000"/>
              </a:lnSpc>
              <a:spcBef>
                <a:spcPts val="0"/>
              </a:spcBef>
              <a:buClr>
                <a:schemeClr val="dk1"/>
              </a:buClr>
              <a:buFont typeface="Arial" panose="020B0604020202020204" pitchFamily="34" charset="0"/>
              <a:buChar char="•"/>
            </a:pPr>
            <a:r>
              <a:rPr lang="en" sz="1600" dirty="0">
                <a:solidFill>
                  <a:schemeClr val="dk1"/>
                </a:solidFill>
                <a:latin typeface="+mn-lt"/>
                <a:ea typeface="Times New Roman"/>
                <a:cs typeface="Times New Roman"/>
                <a:sym typeface="Times New Roman"/>
              </a:rPr>
              <a:t>Access and Time Issues (18%) - Not connected to CAAS and hours don’t fit their schedules</a:t>
            </a:r>
          </a:p>
          <a:p>
            <a:pPr lvl="1">
              <a:lnSpc>
                <a:spcPct val="100000"/>
              </a:lnSpc>
              <a:spcBef>
                <a:spcPts val="0"/>
              </a:spcBef>
              <a:buClr>
                <a:schemeClr val="dk1"/>
              </a:buClr>
              <a:buFont typeface="Arial" panose="020B0604020202020204" pitchFamily="34" charset="0"/>
              <a:buChar char="•"/>
            </a:pPr>
            <a:endParaRPr lang="en-US" sz="1600" dirty="0">
              <a:solidFill>
                <a:schemeClr val="dk1"/>
              </a:solidFill>
              <a:latin typeface="+mn-lt"/>
              <a:ea typeface="Times New Roman"/>
              <a:cs typeface="Times New Roman"/>
              <a:sym typeface="Times New Roman"/>
            </a:endParaRPr>
          </a:p>
          <a:p>
            <a:pPr lvl="1">
              <a:lnSpc>
                <a:spcPct val="100000"/>
              </a:lnSpc>
              <a:spcBef>
                <a:spcPts val="0"/>
              </a:spcBef>
              <a:buClr>
                <a:schemeClr val="dk1"/>
              </a:buClr>
              <a:buFont typeface="Arial" panose="020B0604020202020204" pitchFamily="34" charset="0"/>
              <a:buChar char="•"/>
            </a:pPr>
            <a:r>
              <a:rPr lang="en-US" sz="1600" dirty="0">
                <a:solidFill>
                  <a:schemeClr val="dk1"/>
                </a:solidFill>
                <a:latin typeface="+mn-lt"/>
                <a:ea typeface="Times New Roman"/>
                <a:cs typeface="Times New Roman"/>
                <a:sym typeface="Times New Roman"/>
              </a:rPr>
              <a:t>Eligibility and Knowledge Issues (12%)</a:t>
            </a:r>
          </a:p>
          <a:p>
            <a:pPr lvl="1">
              <a:lnSpc>
                <a:spcPct val="100000"/>
              </a:lnSpc>
              <a:spcBef>
                <a:spcPts val="0"/>
              </a:spcBef>
              <a:buClr>
                <a:schemeClr val="dk1"/>
              </a:buClr>
              <a:buFont typeface="Arial" panose="020B0604020202020204" pitchFamily="34" charset="0"/>
              <a:buChar char="•"/>
            </a:pPr>
            <a:endParaRPr lang="en-US" sz="1600" dirty="0">
              <a:solidFill>
                <a:schemeClr val="dk1"/>
              </a:solidFill>
              <a:latin typeface="+mn-lt"/>
              <a:ea typeface="Times New Roman"/>
              <a:cs typeface="Times New Roman"/>
              <a:sym typeface="Times New Roman"/>
            </a:endParaRPr>
          </a:p>
          <a:p>
            <a:pPr lvl="1">
              <a:lnSpc>
                <a:spcPct val="100000"/>
              </a:lnSpc>
              <a:spcBef>
                <a:spcPts val="0"/>
              </a:spcBef>
              <a:buClr>
                <a:schemeClr val="dk1"/>
              </a:buClr>
              <a:buFont typeface="Arial" panose="020B0604020202020204" pitchFamily="34" charset="0"/>
              <a:buChar char="•"/>
            </a:pPr>
            <a:r>
              <a:rPr lang="en" sz="1600" dirty="0">
                <a:solidFill>
                  <a:schemeClr val="dk1"/>
                </a:solidFill>
                <a:latin typeface="+mn-lt"/>
                <a:ea typeface="Times New Roman"/>
                <a:cs typeface="Times New Roman"/>
                <a:sym typeface="Times New Roman"/>
              </a:rPr>
              <a:t>Fear of Asking for Help (3%)</a:t>
            </a:r>
            <a:endParaRPr sz="1600" dirty="0">
              <a:solidFill>
                <a:schemeClr val="dk1"/>
              </a:solidFill>
              <a:latin typeface="+mn-lt"/>
              <a:ea typeface="Times New Roman"/>
              <a:cs typeface="Times New Roman"/>
              <a:sym typeface="Times New Roman"/>
            </a:endParaRPr>
          </a:p>
          <a:p>
            <a:pPr marL="457200" lvl="0" indent="0" algn="l" rtl="0">
              <a:lnSpc>
                <a:spcPct val="115000"/>
              </a:lnSpc>
              <a:spcBef>
                <a:spcPts val="0"/>
              </a:spcBef>
              <a:spcAft>
                <a:spcPts val="0"/>
              </a:spcAft>
              <a:buSzPts val="1800"/>
              <a:buNone/>
            </a:pP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515535"/>
            <a:ext cx="8520600" cy="572700"/>
          </a:xfrm>
          <a:prstGeom prst="rect">
            <a:avLst/>
          </a:prstGeom>
        </p:spPr>
        <p:txBody>
          <a:bodyPr spcFirstLastPara="1" wrap="square" lIns="91425" tIns="91425" rIns="91425" bIns="91425" anchor="t" anchorCtr="0">
            <a:noAutofit/>
          </a:bodyPr>
          <a:lstStyle/>
          <a:p>
            <a:pPr lvl="0" algn="ctr"/>
            <a:r>
              <a:rPr lang="en" dirty="0"/>
              <a:t>CAAS Service Satisfaction </a:t>
            </a:r>
            <a:endParaRPr dirty="0"/>
          </a:p>
        </p:txBody>
      </p:sp>
      <p:graphicFrame>
        <p:nvGraphicFramePr>
          <p:cNvPr id="2" name="Table 1">
            <a:extLst>
              <a:ext uri="{FF2B5EF4-FFF2-40B4-BE49-F238E27FC236}">
                <a16:creationId xmlns:a16="http://schemas.microsoft.com/office/drawing/2014/main" id="{506EAA9D-0790-744D-94EE-F8005E7A17D4}"/>
              </a:ext>
            </a:extLst>
          </p:cNvPr>
          <p:cNvGraphicFramePr>
            <a:graphicFrameLocks noGrp="1"/>
          </p:cNvGraphicFramePr>
          <p:nvPr>
            <p:extLst>
              <p:ext uri="{D42A27DB-BD31-4B8C-83A1-F6EECF244321}">
                <p14:modId xmlns:p14="http://schemas.microsoft.com/office/powerpoint/2010/main" val="287808510"/>
              </p:ext>
            </p:extLst>
          </p:nvPr>
        </p:nvGraphicFramePr>
        <p:xfrm>
          <a:off x="1617523" y="1532204"/>
          <a:ext cx="5908954" cy="2490404"/>
        </p:xfrm>
        <a:graphic>
          <a:graphicData uri="http://schemas.openxmlformats.org/drawingml/2006/table">
            <a:tbl>
              <a:tblPr firstRow="1" firstCol="1" bandRow="1"/>
              <a:tblGrid>
                <a:gridCol w="1931628">
                  <a:extLst>
                    <a:ext uri="{9D8B030D-6E8A-4147-A177-3AD203B41FA5}">
                      <a16:colId xmlns:a16="http://schemas.microsoft.com/office/drawing/2014/main" val="487799249"/>
                    </a:ext>
                  </a:extLst>
                </a:gridCol>
                <a:gridCol w="783885">
                  <a:extLst>
                    <a:ext uri="{9D8B030D-6E8A-4147-A177-3AD203B41FA5}">
                      <a16:colId xmlns:a16="http://schemas.microsoft.com/office/drawing/2014/main" val="3271663231"/>
                    </a:ext>
                  </a:extLst>
                </a:gridCol>
                <a:gridCol w="881871">
                  <a:extLst>
                    <a:ext uri="{9D8B030D-6E8A-4147-A177-3AD203B41FA5}">
                      <a16:colId xmlns:a16="http://schemas.microsoft.com/office/drawing/2014/main" val="2182805400"/>
                    </a:ext>
                  </a:extLst>
                </a:gridCol>
                <a:gridCol w="659175">
                  <a:extLst>
                    <a:ext uri="{9D8B030D-6E8A-4147-A177-3AD203B41FA5}">
                      <a16:colId xmlns:a16="http://schemas.microsoft.com/office/drawing/2014/main" val="3445231695"/>
                    </a:ext>
                  </a:extLst>
                </a:gridCol>
                <a:gridCol w="828424">
                  <a:extLst>
                    <a:ext uri="{9D8B030D-6E8A-4147-A177-3AD203B41FA5}">
                      <a16:colId xmlns:a16="http://schemas.microsoft.com/office/drawing/2014/main" val="3080730822"/>
                    </a:ext>
                  </a:extLst>
                </a:gridCol>
                <a:gridCol w="823971">
                  <a:extLst>
                    <a:ext uri="{9D8B030D-6E8A-4147-A177-3AD203B41FA5}">
                      <a16:colId xmlns:a16="http://schemas.microsoft.com/office/drawing/2014/main" val="1725172587"/>
                    </a:ext>
                  </a:extLst>
                </a:gridCol>
              </a:tblGrid>
              <a:tr h="415843">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9525" marB="0"/>
                </a:tc>
                <a:tc>
                  <a:txBody>
                    <a:bodyPr/>
                    <a:lstStyle/>
                    <a:p>
                      <a:pPr algn="ctr" rtl="0" fontAlgn="ctr"/>
                      <a:r>
                        <a:rPr lang="en-US" sz="1050" b="0" i="0" u="none" strike="noStrike" dirty="0">
                          <a:solidFill>
                            <a:srgbClr val="000000"/>
                          </a:solidFill>
                          <a:effectLst/>
                          <a:latin typeface="Arial" panose="020B0604020202020204" pitchFamily="34" charset="0"/>
                        </a:rPr>
                        <a:t>Very Satisfied</a:t>
                      </a:r>
                    </a:p>
                  </a:txBody>
                  <a:tcPr marL="9525" marR="9525" marT="9525" marB="0" anchor="ctr"/>
                </a:tc>
                <a:tc>
                  <a:txBody>
                    <a:bodyPr/>
                    <a:lstStyle/>
                    <a:p>
                      <a:pPr algn="ctr" rtl="0" fontAlgn="ctr"/>
                      <a:r>
                        <a:rPr lang="en-US" sz="1050" b="0" i="0" u="none" strike="noStrike" dirty="0">
                          <a:solidFill>
                            <a:srgbClr val="000000"/>
                          </a:solidFill>
                          <a:effectLst/>
                          <a:latin typeface="Arial" panose="020B0604020202020204" pitchFamily="34" charset="0"/>
                        </a:rPr>
                        <a:t>Somewhat Satisfied</a:t>
                      </a:r>
                    </a:p>
                  </a:txBody>
                  <a:tcPr marL="9525" marR="9525" marT="9525" marB="0" anchor="ctr"/>
                </a:tc>
                <a:tc>
                  <a:txBody>
                    <a:bodyPr/>
                    <a:lstStyle/>
                    <a:p>
                      <a:pPr algn="ctr" rtl="0" fontAlgn="ctr"/>
                      <a:r>
                        <a:rPr lang="en-US" sz="1050" b="0" i="0" u="none" strike="noStrike" dirty="0">
                          <a:solidFill>
                            <a:srgbClr val="000000"/>
                          </a:solidFill>
                          <a:effectLst/>
                          <a:latin typeface="Arial" panose="020B0604020202020204" pitchFamily="34" charset="0"/>
                        </a:rPr>
                        <a:t>Neutral</a:t>
                      </a:r>
                    </a:p>
                  </a:txBody>
                  <a:tcPr marL="9525" marR="9525" marT="9525" marB="0" anchor="ctr"/>
                </a:tc>
                <a:tc>
                  <a:txBody>
                    <a:bodyPr/>
                    <a:lstStyle/>
                    <a:p>
                      <a:pPr algn="ctr" rtl="0" fontAlgn="ctr"/>
                      <a:r>
                        <a:rPr lang="en-US" sz="1050" b="0" i="0" u="none" strike="noStrike" dirty="0">
                          <a:solidFill>
                            <a:srgbClr val="000000"/>
                          </a:solidFill>
                          <a:effectLst/>
                          <a:latin typeface="Arial" panose="020B0604020202020204" pitchFamily="34" charset="0"/>
                        </a:rPr>
                        <a:t>Somewhat Dissatisfied</a:t>
                      </a:r>
                    </a:p>
                  </a:txBody>
                  <a:tcPr marL="9525" marR="9525" marT="9525" marB="0" anchor="ctr"/>
                </a:tc>
                <a:tc>
                  <a:txBody>
                    <a:bodyPr/>
                    <a:lstStyle/>
                    <a:p>
                      <a:pPr algn="ctr" rtl="0" fontAlgn="ctr"/>
                      <a:r>
                        <a:rPr lang="en-US" sz="1050" b="0" i="0" u="none" strike="noStrike" dirty="0">
                          <a:solidFill>
                            <a:srgbClr val="000000"/>
                          </a:solidFill>
                          <a:effectLst/>
                          <a:latin typeface="Arial" panose="020B0604020202020204" pitchFamily="34" charset="0"/>
                        </a:rPr>
                        <a:t>Very Dissatisfied</a:t>
                      </a:r>
                    </a:p>
                  </a:txBody>
                  <a:tcPr marL="9525" marR="9525" marT="9525" marB="0" anchor="ctr"/>
                </a:tc>
                <a:extLst>
                  <a:ext uri="{0D108BD9-81ED-4DB2-BD59-A6C34878D82A}">
                    <a16:rowId xmlns:a16="http://schemas.microsoft.com/office/drawing/2014/main" val="693546535"/>
                  </a:ext>
                </a:extLst>
              </a:tr>
              <a:tr h="248146">
                <a:tc>
                  <a:txBody>
                    <a:bodyPr/>
                    <a:lstStyle/>
                    <a:p>
                      <a:pPr algn="l" rtl="0" fontAlgn="ctr"/>
                      <a:r>
                        <a:rPr lang="en-US" sz="1100" b="0" i="0" u="none" strike="noStrike" dirty="0">
                          <a:solidFill>
                            <a:srgbClr val="000000"/>
                          </a:solidFill>
                          <a:effectLst/>
                          <a:highlight>
                            <a:srgbClr val="FFFF00"/>
                          </a:highlight>
                          <a:latin typeface="Arial" panose="020B0604020202020204" pitchFamily="34" charset="0"/>
                        </a:rPr>
                        <a:t>Supplemental Instruction</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33.5%</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47.3%</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11.7%</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5.4%</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2.1%</a:t>
                      </a:r>
                    </a:p>
                  </a:txBody>
                  <a:tcPr marL="9525" marR="9525" marT="9525" marB="0" anchor="ctr"/>
                </a:tc>
                <a:extLst>
                  <a:ext uri="{0D108BD9-81ED-4DB2-BD59-A6C34878D82A}">
                    <a16:rowId xmlns:a16="http://schemas.microsoft.com/office/drawing/2014/main" val="1189397739"/>
                  </a:ext>
                </a:extLst>
              </a:tr>
              <a:tr h="226583">
                <a:tc>
                  <a:txBody>
                    <a:bodyPr/>
                    <a:lstStyle/>
                    <a:p>
                      <a:pPr algn="l" rtl="0" fontAlgn="ctr"/>
                      <a:r>
                        <a:rPr lang="en-US" sz="1100" b="0" i="0" u="none" strike="noStrike" dirty="0">
                          <a:solidFill>
                            <a:srgbClr val="000000"/>
                          </a:solidFill>
                          <a:effectLst/>
                          <a:latin typeface="Arial" panose="020B0604020202020204" pitchFamily="34" charset="0"/>
                        </a:rPr>
                        <a:t>Tutoring</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26.2%</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38.1%</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23.8%</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10.7%</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1.2%</a:t>
                      </a:r>
                    </a:p>
                  </a:txBody>
                  <a:tcPr marL="9525" marR="9525" marT="9525" marB="0" anchor="ctr"/>
                </a:tc>
                <a:extLst>
                  <a:ext uri="{0D108BD9-81ED-4DB2-BD59-A6C34878D82A}">
                    <a16:rowId xmlns:a16="http://schemas.microsoft.com/office/drawing/2014/main" val="219068654"/>
                  </a:ext>
                </a:extLst>
              </a:tr>
              <a:tr h="275978">
                <a:tc>
                  <a:txBody>
                    <a:bodyPr/>
                    <a:lstStyle/>
                    <a:p>
                      <a:pPr algn="l" rtl="0" fontAlgn="ctr"/>
                      <a:r>
                        <a:rPr lang="en-US" sz="1100" b="0" i="0" u="none" strike="noStrike" dirty="0">
                          <a:solidFill>
                            <a:srgbClr val="000000"/>
                          </a:solidFill>
                          <a:effectLst/>
                          <a:highlight>
                            <a:srgbClr val="FFFF00"/>
                          </a:highlight>
                          <a:latin typeface="Arial" panose="020B0604020202020204" pitchFamily="34" charset="0"/>
                        </a:rPr>
                        <a:t>The Writing Desk</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26.8%</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35.6%</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22.8%</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12.8%</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2.0%</a:t>
                      </a:r>
                    </a:p>
                  </a:txBody>
                  <a:tcPr marL="9525" marR="9525" marT="9525" marB="0" anchor="ctr"/>
                </a:tc>
                <a:extLst>
                  <a:ext uri="{0D108BD9-81ED-4DB2-BD59-A6C34878D82A}">
                    <a16:rowId xmlns:a16="http://schemas.microsoft.com/office/drawing/2014/main" val="1247252162"/>
                  </a:ext>
                </a:extLst>
              </a:tr>
              <a:tr h="294186">
                <a:tc>
                  <a:txBody>
                    <a:bodyPr/>
                    <a:lstStyle/>
                    <a:p>
                      <a:pPr algn="l" rtl="0" fontAlgn="ctr"/>
                      <a:r>
                        <a:rPr lang="en-US" sz="1100" b="0" i="0" u="none" strike="noStrike">
                          <a:solidFill>
                            <a:srgbClr val="000000"/>
                          </a:solidFill>
                          <a:effectLst/>
                          <a:latin typeface="Arial" panose="020B0604020202020204" pitchFamily="34" charset="0"/>
                        </a:rPr>
                        <a:t>The Speaking Space</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17.2%</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43.8%</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32.8%</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6.3%</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430188373"/>
                  </a:ext>
                </a:extLst>
              </a:tr>
              <a:tr h="226739">
                <a:tc>
                  <a:txBody>
                    <a:bodyPr/>
                    <a:lstStyle/>
                    <a:p>
                      <a:pPr algn="l" rtl="0" fontAlgn="ctr"/>
                      <a:r>
                        <a:rPr lang="en-US" sz="1100" b="0" i="0" u="none" strike="noStrike" dirty="0">
                          <a:solidFill>
                            <a:srgbClr val="000000"/>
                          </a:solidFill>
                          <a:effectLst/>
                          <a:highlight>
                            <a:srgbClr val="FFFF00"/>
                          </a:highlight>
                          <a:latin typeface="Arial" panose="020B0604020202020204" pitchFamily="34" charset="0"/>
                        </a:rPr>
                        <a:t>Disability and Access Support</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49.3%</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23.9%</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21.1%</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1.40%</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4.2%</a:t>
                      </a:r>
                    </a:p>
                  </a:txBody>
                  <a:tcPr marL="9525" marR="9525" marT="9525" marB="0" anchor="ctr"/>
                </a:tc>
                <a:extLst>
                  <a:ext uri="{0D108BD9-81ED-4DB2-BD59-A6C34878D82A}">
                    <a16:rowId xmlns:a16="http://schemas.microsoft.com/office/drawing/2014/main" val="934350124"/>
                  </a:ext>
                </a:extLst>
              </a:tr>
              <a:tr h="275978">
                <a:tc>
                  <a:txBody>
                    <a:bodyPr/>
                    <a:lstStyle/>
                    <a:p>
                      <a:pPr algn="l" rtl="0" fontAlgn="ctr"/>
                      <a:r>
                        <a:rPr lang="en-US" sz="1100" b="0" i="0" u="none" strike="noStrike">
                          <a:solidFill>
                            <a:srgbClr val="000000"/>
                          </a:solidFill>
                          <a:effectLst/>
                          <a:latin typeface="Arial" panose="020B0604020202020204" pitchFamily="34" charset="0"/>
                        </a:rPr>
                        <a:t>SOAR</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11.7%</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28.3%</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45.0%</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10.0%</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5.0%</a:t>
                      </a:r>
                    </a:p>
                  </a:txBody>
                  <a:tcPr marL="9525" marR="9525" marT="9525" marB="0" anchor="ctr"/>
                </a:tc>
                <a:extLst>
                  <a:ext uri="{0D108BD9-81ED-4DB2-BD59-A6C34878D82A}">
                    <a16:rowId xmlns:a16="http://schemas.microsoft.com/office/drawing/2014/main" val="793658794"/>
                  </a:ext>
                </a:extLst>
              </a:tr>
              <a:tr h="290187">
                <a:tc>
                  <a:txBody>
                    <a:bodyPr/>
                    <a:lstStyle/>
                    <a:p>
                      <a:pPr algn="l" rtl="0" fontAlgn="ctr"/>
                      <a:r>
                        <a:rPr lang="en-US" sz="1100" b="0" i="0" u="none" strike="noStrike" dirty="0">
                          <a:solidFill>
                            <a:srgbClr val="000000"/>
                          </a:solidFill>
                          <a:effectLst/>
                          <a:latin typeface="Arial" panose="020B0604020202020204" pitchFamily="34" charset="0"/>
                        </a:rPr>
                        <a:t>Multilingual Student Support</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0.0%</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10.0%</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90.0%</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0.0%</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768777132"/>
                  </a:ext>
                </a:extLst>
              </a:tr>
              <a:tr h="236764">
                <a:tc>
                  <a:txBody>
                    <a:bodyPr/>
                    <a:lstStyle/>
                    <a:p>
                      <a:pPr algn="l" rtl="0" fontAlgn="ctr"/>
                      <a:r>
                        <a:rPr lang="en-US" sz="1100" b="0" i="0" u="none" strike="noStrike" dirty="0">
                          <a:solidFill>
                            <a:srgbClr val="000000"/>
                          </a:solidFill>
                          <a:effectLst/>
                          <a:highlight>
                            <a:srgbClr val="FFFF00"/>
                          </a:highlight>
                          <a:latin typeface="Arial" panose="020B0604020202020204" pitchFamily="34" charset="0"/>
                        </a:rPr>
                        <a:t>Academic Coaching</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30.9%</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34.5%</a:t>
                      </a:r>
                    </a:p>
                  </a:txBody>
                  <a:tcPr marL="9525" marR="9525" marT="9525" marB="0" anchor="ctr"/>
                </a:tc>
                <a:tc>
                  <a:txBody>
                    <a:bodyPr/>
                    <a:lstStyle/>
                    <a:p>
                      <a:pPr algn="ctr" rtl="0" fontAlgn="ctr"/>
                      <a:r>
                        <a:rPr lang="en-US" sz="1100" b="0" i="0" u="none" strike="noStrike" dirty="0">
                          <a:solidFill>
                            <a:srgbClr val="000000"/>
                          </a:solidFill>
                          <a:effectLst/>
                          <a:latin typeface="Arial" panose="020B0604020202020204" pitchFamily="34" charset="0"/>
                        </a:rPr>
                        <a:t>34.5%</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0.0%</a:t>
                      </a:r>
                    </a:p>
                  </a:txBody>
                  <a:tcPr marL="9525" marR="9525" marT="9525" marB="0" anchor="ctr"/>
                </a:tc>
                <a:tc>
                  <a:txBody>
                    <a:bodyPr/>
                    <a:lstStyle/>
                    <a:p>
                      <a:pPr algn="ctr" rtl="0" fontAlgn="ctr"/>
                      <a:r>
                        <a:rPr lang="en-US" sz="1100" b="0" i="0" u="none" strike="noStrike" dirty="0">
                          <a:solidFill>
                            <a:srgbClr val="000000"/>
                          </a:solidFill>
                          <a:effectLst/>
                          <a:highlight>
                            <a:srgbClr val="FFFF00"/>
                          </a:highlight>
                          <a:latin typeface="Arial" panose="020B0604020202020204" pitchFamily="34" charset="0"/>
                        </a:rPr>
                        <a:t>0.0%</a:t>
                      </a:r>
                    </a:p>
                  </a:txBody>
                  <a:tcPr marL="9525" marR="9525" marT="9525" marB="0" anchor="ctr"/>
                </a:tc>
                <a:extLst>
                  <a:ext uri="{0D108BD9-81ED-4DB2-BD59-A6C34878D82A}">
                    <a16:rowId xmlns:a16="http://schemas.microsoft.com/office/drawing/2014/main" val="3772843235"/>
                  </a:ext>
                </a:extLst>
              </a:tr>
            </a:tbl>
          </a:graphicData>
        </a:graphic>
      </p:graphicFrame>
      <p:sp>
        <p:nvSpPr>
          <p:cNvPr id="4" name="TextBox 3">
            <a:extLst>
              <a:ext uri="{FF2B5EF4-FFF2-40B4-BE49-F238E27FC236}">
                <a16:creationId xmlns:a16="http://schemas.microsoft.com/office/drawing/2014/main" id="{5F265A5C-BF99-AB45-88DA-D1A9AA1AC06B}"/>
              </a:ext>
            </a:extLst>
          </p:cNvPr>
          <p:cNvSpPr txBox="1"/>
          <p:nvPr/>
        </p:nvSpPr>
        <p:spPr>
          <a:xfrm>
            <a:off x="1178935" y="4265491"/>
            <a:ext cx="6588663" cy="523220"/>
          </a:xfrm>
          <a:prstGeom prst="rect">
            <a:avLst/>
          </a:prstGeom>
          <a:noFill/>
        </p:spPr>
        <p:txBody>
          <a:bodyPr wrap="none" rtlCol="0">
            <a:spAutoFit/>
          </a:bodyPr>
          <a:lstStyle/>
          <a:p>
            <a:pPr marL="114300" lvl="0">
              <a:buSzPts val="1800"/>
            </a:pPr>
            <a:r>
              <a:rPr lang="en-US" b="1" dirty="0"/>
              <a:t>No statistically significant differences between BIPOC and White students</a:t>
            </a:r>
          </a:p>
          <a:p>
            <a:endParaRPr lang="en-US" dirty="0"/>
          </a:p>
        </p:txBody>
      </p:sp>
    </p:spTree>
    <p:extLst>
      <p:ext uri="{BB962C8B-B14F-4D97-AF65-F5344CB8AC3E}">
        <p14:creationId xmlns:p14="http://schemas.microsoft.com/office/powerpoint/2010/main" val="216288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ab53551732_2_0"/>
          <p:cNvSpPr txBox="1">
            <a:spLocks noGrp="1"/>
          </p:cNvSpPr>
          <p:nvPr>
            <p:ph type="title"/>
          </p:nvPr>
        </p:nvSpPr>
        <p:spPr>
          <a:xfrm>
            <a:off x="760736" y="404203"/>
            <a:ext cx="709330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Recommendations for CAAS and Advisors</a:t>
            </a:r>
            <a:endParaRPr dirty="0"/>
          </a:p>
        </p:txBody>
      </p:sp>
      <p:sp>
        <p:nvSpPr>
          <p:cNvPr id="136" name="Google Shape;136;gab53551732_2_0"/>
          <p:cNvSpPr txBox="1">
            <a:spLocks noGrp="1"/>
          </p:cNvSpPr>
          <p:nvPr>
            <p:ph type="body" idx="1"/>
          </p:nvPr>
        </p:nvSpPr>
        <p:spPr>
          <a:xfrm>
            <a:off x="760736" y="1213668"/>
            <a:ext cx="7607657"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sz="1600" dirty="0">
                <a:solidFill>
                  <a:srgbClr val="000000"/>
                </a:solidFill>
              </a:rPr>
              <a:t>Increase Advertising </a:t>
            </a:r>
            <a:endParaRPr sz="1600" dirty="0">
              <a:solidFill>
                <a:srgbClr val="000000"/>
              </a:solidFill>
            </a:endParaRPr>
          </a:p>
          <a:p>
            <a:pPr marL="914400" lvl="1" indent="-317500" algn="l" rtl="0">
              <a:spcBef>
                <a:spcPts val="0"/>
              </a:spcBef>
              <a:spcAft>
                <a:spcPts val="0"/>
              </a:spcAft>
              <a:buClr>
                <a:srgbClr val="000000"/>
              </a:buClr>
              <a:buSzPts val="1400"/>
              <a:buChar char="○"/>
            </a:pPr>
            <a:r>
              <a:rPr lang="en" sz="1300" dirty="0">
                <a:solidFill>
                  <a:srgbClr val="000000"/>
                </a:solidFill>
              </a:rPr>
              <a:t>Emails/Posters</a:t>
            </a:r>
            <a:endParaRPr sz="1300" dirty="0">
              <a:solidFill>
                <a:srgbClr val="000000"/>
              </a:solidFill>
            </a:endParaRPr>
          </a:p>
          <a:p>
            <a:pPr marL="914400" lvl="1" indent="-336550" algn="l" rtl="0">
              <a:spcBef>
                <a:spcPts val="0"/>
              </a:spcBef>
              <a:spcAft>
                <a:spcPts val="0"/>
              </a:spcAft>
              <a:buClr>
                <a:srgbClr val="000000"/>
              </a:buClr>
              <a:buSzPts val="1700"/>
              <a:buChar char="○"/>
            </a:pPr>
            <a:r>
              <a:rPr lang="en" sz="1300" dirty="0">
                <a:solidFill>
                  <a:srgbClr val="000000"/>
                </a:solidFill>
              </a:rPr>
              <a:t>From a student worker in CAAS: "I've met so many people who would be super interested in having an accountability tutor, but aren't aware that it exists.“</a:t>
            </a:r>
          </a:p>
          <a:p>
            <a:pPr marL="577850" lvl="1" indent="0" algn="l" rtl="0">
              <a:spcBef>
                <a:spcPts val="0"/>
              </a:spcBef>
              <a:spcAft>
                <a:spcPts val="0"/>
              </a:spcAft>
              <a:buClr>
                <a:srgbClr val="000000"/>
              </a:buClr>
              <a:buSzPts val="1700"/>
              <a:buNone/>
            </a:pPr>
            <a:endParaRPr sz="800" dirty="0">
              <a:solidFill>
                <a:srgbClr val="000000"/>
              </a:solidFill>
            </a:endParaRPr>
          </a:p>
          <a:p>
            <a:pPr marL="457200" lvl="0" indent="-342900" algn="l" rtl="0">
              <a:spcBef>
                <a:spcPts val="0"/>
              </a:spcBef>
              <a:spcAft>
                <a:spcPts val="0"/>
              </a:spcAft>
              <a:buClr>
                <a:srgbClr val="000000"/>
              </a:buClr>
              <a:buSzPts val="1800"/>
              <a:buAutoNum type="arabicPeriod"/>
            </a:pPr>
            <a:r>
              <a:rPr lang="en" sz="1600" dirty="0">
                <a:solidFill>
                  <a:srgbClr val="000000"/>
                </a:solidFill>
              </a:rPr>
              <a:t>Extend Hours</a:t>
            </a:r>
            <a:endParaRPr sz="1600" dirty="0">
              <a:solidFill>
                <a:srgbClr val="000000"/>
              </a:solidFill>
            </a:endParaRPr>
          </a:p>
          <a:p>
            <a:pPr marL="914400" lvl="1" indent="-317500" algn="l" rtl="0">
              <a:spcBef>
                <a:spcPts val="0"/>
              </a:spcBef>
              <a:spcAft>
                <a:spcPts val="0"/>
              </a:spcAft>
              <a:buClr>
                <a:srgbClr val="000000"/>
              </a:buClr>
              <a:buSzPts val="1400"/>
              <a:buChar char="○"/>
            </a:pPr>
            <a:r>
              <a:rPr lang="en" sz="1300" dirty="0">
                <a:solidFill>
                  <a:srgbClr val="000000"/>
                </a:solidFill>
              </a:rPr>
              <a:t>More evening hours</a:t>
            </a:r>
            <a:endParaRPr sz="1300" dirty="0">
              <a:solidFill>
                <a:srgbClr val="000000"/>
              </a:solidFill>
            </a:endParaRPr>
          </a:p>
          <a:p>
            <a:pPr marL="914400" lvl="1" indent="-317500" algn="l" rtl="0">
              <a:spcBef>
                <a:spcPts val="0"/>
              </a:spcBef>
              <a:spcAft>
                <a:spcPts val="0"/>
              </a:spcAft>
              <a:buClr>
                <a:srgbClr val="000000"/>
              </a:buClr>
              <a:buSzPts val="1400"/>
              <a:buChar char="○"/>
            </a:pPr>
            <a:r>
              <a:rPr lang="en" sz="1300" dirty="0">
                <a:solidFill>
                  <a:srgbClr val="000000"/>
                </a:solidFill>
              </a:rPr>
              <a:t>"I would extend to more hours in the evening and less in the morning.“</a:t>
            </a:r>
          </a:p>
          <a:p>
            <a:pPr marL="596900" lvl="1" indent="0" algn="l" rtl="0">
              <a:spcBef>
                <a:spcPts val="0"/>
              </a:spcBef>
              <a:spcAft>
                <a:spcPts val="0"/>
              </a:spcAft>
              <a:buClr>
                <a:srgbClr val="000000"/>
              </a:buClr>
              <a:buSzPts val="1400"/>
              <a:buNone/>
            </a:pPr>
            <a:endParaRPr sz="800" dirty="0">
              <a:solidFill>
                <a:srgbClr val="000000"/>
              </a:solidFill>
            </a:endParaRPr>
          </a:p>
          <a:p>
            <a:pPr marL="457200" lvl="0" indent="-342900" algn="l" rtl="0">
              <a:spcBef>
                <a:spcPts val="0"/>
              </a:spcBef>
              <a:spcAft>
                <a:spcPts val="0"/>
              </a:spcAft>
              <a:buClr>
                <a:srgbClr val="000000"/>
              </a:buClr>
              <a:buSzPts val="1800"/>
              <a:buAutoNum type="arabicPeriod"/>
            </a:pPr>
            <a:r>
              <a:rPr lang="en" sz="1600" dirty="0">
                <a:solidFill>
                  <a:srgbClr val="000000"/>
                </a:solidFill>
              </a:rPr>
              <a:t>Offer Personalized Assistance</a:t>
            </a:r>
            <a:endParaRPr sz="1600" dirty="0">
              <a:solidFill>
                <a:srgbClr val="000000"/>
              </a:solidFill>
            </a:endParaRPr>
          </a:p>
          <a:p>
            <a:pPr marL="914400" lvl="1" indent="-317500" algn="l" rtl="0">
              <a:spcBef>
                <a:spcPts val="0"/>
              </a:spcBef>
              <a:spcAft>
                <a:spcPts val="0"/>
              </a:spcAft>
              <a:buClr>
                <a:srgbClr val="000000"/>
              </a:buClr>
              <a:buSzPts val="1400"/>
              <a:buChar char="○"/>
            </a:pPr>
            <a:r>
              <a:rPr lang="en" sz="1300" dirty="0">
                <a:solidFill>
                  <a:srgbClr val="000000"/>
                </a:solidFill>
              </a:rPr>
              <a:t>SI: Ask students what </a:t>
            </a:r>
            <a:r>
              <a:rPr lang="en" sz="1300" i="1" dirty="0">
                <a:solidFill>
                  <a:srgbClr val="000000"/>
                </a:solidFill>
              </a:rPr>
              <a:t>they </a:t>
            </a:r>
            <a:r>
              <a:rPr lang="en" sz="1300" dirty="0">
                <a:solidFill>
                  <a:srgbClr val="000000"/>
                </a:solidFill>
              </a:rPr>
              <a:t>want from an SI session</a:t>
            </a:r>
            <a:endParaRPr sz="1300" dirty="0">
              <a:solidFill>
                <a:srgbClr val="000000"/>
              </a:solidFill>
            </a:endParaRPr>
          </a:p>
          <a:p>
            <a:pPr marL="914400" lvl="1" indent="-317500" algn="l" rtl="0">
              <a:spcBef>
                <a:spcPts val="0"/>
              </a:spcBef>
              <a:spcAft>
                <a:spcPts val="0"/>
              </a:spcAft>
              <a:buClr>
                <a:srgbClr val="000000"/>
              </a:buClr>
              <a:buSzPts val="1400"/>
              <a:buChar char="○"/>
            </a:pPr>
            <a:r>
              <a:rPr lang="en" sz="1300" dirty="0">
                <a:solidFill>
                  <a:srgbClr val="000000"/>
                </a:solidFill>
                <a:highlight>
                  <a:srgbClr val="FFFFFF"/>
                </a:highlight>
              </a:rPr>
              <a:t>"Survey students about their satisfaction/dissatisfaction of SIs and change accordingly.“</a:t>
            </a:r>
          </a:p>
          <a:p>
            <a:pPr marL="914400" lvl="1" indent="-317500" algn="l" rtl="0">
              <a:spcBef>
                <a:spcPts val="0"/>
              </a:spcBef>
              <a:spcAft>
                <a:spcPts val="0"/>
              </a:spcAft>
              <a:buClr>
                <a:srgbClr val="000000"/>
              </a:buClr>
              <a:buSzPts val="1400"/>
              <a:buChar char="○"/>
            </a:pPr>
            <a:endParaRPr sz="800" dirty="0">
              <a:solidFill>
                <a:srgbClr val="000000"/>
              </a:solidFill>
              <a:highlight>
                <a:srgbClr val="FFFFFF"/>
              </a:highlight>
            </a:endParaRPr>
          </a:p>
          <a:p>
            <a:pPr marL="457200" lvl="0" indent="-342900" algn="l" rtl="0">
              <a:spcBef>
                <a:spcPts val="0"/>
              </a:spcBef>
              <a:spcAft>
                <a:spcPts val="0"/>
              </a:spcAft>
              <a:buClr>
                <a:srgbClr val="000000"/>
              </a:buClr>
              <a:buSzPts val="1800"/>
              <a:buAutoNum type="arabicPeriod"/>
            </a:pPr>
            <a:r>
              <a:rPr lang="en" sz="1600" dirty="0">
                <a:solidFill>
                  <a:srgbClr val="000000"/>
                </a:solidFill>
                <a:highlight>
                  <a:srgbClr val="FFFFFF"/>
                </a:highlight>
              </a:rPr>
              <a:t>For advisors: Foster personal relationships</a:t>
            </a:r>
            <a:endParaRPr sz="1600" dirty="0">
              <a:solidFill>
                <a:srgbClr val="000000"/>
              </a:solidFill>
              <a:highlight>
                <a:srgbClr val="FFFFFF"/>
              </a:highlight>
            </a:endParaRPr>
          </a:p>
          <a:p>
            <a:pPr marL="914400" lvl="1" indent="-317500" algn="l" rtl="0">
              <a:spcBef>
                <a:spcPts val="0"/>
              </a:spcBef>
              <a:spcAft>
                <a:spcPts val="0"/>
              </a:spcAft>
              <a:buClr>
                <a:srgbClr val="000000"/>
              </a:buClr>
              <a:buSzPts val="1400"/>
              <a:buChar char="○"/>
            </a:pPr>
            <a:r>
              <a:rPr lang="en" sz="1300" dirty="0">
                <a:solidFill>
                  <a:srgbClr val="000000"/>
                </a:solidFill>
                <a:highlight>
                  <a:srgbClr val="FFFFFF"/>
                </a:highlight>
              </a:rPr>
              <a:t>Attention to BIPOC students: motivation, personal goals, personal struggles</a:t>
            </a:r>
            <a:endParaRPr sz="1300" dirty="0">
              <a:solidFill>
                <a:srgbClr val="000000"/>
              </a:solidFill>
              <a:highlight>
                <a:srgbClr val="FFFFFF"/>
              </a:highlight>
            </a:endParaRPr>
          </a:p>
          <a:p>
            <a:pPr marL="914400" lvl="0" indent="0" algn="l" rtl="0">
              <a:spcBef>
                <a:spcPts val="0"/>
              </a:spcBef>
              <a:spcAft>
                <a:spcPts val="0"/>
              </a:spcAft>
              <a:buNone/>
            </a:pPr>
            <a:endParaRPr dirty="0">
              <a:solidFill>
                <a:schemeClr val="dk1"/>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title"/>
          </p:nvPr>
        </p:nvSpPr>
        <p:spPr>
          <a:xfrm>
            <a:off x="629841" y="870594"/>
            <a:ext cx="7884318" cy="994172"/>
          </a:xfrm>
          <a:prstGeom prst="rect">
            <a:avLst/>
          </a:prstGeom>
          <a:noFill/>
          <a:ln>
            <a:noFill/>
          </a:ln>
        </p:spPr>
        <p:txBody>
          <a:bodyPr spcFirstLastPara="1" wrap="square" lIns="68569" tIns="34275" rIns="68569" bIns="34275" anchor="ctr" anchorCtr="0">
            <a:noAutofit/>
          </a:bodyPr>
          <a:lstStyle/>
          <a:p>
            <a:pPr algn="ctr">
              <a:buSzPts val="4400"/>
            </a:pPr>
            <a:r>
              <a:rPr lang="en-US" sz="3600" dirty="0"/>
              <a:t>Serving Which Students? </a:t>
            </a:r>
            <a:br>
              <a:rPr lang="en-US" sz="3600" dirty="0"/>
            </a:br>
            <a:r>
              <a:rPr lang="en-US" sz="3600" dirty="0"/>
              <a:t>Racial and Ethnic Equity &amp; Inclusion</a:t>
            </a:r>
            <a:br>
              <a:rPr lang="en-US" sz="3600" dirty="0"/>
            </a:br>
            <a:r>
              <a:rPr lang="en-US" sz="3600" dirty="0"/>
              <a:t>in Student Services and Programming</a:t>
            </a:r>
            <a:endParaRPr sz="3600" dirty="0"/>
          </a:p>
        </p:txBody>
      </p:sp>
      <p:sp>
        <p:nvSpPr>
          <p:cNvPr id="143" name="Google Shape;143;p1"/>
          <p:cNvSpPr txBox="1">
            <a:spLocks noGrp="1"/>
          </p:cNvSpPr>
          <p:nvPr>
            <p:ph type="body" idx="1"/>
          </p:nvPr>
        </p:nvSpPr>
        <p:spPr>
          <a:xfrm>
            <a:off x="575902" y="2378305"/>
            <a:ext cx="7884318" cy="386891"/>
          </a:xfrm>
          <a:prstGeom prst="rect">
            <a:avLst/>
          </a:prstGeom>
          <a:noFill/>
          <a:ln>
            <a:noFill/>
          </a:ln>
        </p:spPr>
        <p:txBody>
          <a:bodyPr spcFirstLastPara="1" wrap="square" lIns="68569" tIns="34275" rIns="68569" bIns="34275" anchor="b" anchorCtr="0">
            <a:normAutofit/>
          </a:bodyPr>
          <a:lstStyle/>
          <a:p>
            <a:pPr marL="0" indent="0" algn="ctr">
              <a:spcBef>
                <a:spcPts val="0"/>
              </a:spcBef>
            </a:pPr>
            <a:r>
              <a:rPr lang="en-US" b="0" i="1"/>
              <a:t>Kaili Jacobsen, Anna Clements, Ch’aska Farber, and Ally Green</a:t>
            </a:r>
            <a:endParaRPr/>
          </a:p>
        </p:txBody>
      </p:sp>
      <p:sp>
        <p:nvSpPr>
          <p:cNvPr id="144" name="Google Shape;144;p1"/>
          <p:cNvSpPr txBox="1">
            <a:spLocks noGrp="1"/>
          </p:cNvSpPr>
          <p:nvPr>
            <p:ph type="body" idx="2"/>
          </p:nvPr>
        </p:nvSpPr>
        <p:spPr>
          <a:xfrm>
            <a:off x="629841" y="4193605"/>
            <a:ext cx="7884318" cy="856373"/>
          </a:xfrm>
          <a:prstGeom prst="rect">
            <a:avLst/>
          </a:prstGeom>
          <a:noFill/>
          <a:ln>
            <a:noFill/>
          </a:ln>
        </p:spPr>
        <p:txBody>
          <a:bodyPr spcFirstLastPara="1" wrap="square" lIns="68569" tIns="34275" rIns="68569" bIns="34275" anchor="t" anchorCtr="0">
            <a:normAutofit/>
          </a:bodyPr>
          <a:lstStyle/>
          <a:p>
            <a:pPr marL="0" indent="0">
              <a:spcBef>
                <a:spcPts val="0"/>
              </a:spcBef>
              <a:buSzPts val="2800"/>
              <a:buNone/>
            </a:pPr>
            <a:r>
              <a:rPr lang="en-US" sz="1800" dirty="0"/>
              <a:t>Our focus: Taylor Center for Equity and Inclusion, Piper Center for Vocation and</a:t>
            </a:r>
            <a:endParaRPr dirty="0"/>
          </a:p>
          <a:p>
            <a:pPr marL="0" indent="0">
              <a:spcBef>
                <a:spcPts val="0"/>
              </a:spcBef>
              <a:buSzPts val="2800"/>
              <a:buNone/>
            </a:pPr>
            <a:r>
              <a:rPr lang="en-US" sz="1800" dirty="0"/>
              <a:t>	       Career, Outside Speaker events, and Public Safety</a:t>
            </a:r>
            <a:endParaRPr sz="1800" dirty="0"/>
          </a:p>
        </p:txBody>
      </p:sp>
      <p:cxnSp>
        <p:nvCxnSpPr>
          <p:cNvPr id="145" name="Google Shape;145;p1"/>
          <p:cNvCxnSpPr/>
          <p:nvPr/>
        </p:nvCxnSpPr>
        <p:spPr>
          <a:xfrm>
            <a:off x="0" y="3404937"/>
            <a:ext cx="9144000" cy="0"/>
          </a:xfrm>
          <a:prstGeom prst="straightConnector1">
            <a:avLst/>
          </a:prstGeom>
          <a:noFill/>
          <a:ln w="57150" cap="flat" cmpd="sng">
            <a:solidFill>
              <a:srgbClr val="CCA677"/>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ab255dea7e_0_6"/>
          <p:cNvSpPr txBox="1">
            <a:spLocks noGrp="1"/>
          </p:cNvSpPr>
          <p:nvPr>
            <p:ph type="title"/>
          </p:nvPr>
        </p:nvSpPr>
        <p:spPr>
          <a:xfrm>
            <a:off x="1304332" y="424561"/>
            <a:ext cx="6167576" cy="446264"/>
          </a:xfrm>
          <a:prstGeom prst="rect">
            <a:avLst/>
          </a:prstGeom>
          <a:noFill/>
          <a:ln>
            <a:noFill/>
          </a:ln>
        </p:spPr>
        <p:txBody>
          <a:bodyPr spcFirstLastPara="1" wrap="square" lIns="68569" tIns="34275" rIns="68569" bIns="34275" anchor="ctr" anchorCtr="0">
            <a:noAutofit/>
          </a:bodyPr>
          <a:lstStyle/>
          <a:p>
            <a:pPr>
              <a:lnSpc>
                <a:spcPct val="90000"/>
              </a:lnSpc>
              <a:buSzPts val="4400"/>
            </a:pPr>
            <a:r>
              <a:rPr lang="en-US" sz="2700" dirty="0">
                <a:solidFill>
                  <a:srgbClr val="000000"/>
                </a:solidFill>
                <a:latin typeface="Calibri"/>
                <a:ea typeface="Calibri"/>
                <a:cs typeface="Calibri"/>
                <a:sym typeface="Calibri"/>
              </a:rPr>
              <a:t>Taylor Center – Welcoming &amp; Convenience</a:t>
            </a:r>
            <a:endParaRPr sz="2700" dirty="0">
              <a:solidFill>
                <a:srgbClr val="000000"/>
              </a:solidFill>
              <a:latin typeface="Calibri"/>
              <a:ea typeface="Calibri"/>
              <a:cs typeface="Calibri"/>
              <a:sym typeface="Calibri"/>
            </a:endParaRPr>
          </a:p>
        </p:txBody>
      </p:sp>
      <p:sp>
        <p:nvSpPr>
          <p:cNvPr id="151" name="Google Shape;151;gab255dea7e_0_6"/>
          <p:cNvSpPr txBox="1">
            <a:spLocks noGrp="1"/>
          </p:cNvSpPr>
          <p:nvPr>
            <p:ph type="body" idx="1"/>
          </p:nvPr>
        </p:nvSpPr>
        <p:spPr>
          <a:xfrm>
            <a:off x="978443" y="1169457"/>
            <a:ext cx="7250989" cy="446264"/>
          </a:xfrm>
          <a:prstGeom prst="rect">
            <a:avLst/>
          </a:prstGeom>
          <a:noFill/>
          <a:ln>
            <a:noFill/>
          </a:ln>
        </p:spPr>
        <p:txBody>
          <a:bodyPr spcFirstLastPara="1" wrap="square" lIns="68569" tIns="34275" rIns="68569" bIns="34275" anchor="b" anchorCtr="0">
            <a:noAutofit/>
          </a:bodyPr>
          <a:lstStyle/>
          <a:p>
            <a:pPr marL="0" indent="0">
              <a:lnSpc>
                <a:spcPct val="80000"/>
              </a:lnSpc>
              <a:spcAft>
                <a:spcPts val="1575"/>
              </a:spcAft>
              <a:buNone/>
            </a:pPr>
            <a:r>
              <a:rPr lang="en-US" sz="1350" i="1" dirty="0">
                <a:latin typeface="Calibri"/>
                <a:ea typeface="Calibri"/>
                <a:cs typeface="Calibri"/>
                <a:sym typeface="Calibri"/>
              </a:rPr>
              <a:t>Survey question: Please indicate your level of agreement or disagreement with each statement below.</a:t>
            </a:r>
            <a:endParaRPr sz="1350" dirty="0">
              <a:latin typeface="Calibri"/>
              <a:ea typeface="Calibri"/>
              <a:cs typeface="Calibri"/>
              <a:sym typeface="Calibri"/>
            </a:endParaRPr>
          </a:p>
        </p:txBody>
      </p:sp>
      <p:graphicFrame>
        <p:nvGraphicFramePr>
          <p:cNvPr id="152" name="Google Shape;152;gab255dea7e_0_6"/>
          <p:cNvGraphicFramePr/>
          <p:nvPr>
            <p:extLst>
              <p:ext uri="{D42A27DB-BD31-4B8C-83A1-F6EECF244321}">
                <p14:modId xmlns:p14="http://schemas.microsoft.com/office/powerpoint/2010/main" val="2559345451"/>
              </p:ext>
            </p:extLst>
          </p:nvPr>
        </p:nvGraphicFramePr>
        <p:xfrm>
          <a:off x="1047953" y="1394831"/>
          <a:ext cx="7048089" cy="1298409"/>
        </p:xfrm>
        <a:graphic>
          <a:graphicData uri="http://schemas.openxmlformats.org/drawingml/2006/table">
            <a:tbl>
              <a:tblPr firstRow="1" bandRow="1">
                <a:noFill/>
              </a:tblPr>
              <a:tblGrid>
                <a:gridCol w="2665275">
                  <a:extLst>
                    <a:ext uri="{9D8B030D-6E8A-4147-A177-3AD203B41FA5}">
                      <a16:colId xmlns:a16="http://schemas.microsoft.com/office/drawing/2014/main" val="20000"/>
                    </a:ext>
                  </a:extLst>
                </a:gridCol>
                <a:gridCol w="818419">
                  <a:extLst>
                    <a:ext uri="{9D8B030D-6E8A-4147-A177-3AD203B41FA5}">
                      <a16:colId xmlns:a16="http://schemas.microsoft.com/office/drawing/2014/main" val="20001"/>
                    </a:ext>
                  </a:extLst>
                </a:gridCol>
                <a:gridCol w="887438">
                  <a:extLst>
                    <a:ext uri="{9D8B030D-6E8A-4147-A177-3AD203B41FA5}">
                      <a16:colId xmlns:a16="http://schemas.microsoft.com/office/drawing/2014/main" val="20002"/>
                    </a:ext>
                  </a:extLst>
                </a:gridCol>
                <a:gridCol w="753113">
                  <a:extLst>
                    <a:ext uri="{9D8B030D-6E8A-4147-A177-3AD203B41FA5}">
                      <a16:colId xmlns:a16="http://schemas.microsoft.com/office/drawing/2014/main" val="20003"/>
                    </a:ext>
                  </a:extLst>
                </a:gridCol>
                <a:gridCol w="955500">
                  <a:extLst>
                    <a:ext uri="{9D8B030D-6E8A-4147-A177-3AD203B41FA5}">
                      <a16:colId xmlns:a16="http://schemas.microsoft.com/office/drawing/2014/main" val="20004"/>
                    </a:ext>
                  </a:extLst>
                </a:gridCol>
                <a:gridCol w="968344">
                  <a:extLst>
                    <a:ext uri="{9D8B030D-6E8A-4147-A177-3AD203B41FA5}">
                      <a16:colId xmlns:a16="http://schemas.microsoft.com/office/drawing/2014/main" val="20005"/>
                    </a:ext>
                  </a:extLst>
                </a:gridCol>
              </a:tblGrid>
              <a:tr h="475425">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rPr>
                        <a:t>Strongly agree</a:t>
                      </a:r>
                      <a:endParaRPr sz="1200" b="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rPr>
                        <a:t>Somewhat</a:t>
                      </a:r>
                      <a:endParaRPr sz="1200" dirty="0"/>
                    </a:p>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rPr>
                        <a:t>Agree</a:t>
                      </a:r>
                      <a:endParaRPr sz="1200" b="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rPr>
                        <a:t>Neutral</a:t>
                      </a:r>
                      <a:endParaRPr sz="1200" b="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rPr>
                        <a:t>Somewhat disagree</a:t>
                      </a:r>
                      <a:endParaRPr sz="1200" b="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rPr>
                        <a:t>Strongly disagree</a:t>
                      </a:r>
                      <a:endParaRPr sz="1200" b="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274328">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solidFill>
                            <a:srgbClr val="000000"/>
                          </a:solidFill>
                        </a:rPr>
                        <a:t>TC is welcoming.</a:t>
                      </a:r>
                      <a:endParaRPr sz="130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52.2%</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23.3%</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17.8%</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6.7%</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solidFill>
                            <a:srgbClr val="000000"/>
                          </a:solidFill>
                        </a:rPr>
                        <a:t>0.0%</a:t>
                      </a:r>
                      <a:endParaRPr sz="130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r h="274328">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TC has convenient hours.</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38.2%</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27.0%</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31.5%</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3.4%</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300" u="none" strike="noStrike" cap="none" dirty="0">
                          <a:solidFill>
                            <a:srgbClr val="000000"/>
                          </a:solidFill>
                        </a:rPr>
                        <a:t>0.0%</a:t>
                      </a:r>
                      <a:endParaRPr sz="130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2"/>
                  </a:ext>
                </a:extLst>
              </a:tr>
              <a:tr h="274328">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TC has  convenient location. </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65.2%</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solidFill>
                            <a:srgbClr val="000000"/>
                          </a:solidFill>
                        </a:rPr>
                        <a:t>21.3%</a:t>
                      </a:r>
                      <a:endParaRPr sz="130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12.4%</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rPr>
                        <a:t>1.1%</a:t>
                      </a:r>
                      <a:endParaRPr sz="1300" u="none" strike="noStrike" cap="none">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300" u="none" strike="noStrike" cap="none" dirty="0">
                          <a:solidFill>
                            <a:srgbClr val="000000"/>
                          </a:solidFill>
                        </a:rPr>
                        <a:t>0.0%</a:t>
                      </a:r>
                      <a:endParaRPr sz="1300" u="none" strike="noStrike" cap="none" dirty="0">
                        <a:solidFill>
                          <a:srgbClr val="000000"/>
                        </a:solidFill>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53" name="Google Shape;153;gab255dea7e_0_6"/>
          <p:cNvSpPr txBox="1">
            <a:spLocks noGrp="1"/>
          </p:cNvSpPr>
          <p:nvPr>
            <p:ph type="body" idx="4294967295"/>
          </p:nvPr>
        </p:nvSpPr>
        <p:spPr>
          <a:xfrm>
            <a:off x="1047953" y="2904164"/>
            <a:ext cx="1686375" cy="509625"/>
          </a:xfrm>
          <a:prstGeom prst="rect">
            <a:avLst/>
          </a:prstGeom>
          <a:noFill/>
          <a:ln>
            <a:noFill/>
          </a:ln>
        </p:spPr>
        <p:txBody>
          <a:bodyPr spcFirstLastPara="1" wrap="square" lIns="68569" tIns="34275" rIns="68569" bIns="34275" anchor="b" anchorCtr="0">
            <a:noAutofit/>
          </a:bodyPr>
          <a:lstStyle/>
          <a:p>
            <a:pPr marL="0" indent="0">
              <a:lnSpc>
                <a:spcPct val="90000"/>
              </a:lnSpc>
              <a:spcAft>
                <a:spcPts val="1575"/>
              </a:spcAft>
              <a:buNone/>
            </a:pPr>
            <a:r>
              <a:rPr lang="en-US" sz="1800" b="1" dirty="0">
                <a:latin typeface="Calibri"/>
                <a:ea typeface="Calibri"/>
                <a:cs typeface="Calibri"/>
                <a:sym typeface="Calibri"/>
              </a:rPr>
              <a:t>MAIN FINDINGS</a:t>
            </a:r>
            <a:endParaRPr sz="1800" b="1" dirty="0">
              <a:latin typeface="Calibri"/>
              <a:ea typeface="Calibri"/>
              <a:cs typeface="Calibri"/>
              <a:sym typeface="Calibri"/>
            </a:endParaRPr>
          </a:p>
        </p:txBody>
      </p:sp>
      <p:grpSp>
        <p:nvGrpSpPr>
          <p:cNvPr id="154" name="Google Shape;154;gab255dea7e_0_6"/>
          <p:cNvGrpSpPr/>
          <p:nvPr/>
        </p:nvGrpSpPr>
        <p:grpSpPr>
          <a:xfrm>
            <a:off x="1047953" y="3249493"/>
            <a:ext cx="7181647" cy="1630157"/>
            <a:chOff x="-796106" y="817296"/>
            <a:chExt cx="5458753" cy="3395100"/>
          </a:xfrm>
        </p:grpSpPr>
        <p:sp>
          <p:nvSpPr>
            <p:cNvPr id="155" name="Google Shape;155;gab255dea7e_0_6"/>
            <p:cNvSpPr/>
            <p:nvPr/>
          </p:nvSpPr>
          <p:spPr>
            <a:xfrm>
              <a:off x="0" y="817305"/>
              <a:ext cx="4662600" cy="1509000"/>
            </a:xfrm>
            <a:prstGeom prst="roundRect">
              <a:avLst>
                <a:gd name="adj" fmla="val 10000"/>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56" name="Google Shape;156;gab255dea7e_0_6"/>
            <p:cNvSpPr/>
            <p:nvPr/>
          </p:nvSpPr>
          <p:spPr>
            <a:xfrm>
              <a:off x="1742747" y="817305"/>
              <a:ext cx="2919900" cy="1509000"/>
            </a:xfrm>
            <a:prstGeom prst="rect">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57" name="Google Shape;157;gab255dea7e_0_6"/>
            <p:cNvSpPr txBox="1"/>
            <p:nvPr/>
          </p:nvSpPr>
          <p:spPr>
            <a:xfrm>
              <a:off x="-796106" y="817296"/>
              <a:ext cx="5458625" cy="1509000"/>
            </a:xfrm>
            <a:prstGeom prst="rect">
              <a:avLst/>
            </a:prstGeom>
            <a:solidFill>
              <a:srgbClr val="EFEFEF"/>
            </a:solidFill>
            <a:ln>
              <a:noFill/>
            </a:ln>
          </p:spPr>
          <p:txBody>
            <a:bodyPr spcFirstLastPara="1" wrap="square" lIns="119756" tIns="119756" rIns="119756" bIns="119756" anchor="ctr" anchorCtr="0">
              <a:noAutofit/>
            </a:bodyPr>
            <a:lstStyle/>
            <a:p>
              <a:pPr defTabSz="685800">
                <a:buSzPts val="1500"/>
              </a:pPr>
              <a:r>
                <a:rPr lang="en-US" sz="1350" u="sng" dirty="0">
                  <a:latin typeface="Calibri"/>
                  <a:ea typeface="Calibri"/>
                  <a:cs typeface="Calibri"/>
                  <a:sym typeface="Calibri"/>
                </a:rPr>
                <a:t>Univariate</a:t>
              </a:r>
              <a:r>
                <a:rPr lang="en-US" sz="1350" dirty="0">
                  <a:latin typeface="Calibri"/>
                  <a:ea typeface="Calibri"/>
                  <a:cs typeface="Calibri"/>
                  <a:sym typeface="Calibri"/>
                </a:rPr>
                <a:t>: Most students agreed (strongly or somewhat) that the Taylor Center is welcoming and convenient (in hours and location)</a:t>
              </a:r>
              <a:endParaRPr sz="1350" dirty="0"/>
            </a:p>
          </p:txBody>
        </p:sp>
        <p:sp>
          <p:nvSpPr>
            <p:cNvPr id="158" name="Google Shape;158;gab255dea7e_0_6"/>
            <p:cNvSpPr/>
            <p:nvPr/>
          </p:nvSpPr>
          <p:spPr>
            <a:xfrm>
              <a:off x="0" y="2703396"/>
              <a:ext cx="4662600" cy="1509000"/>
            </a:xfrm>
            <a:prstGeom prst="roundRect">
              <a:avLst>
                <a:gd name="adj" fmla="val 10000"/>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59" name="Google Shape;159;gab255dea7e_0_6"/>
            <p:cNvSpPr/>
            <p:nvPr/>
          </p:nvSpPr>
          <p:spPr>
            <a:xfrm>
              <a:off x="1742747" y="2703396"/>
              <a:ext cx="2919900" cy="1509000"/>
            </a:xfrm>
            <a:prstGeom prst="rect">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60" name="Google Shape;160;gab255dea7e_0_6"/>
            <p:cNvSpPr txBox="1"/>
            <p:nvPr/>
          </p:nvSpPr>
          <p:spPr>
            <a:xfrm>
              <a:off x="-796105" y="2703329"/>
              <a:ext cx="5458706" cy="1509000"/>
            </a:xfrm>
            <a:prstGeom prst="rect">
              <a:avLst/>
            </a:prstGeom>
            <a:solidFill>
              <a:srgbClr val="EFEFEF"/>
            </a:solidFill>
            <a:ln>
              <a:noFill/>
            </a:ln>
          </p:spPr>
          <p:txBody>
            <a:bodyPr spcFirstLastPara="1" wrap="square" lIns="119756" tIns="119756" rIns="119756" bIns="119756" anchor="ctr" anchorCtr="0">
              <a:noAutofit/>
            </a:bodyPr>
            <a:lstStyle/>
            <a:p>
              <a:pPr defTabSz="685800">
                <a:buSzPts val="1500"/>
              </a:pPr>
              <a:r>
                <a:rPr lang="en-US" sz="1350" u="sng">
                  <a:latin typeface="Calibri"/>
                  <a:ea typeface="Calibri"/>
                  <a:cs typeface="Calibri"/>
                  <a:sym typeface="Calibri"/>
                </a:rPr>
                <a:t>Bivariate</a:t>
              </a:r>
              <a:r>
                <a:rPr lang="en-US" sz="1350">
                  <a:latin typeface="Calibri"/>
                  <a:ea typeface="Calibri"/>
                  <a:cs typeface="Calibri"/>
                  <a:sym typeface="Calibri"/>
                </a:rPr>
                <a:t>: Statistical significance for convenient location only → BIPOC students more frequently agreed to some extent to this statement than white students</a:t>
              </a:r>
              <a:endParaRPr sz="1350">
                <a:latin typeface="Calibri"/>
                <a:ea typeface="Calibri"/>
                <a:cs typeface="Calibri"/>
                <a:sym typeface="Calibri"/>
              </a:endParaRPr>
            </a:p>
          </p:txBody>
        </p:sp>
      </p:grpSp>
      <p:sp>
        <p:nvSpPr>
          <p:cNvPr id="2" name="Oval 1">
            <a:extLst>
              <a:ext uri="{FF2B5EF4-FFF2-40B4-BE49-F238E27FC236}">
                <a16:creationId xmlns:a16="http://schemas.microsoft.com/office/drawing/2014/main" id="{22185A80-18FB-4557-9084-01D54A5AF53C}"/>
              </a:ext>
            </a:extLst>
          </p:cNvPr>
          <p:cNvSpPr/>
          <p:nvPr/>
        </p:nvSpPr>
        <p:spPr>
          <a:xfrm>
            <a:off x="3611496" y="1796750"/>
            <a:ext cx="1798064" cy="958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ab255dea7e_0_25"/>
          <p:cNvSpPr txBox="1">
            <a:spLocks noGrp="1"/>
          </p:cNvSpPr>
          <p:nvPr>
            <p:ph type="body" idx="1"/>
          </p:nvPr>
        </p:nvSpPr>
        <p:spPr>
          <a:xfrm>
            <a:off x="1106494" y="771646"/>
            <a:ext cx="6383333" cy="509625"/>
          </a:xfrm>
          <a:prstGeom prst="rect">
            <a:avLst/>
          </a:prstGeom>
          <a:noFill/>
          <a:ln>
            <a:noFill/>
          </a:ln>
        </p:spPr>
        <p:txBody>
          <a:bodyPr spcFirstLastPara="1" wrap="square" lIns="68569" tIns="34275" rIns="68569" bIns="34275" anchor="b" anchorCtr="0">
            <a:noAutofit/>
          </a:bodyPr>
          <a:lstStyle/>
          <a:p>
            <a:pPr marL="0" indent="0">
              <a:lnSpc>
                <a:spcPct val="80000"/>
              </a:lnSpc>
              <a:spcAft>
                <a:spcPts val="1575"/>
              </a:spcAft>
              <a:buNone/>
            </a:pPr>
            <a:r>
              <a:rPr lang="en-US" sz="1350" i="1">
                <a:latin typeface="Calibri"/>
                <a:ea typeface="Calibri"/>
                <a:cs typeface="Calibri"/>
                <a:sym typeface="Calibri"/>
              </a:rPr>
              <a:t>Survey question: Have any of these factors </a:t>
            </a:r>
            <a:r>
              <a:rPr lang="en-US" sz="1350" i="1" u="sng">
                <a:latin typeface="Calibri"/>
                <a:ea typeface="Calibri"/>
                <a:cs typeface="Calibri"/>
                <a:sym typeface="Calibri"/>
              </a:rPr>
              <a:t>deterred you</a:t>
            </a:r>
            <a:r>
              <a:rPr lang="en-US" sz="1350" i="1">
                <a:latin typeface="Calibri"/>
                <a:ea typeface="Calibri"/>
                <a:cs typeface="Calibri"/>
                <a:sym typeface="Calibri"/>
              </a:rPr>
              <a:t> from using the Taylor Center?</a:t>
            </a:r>
            <a:endParaRPr sz="1350">
              <a:latin typeface="Calibri"/>
              <a:ea typeface="Calibri"/>
              <a:cs typeface="Calibri"/>
              <a:sym typeface="Calibri"/>
            </a:endParaRPr>
          </a:p>
        </p:txBody>
      </p:sp>
      <p:sp>
        <p:nvSpPr>
          <p:cNvPr id="166" name="Google Shape;166;gab255dea7e_0_25"/>
          <p:cNvSpPr txBox="1">
            <a:spLocks noGrp="1"/>
          </p:cNvSpPr>
          <p:nvPr>
            <p:ph type="body" idx="4294967295"/>
          </p:nvPr>
        </p:nvSpPr>
        <p:spPr>
          <a:xfrm>
            <a:off x="1106494" y="3370623"/>
            <a:ext cx="1686375" cy="368315"/>
          </a:xfrm>
          <a:prstGeom prst="rect">
            <a:avLst/>
          </a:prstGeom>
          <a:noFill/>
          <a:ln>
            <a:noFill/>
          </a:ln>
        </p:spPr>
        <p:txBody>
          <a:bodyPr spcFirstLastPara="1" wrap="square" lIns="68569" tIns="34275" rIns="68569" bIns="34275" anchor="b" anchorCtr="0">
            <a:noAutofit/>
          </a:bodyPr>
          <a:lstStyle/>
          <a:p>
            <a:pPr marL="0" indent="0">
              <a:lnSpc>
                <a:spcPct val="90000"/>
              </a:lnSpc>
              <a:spcAft>
                <a:spcPts val="1575"/>
              </a:spcAft>
              <a:buNone/>
            </a:pPr>
            <a:r>
              <a:rPr lang="en-US" sz="1500" b="1" dirty="0">
                <a:latin typeface="Calibri"/>
                <a:ea typeface="Calibri"/>
                <a:cs typeface="Calibri"/>
                <a:sym typeface="Calibri"/>
              </a:rPr>
              <a:t>MAIN FINDINGS</a:t>
            </a:r>
            <a:endParaRPr sz="1500" b="1" dirty="0">
              <a:latin typeface="Calibri"/>
              <a:ea typeface="Calibri"/>
              <a:cs typeface="Calibri"/>
              <a:sym typeface="Calibri"/>
            </a:endParaRPr>
          </a:p>
        </p:txBody>
      </p:sp>
      <p:grpSp>
        <p:nvGrpSpPr>
          <p:cNvPr id="167" name="Google Shape;167;gab255dea7e_0_25"/>
          <p:cNvGrpSpPr/>
          <p:nvPr/>
        </p:nvGrpSpPr>
        <p:grpSpPr>
          <a:xfrm>
            <a:off x="1018374" y="3554809"/>
            <a:ext cx="6559571" cy="1423825"/>
            <a:chOff x="-50958" y="817305"/>
            <a:chExt cx="4713605" cy="3467529"/>
          </a:xfrm>
        </p:grpSpPr>
        <p:sp>
          <p:nvSpPr>
            <p:cNvPr id="168" name="Google Shape;168;gab255dea7e_0_25"/>
            <p:cNvSpPr/>
            <p:nvPr/>
          </p:nvSpPr>
          <p:spPr>
            <a:xfrm>
              <a:off x="-42908" y="817305"/>
              <a:ext cx="4705508" cy="1508999"/>
            </a:xfrm>
            <a:prstGeom prst="roundRect">
              <a:avLst>
                <a:gd name="adj" fmla="val 10000"/>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69" name="Google Shape;169;gab255dea7e_0_25"/>
            <p:cNvSpPr/>
            <p:nvPr/>
          </p:nvSpPr>
          <p:spPr>
            <a:xfrm>
              <a:off x="1742747" y="817305"/>
              <a:ext cx="2919900" cy="1509000"/>
            </a:xfrm>
            <a:prstGeom prst="rect">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70" name="Google Shape;170;gab255dea7e_0_25"/>
            <p:cNvSpPr txBox="1"/>
            <p:nvPr/>
          </p:nvSpPr>
          <p:spPr>
            <a:xfrm>
              <a:off x="-50958" y="817307"/>
              <a:ext cx="4705508" cy="1508999"/>
            </a:xfrm>
            <a:prstGeom prst="rect">
              <a:avLst/>
            </a:prstGeom>
            <a:solidFill>
              <a:srgbClr val="EFEFEF"/>
            </a:solidFill>
            <a:ln>
              <a:noFill/>
            </a:ln>
          </p:spPr>
          <p:txBody>
            <a:bodyPr spcFirstLastPara="1" wrap="square" lIns="119756" tIns="119756" rIns="119756" bIns="119756" anchor="ctr" anchorCtr="0">
              <a:noAutofit/>
            </a:bodyPr>
            <a:lstStyle/>
            <a:p>
              <a:pPr defTabSz="685800">
                <a:buSzPts val="1500"/>
              </a:pPr>
              <a:r>
                <a:rPr lang="en-US" sz="1350" u="sng" dirty="0">
                  <a:latin typeface="Calibri"/>
                  <a:ea typeface="Calibri"/>
                  <a:cs typeface="Calibri"/>
                  <a:sym typeface="Calibri"/>
                </a:rPr>
                <a:t>Univariate</a:t>
              </a:r>
              <a:r>
                <a:rPr lang="en-US" sz="1350" dirty="0">
                  <a:latin typeface="Calibri"/>
                  <a:ea typeface="Calibri"/>
                  <a:cs typeface="Calibri"/>
                  <a:sym typeface="Calibri"/>
                </a:rPr>
                <a:t>: Over half of respondents indicated that a lack of knowledge about the TC was a barrier; few said a lack of racial/ethnic inclusivity was a barrier</a:t>
              </a:r>
              <a:endParaRPr sz="1350" dirty="0">
                <a:latin typeface="Calibri"/>
                <a:ea typeface="Calibri"/>
                <a:cs typeface="Calibri"/>
                <a:sym typeface="Calibri"/>
              </a:endParaRPr>
            </a:p>
          </p:txBody>
        </p:sp>
        <p:sp>
          <p:nvSpPr>
            <p:cNvPr id="171" name="Google Shape;171;gab255dea7e_0_25"/>
            <p:cNvSpPr/>
            <p:nvPr/>
          </p:nvSpPr>
          <p:spPr>
            <a:xfrm>
              <a:off x="-50958" y="2775833"/>
              <a:ext cx="4662600" cy="1509001"/>
            </a:xfrm>
            <a:prstGeom prst="roundRect">
              <a:avLst>
                <a:gd name="adj" fmla="val 10000"/>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72" name="Google Shape;172;gab255dea7e_0_25"/>
            <p:cNvSpPr/>
            <p:nvPr/>
          </p:nvSpPr>
          <p:spPr>
            <a:xfrm>
              <a:off x="1742747" y="2703396"/>
              <a:ext cx="2919900" cy="1509000"/>
            </a:xfrm>
            <a:prstGeom prst="rect">
              <a:avLst/>
            </a:prstGeom>
            <a:solidFill>
              <a:srgbClr val="EFEFEF"/>
            </a:solidFill>
            <a:ln>
              <a:noFill/>
            </a:ln>
          </p:spPr>
          <p:txBody>
            <a:bodyPr spcFirstLastPara="1" wrap="square" lIns="68569" tIns="68569" rIns="68569" bIns="68569" anchor="ctr" anchorCtr="0">
              <a:noAutofit/>
            </a:bodyPr>
            <a:lstStyle/>
            <a:p>
              <a:pPr defTabSz="685800">
                <a:buSzPts val="1400"/>
              </a:pPr>
              <a:endParaRPr sz="1050"/>
            </a:p>
          </p:txBody>
        </p:sp>
        <p:sp>
          <p:nvSpPr>
            <p:cNvPr id="173" name="Google Shape;173;gab255dea7e_0_25"/>
            <p:cNvSpPr txBox="1"/>
            <p:nvPr/>
          </p:nvSpPr>
          <p:spPr>
            <a:xfrm>
              <a:off x="-42908" y="3078464"/>
              <a:ext cx="4705508" cy="1133863"/>
            </a:xfrm>
            <a:prstGeom prst="rect">
              <a:avLst/>
            </a:prstGeom>
            <a:solidFill>
              <a:srgbClr val="EFEFEF"/>
            </a:solidFill>
            <a:ln>
              <a:noFill/>
            </a:ln>
          </p:spPr>
          <p:txBody>
            <a:bodyPr spcFirstLastPara="1" wrap="square" lIns="119756" tIns="119756" rIns="119756" bIns="119756" anchor="ctr" anchorCtr="0">
              <a:noAutofit/>
            </a:bodyPr>
            <a:lstStyle/>
            <a:p>
              <a:pPr defTabSz="685800">
                <a:buSzPts val="1500"/>
              </a:pPr>
              <a:r>
                <a:rPr lang="en-US" sz="1350" u="sng">
                  <a:latin typeface="Calibri"/>
                  <a:ea typeface="Calibri"/>
                  <a:cs typeface="Calibri"/>
                  <a:sym typeface="Calibri"/>
                </a:rPr>
                <a:t>Bivariate</a:t>
              </a:r>
              <a:r>
                <a:rPr lang="en-US" sz="1350">
                  <a:latin typeface="Calibri"/>
                  <a:ea typeface="Calibri"/>
                  <a:cs typeface="Calibri"/>
                  <a:sym typeface="Calibri"/>
                </a:rPr>
                <a:t>: Statistical significance for knowledge about TC only → white students were more likely to report a lack of knowledge than BIPOC students</a:t>
              </a:r>
              <a:endParaRPr sz="1350">
                <a:latin typeface="Calibri"/>
                <a:ea typeface="Calibri"/>
                <a:cs typeface="Calibri"/>
                <a:sym typeface="Calibri"/>
              </a:endParaRPr>
            </a:p>
          </p:txBody>
        </p:sp>
      </p:grpSp>
      <p:sp>
        <p:nvSpPr>
          <p:cNvPr id="174" name="Google Shape;174;gab255dea7e_0_25"/>
          <p:cNvSpPr txBox="1">
            <a:spLocks noGrp="1"/>
          </p:cNvSpPr>
          <p:nvPr>
            <p:ph type="title"/>
          </p:nvPr>
        </p:nvSpPr>
        <p:spPr>
          <a:xfrm>
            <a:off x="1688260" y="224597"/>
            <a:ext cx="5785650" cy="493514"/>
          </a:xfrm>
          <a:prstGeom prst="rect">
            <a:avLst/>
          </a:prstGeom>
          <a:noFill/>
          <a:ln>
            <a:noFill/>
          </a:ln>
        </p:spPr>
        <p:txBody>
          <a:bodyPr spcFirstLastPara="1" wrap="square" lIns="68569" tIns="34275" rIns="68569" bIns="34275" anchor="ctr" anchorCtr="0">
            <a:noAutofit/>
          </a:bodyPr>
          <a:lstStyle/>
          <a:p>
            <a:pPr>
              <a:lnSpc>
                <a:spcPct val="90000"/>
              </a:lnSpc>
              <a:buSzPts val="4400"/>
            </a:pPr>
            <a:r>
              <a:rPr lang="en-US" sz="2700">
                <a:solidFill>
                  <a:srgbClr val="000000"/>
                </a:solidFill>
                <a:latin typeface="Calibri"/>
                <a:ea typeface="Calibri"/>
                <a:cs typeface="Calibri"/>
                <a:sym typeface="Calibri"/>
              </a:rPr>
              <a:t>Taylor Center – Barriers to Use</a:t>
            </a:r>
            <a:endParaRPr sz="2700">
              <a:solidFill>
                <a:srgbClr val="000000"/>
              </a:solidFill>
              <a:latin typeface="Calibri"/>
              <a:ea typeface="Calibri"/>
              <a:cs typeface="Calibri"/>
              <a:sym typeface="Calibri"/>
            </a:endParaRPr>
          </a:p>
        </p:txBody>
      </p:sp>
      <p:graphicFrame>
        <p:nvGraphicFramePr>
          <p:cNvPr id="175" name="Google Shape;175;gab255dea7e_0_25"/>
          <p:cNvGraphicFramePr/>
          <p:nvPr>
            <p:extLst>
              <p:ext uri="{D42A27DB-BD31-4B8C-83A1-F6EECF244321}">
                <p14:modId xmlns:p14="http://schemas.microsoft.com/office/powerpoint/2010/main" val="844866070"/>
              </p:ext>
            </p:extLst>
          </p:nvPr>
        </p:nvGraphicFramePr>
        <p:xfrm>
          <a:off x="1123446" y="1091036"/>
          <a:ext cx="6349444" cy="1857872"/>
        </p:xfrm>
        <a:graphic>
          <a:graphicData uri="http://schemas.openxmlformats.org/drawingml/2006/table">
            <a:tbl>
              <a:tblPr firstRow="1" bandRow="1">
                <a:noFill/>
              </a:tblPr>
              <a:tblGrid>
                <a:gridCol w="4446338">
                  <a:extLst>
                    <a:ext uri="{9D8B030D-6E8A-4147-A177-3AD203B41FA5}">
                      <a16:colId xmlns:a16="http://schemas.microsoft.com/office/drawing/2014/main" val="20000"/>
                    </a:ext>
                  </a:extLst>
                </a:gridCol>
                <a:gridCol w="994031">
                  <a:extLst>
                    <a:ext uri="{9D8B030D-6E8A-4147-A177-3AD203B41FA5}">
                      <a16:colId xmlns:a16="http://schemas.microsoft.com/office/drawing/2014/main" val="20001"/>
                    </a:ext>
                  </a:extLst>
                </a:gridCol>
                <a:gridCol w="909075">
                  <a:extLst>
                    <a:ext uri="{9D8B030D-6E8A-4147-A177-3AD203B41FA5}">
                      <a16:colId xmlns:a16="http://schemas.microsoft.com/office/drawing/2014/main" val="20002"/>
                    </a:ext>
                  </a:extLst>
                </a:gridCol>
              </a:tblGrid>
              <a:tr h="275869">
                <a:tc>
                  <a:txBody>
                    <a:bodyPr/>
                    <a:lstStyle/>
                    <a:p>
                      <a:pPr marL="0" marR="0" lvl="0" indent="0" algn="l" rtl="0">
                        <a:lnSpc>
                          <a:spcPct val="100000"/>
                        </a:lnSpc>
                        <a:spcBef>
                          <a:spcPts val="0"/>
                        </a:spcBef>
                        <a:spcAft>
                          <a:spcPts val="0"/>
                        </a:spcAft>
                        <a:buClr>
                          <a:srgbClr val="000000"/>
                        </a:buClr>
                        <a:buSzPts val="1800"/>
                        <a:buFont typeface="Arial"/>
                        <a:buNone/>
                      </a:pP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latin typeface="+mn-lt"/>
                          <a:ea typeface="Calibri"/>
                          <a:cs typeface="Calibri"/>
                          <a:sym typeface="Calibri"/>
                        </a:rPr>
                        <a:t>Yes</a:t>
                      </a:r>
                      <a:endParaRPr sz="1300" u="none" strike="noStrike" cap="none">
                        <a:solidFill>
                          <a:srgbClr val="000000"/>
                        </a:solidFill>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solidFill>
                            <a:srgbClr val="000000"/>
                          </a:solidFill>
                          <a:latin typeface="+mn-lt"/>
                          <a:ea typeface="Calibri"/>
                          <a:cs typeface="Calibri"/>
                          <a:sym typeface="Calibri"/>
                        </a:rPr>
                        <a:t>No</a:t>
                      </a:r>
                      <a:endParaRPr sz="1300" u="none" strike="noStrike" cap="none">
                        <a:solidFill>
                          <a:srgbClr val="000000"/>
                        </a:solidFill>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2758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Lack of interest in TC</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22.3%</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77.7%</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r h="2758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Lack of knowledge about TC</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mn-lt"/>
                          <a:ea typeface="Calibri"/>
                          <a:cs typeface="Calibri"/>
                          <a:sym typeface="Calibri"/>
                        </a:rPr>
                        <a:t>54.3%</a:t>
                      </a:r>
                      <a:endParaRPr sz="1300" u="none" strike="noStrike" cap="none" dirty="0">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45.7%</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2"/>
                  </a:ext>
                </a:extLst>
              </a:tr>
              <a:tr h="2758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mn-lt"/>
                          <a:ea typeface="Calibri"/>
                          <a:cs typeface="Calibri"/>
                          <a:sym typeface="Calibri"/>
                        </a:rPr>
                        <a:t>Lack of time to use TC</a:t>
                      </a:r>
                      <a:endParaRPr sz="1300" u="none" strike="noStrike" cap="none" dirty="0">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32.3%</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67.7%</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3"/>
                  </a:ext>
                </a:extLst>
              </a:tr>
              <a:tr h="274328">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mn-lt"/>
                          <a:ea typeface="Calibri"/>
                          <a:cs typeface="Calibri"/>
                          <a:sym typeface="Calibri"/>
                        </a:rPr>
                        <a:t>Student views TC as lacking resources that will help them</a:t>
                      </a:r>
                      <a:endParaRPr sz="1300" u="none" strike="noStrike" cap="none" dirty="0">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25.9%</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mn-lt"/>
                          <a:ea typeface="Calibri"/>
                          <a:cs typeface="Calibri"/>
                          <a:sym typeface="Calibri"/>
                        </a:rPr>
                        <a:t>74.1%</a:t>
                      </a:r>
                      <a:endParaRPr sz="1300" u="none" strike="noStrike" cap="none">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4"/>
                  </a:ext>
                </a:extLst>
              </a:tr>
              <a:tr h="480068">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mn-lt"/>
                          <a:ea typeface="Calibri"/>
                          <a:cs typeface="Calibri"/>
                          <a:sym typeface="Calibri"/>
                        </a:rPr>
                        <a:t>Student views TC as not inclusive for students of their racial, ethnic, or national identity</a:t>
                      </a:r>
                      <a:endParaRPr sz="1300" u="none" strike="noStrike" cap="none" dirty="0">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mn-lt"/>
                          <a:ea typeface="Calibri"/>
                          <a:cs typeface="Calibri"/>
                          <a:sym typeface="Calibri"/>
                        </a:rPr>
                        <a:t>6.4%</a:t>
                      </a:r>
                      <a:endParaRPr sz="1300" u="none" strike="noStrike" cap="none" dirty="0">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mn-lt"/>
                          <a:ea typeface="Calibri"/>
                          <a:cs typeface="Calibri"/>
                          <a:sym typeface="Calibri"/>
                        </a:rPr>
                        <a:t>93.6%</a:t>
                      </a:r>
                      <a:endParaRPr sz="1300" u="none" strike="noStrike" cap="none" dirty="0">
                        <a:latin typeface="+mn-lt"/>
                        <a:ea typeface="Calibri"/>
                        <a:cs typeface="Calibri"/>
                        <a:sym typeface="Calibri"/>
                      </a:endParaRPr>
                    </a:p>
                  </a:txBody>
                  <a:tcPr marL="68588" marR="68588" marT="34294" marB="34294">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2" name="Oval 1">
            <a:extLst>
              <a:ext uri="{FF2B5EF4-FFF2-40B4-BE49-F238E27FC236}">
                <a16:creationId xmlns:a16="http://schemas.microsoft.com/office/drawing/2014/main" id="{B978C10C-789C-426B-8E59-720CB3F446D8}"/>
              </a:ext>
            </a:extLst>
          </p:cNvPr>
          <p:cNvSpPr/>
          <p:nvPr/>
        </p:nvSpPr>
        <p:spPr>
          <a:xfrm>
            <a:off x="5663132" y="1659751"/>
            <a:ext cx="797509" cy="253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7E74D02-D022-4CEF-8702-44E534515295}"/>
              </a:ext>
            </a:extLst>
          </p:cNvPr>
          <p:cNvSpPr/>
          <p:nvPr/>
        </p:nvSpPr>
        <p:spPr>
          <a:xfrm>
            <a:off x="5663132" y="2471643"/>
            <a:ext cx="797509" cy="253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ab1d167e5a_2_59"/>
          <p:cNvSpPr txBox="1">
            <a:spLocks noGrp="1"/>
          </p:cNvSpPr>
          <p:nvPr>
            <p:ph type="title"/>
          </p:nvPr>
        </p:nvSpPr>
        <p:spPr>
          <a:xfrm>
            <a:off x="1396966" y="389198"/>
            <a:ext cx="6029000" cy="561000"/>
          </a:xfrm>
          <a:prstGeom prst="rect">
            <a:avLst/>
          </a:prstGeom>
          <a:noFill/>
          <a:ln>
            <a:noFill/>
          </a:ln>
        </p:spPr>
        <p:txBody>
          <a:bodyPr spcFirstLastPara="1" wrap="square" lIns="91425" tIns="91425" rIns="91425" bIns="91425" anchor="b" anchorCtr="0">
            <a:noAutofit/>
          </a:bodyPr>
          <a:lstStyle/>
          <a:p>
            <a:r>
              <a:rPr lang="en-US" sz="2700" dirty="0">
                <a:solidFill>
                  <a:schemeClr val="dk1"/>
                </a:solidFill>
                <a:latin typeface="Calibri"/>
                <a:ea typeface="Calibri"/>
                <a:cs typeface="Calibri"/>
                <a:sym typeface="Calibri"/>
              </a:rPr>
              <a:t>Satisfaction with Piper Center Resources</a:t>
            </a:r>
            <a:endParaRPr sz="2700" dirty="0">
              <a:solidFill>
                <a:schemeClr val="dk1"/>
              </a:solidFill>
              <a:latin typeface="Calibri"/>
              <a:ea typeface="Calibri"/>
              <a:cs typeface="Calibri"/>
              <a:sym typeface="Calibri"/>
            </a:endParaRPr>
          </a:p>
        </p:txBody>
      </p:sp>
      <p:graphicFrame>
        <p:nvGraphicFramePr>
          <p:cNvPr id="181" name="Google Shape;181;gab1d167e5a_2_59"/>
          <p:cNvGraphicFramePr/>
          <p:nvPr>
            <p:extLst>
              <p:ext uri="{D42A27DB-BD31-4B8C-83A1-F6EECF244321}">
                <p14:modId xmlns:p14="http://schemas.microsoft.com/office/powerpoint/2010/main" val="3860160872"/>
              </p:ext>
            </p:extLst>
          </p:nvPr>
        </p:nvGraphicFramePr>
        <p:xfrm>
          <a:off x="1255740" y="1620528"/>
          <a:ext cx="6503532" cy="2235445"/>
        </p:xfrm>
        <a:graphic>
          <a:graphicData uri="http://schemas.openxmlformats.org/drawingml/2006/table">
            <a:tbl>
              <a:tblPr>
                <a:noFill/>
              </a:tblPr>
              <a:tblGrid>
                <a:gridCol w="2265450">
                  <a:extLst>
                    <a:ext uri="{9D8B030D-6E8A-4147-A177-3AD203B41FA5}">
                      <a16:colId xmlns:a16="http://schemas.microsoft.com/office/drawing/2014/main" val="20000"/>
                    </a:ext>
                  </a:extLst>
                </a:gridCol>
                <a:gridCol w="878438">
                  <a:extLst>
                    <a:ext uri="{9D8B030D-6E8A-4147-A177-3AD203B41FA5}">
                      <a16:colId xmlns:a16="http://schemas.microsoft.com/office/drawing/2014/main" val="20001"/>
                    </a:ext>
                  </a:extLst>
                </a:gridCol>
                <a:gridCol w="785981">
                  <a:extLst>
                    <a:ext uri="{9D8B030D-6E8A-4147-A177-3AD203B41FA5}">
                      <a16:colId xmlns:a16="http://schemas.microsoft.com/office/drawing/2014/main" val="20002"/>
                    </a:ext>
                  </a:extLst>
                </a:gridCol>
                <a:gridCol w="940088">
                  <a:extLst>
                    <a:ext uri="{9D8B030D-6E8A-4147-A177-3AD203B41FA5}">
                      <a16:colId xmlns:a16="http://schemas.microsoft.com/office/drawing/2014/main" val="20003"/>
                    </a:ext>
                  </a:extLst>
                </a:gridCol>
                <a:gridCol w="809081">
                  <a:extLst>
                    <a:ext uri="{9D8B030D-6E8A-4147-A177-3AD203B41FA5}">
                      <a16:colId xmlns:a16="http://schemas.microsoft.com/office/drawing/2014/main" val="20004"/>
                    </a:ext>
                  </a:extLst>
                </a:gridCol>
                <a:gridCol w="824494">
                  <a:extLst>
                    <a:ext uri="{9D8B030D-6E8A-4147-A177-3AD203B41FA5}">
                      <a16:colId xmlns:a16="http://schemas.microsoft.com/office/drawing/2014/main" val="20005"/>
                    </a:ext>
                  </a:extLst>
                </a:gridCol>
              </a:tblGrid>
              <a:tr h="538493">
                <a:tc>
                  <a:txBody>
                    <a:bodyPr/>
                    <a:lstStyle/>
                    <a:p>
                      <a:pPr marL="0" marR="0" lvl="0" indent="0" algn="l" rtl="0">
                        <a:lnSpc>
                          <a:spcPct val="100000"/>
                        </a:lnSpc>
                        <a:spcBef>
                          <a:spcPts val="0"/>
                        </a:spcBef>
                        <a:spcAft>
                          <a:spcPts val="0"/>
                        </a:spcAft>
                        <a:buClr>
                          <a:srgbClr val="000000"/>
                        </a:buClr>
                        <a:buSzPts val="1800"/>
                        <a:buFont typeface="Arial"/>
                        <a:buNone/>
                      </a:pPr>
                      <a:endParaRPr sz="1400" b="1"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i="0" u="none" strike="noStrike" cap="none">
                          <a:latin typeface="Calibri"/>
                          <a:ea typeface="Calibri"/>
                          <a:cs typeface="Calibri"/>
                          <a:sym typeface="Calibri"/>
                        </a:rPr>
                        <a:t>Extremely satisfied</a:t>
                      </a:r>
                      <a:endParaRPr sz="1300"/>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i="0" u="none" strike="noStrike" cap="none">
                          <a:latin typeface="Calibri"/>
                          <a:ea typeface="Calibri"/>
                          <a:cs typeface="Calibri"/>
                          <a:sym typeface="Calibri"/>
                        </a:rPr>
                        <a:t>Very satisfied</a:t>
                      </a:r>
                      <a:endParaRPr sz="1300"/>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i="0" u="none" strike="noStrike" cap="none">
                          <a:latin typeface="Calibri"/>
                          <a:ea typeface="Calibri"/>
                          <a:cs typeface="Calibri"/>
                          <a:sym typeface="Calibri"/>
                        </a:rPr>
                        <a:t>Somewhat satisfied</a:t>
                      </a:r>
                      <a:endParaRPr sz="1300"/>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i="0" u="none" strike="noStrike" cap="none">
                          <a:latin typeface="Calibri"/>
                          <a:ea typeface="Calibri"/>
                          <a:cs typeface="Calibri"/>
                          <a:sym typeface="Calibri"/>
                        </a:rPr>
                        <a:t>Slightly satisfied</a:t>
                      </a:r>
                      <a:endParaRPr sz="1300"/>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i="0" u="none" strike="noStrike" cap="none" dirty="0">
                          <a:latin typeface="Calibri"/>
                          <a:ea typeface="Calibri"/>
                          <a:cs typeface="Calibri"/>
                          <a:sym typeface="Calibri"/>
                        </a:rPr>
                        <a:t>Not at all satisfied</a:t>
                      </a:r>
                      <a:endParaRPr sz="1300" dirty="0"/>
                    </a:p>
                  </a:txBody>
                  <a:tcPr marL="63506" marR="63506" marT="63506" marB="63506">
                    <a:solidFill>
                      <a:schemeClr val="accent6">
                        <a:lumMod val="20000"/>
                        <a:lumOff val="80000"/>
                      </a:schemeClr>
                    </a:solidFill>
                  </a:tcPr>
                </a:tc>
                <a:extLst>
                  <a:ext uri="{0D108BD9-81ED-4DB2-BD59-A6C34878D82A}">
                    <a16:rowId xmlns:a16="http://schemas.microsoft.com/office/drawing/2014/main" val="10000"/>
                  </a:ext>
                </a:extLst>
              </a:tr>
              <a:tr h="424238">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Meeting with Career Coach</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31.3%</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36.3%</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17.0%</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10.4%</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5.2%</a:t>
                      </a:r>
                      <a:endParaRPr sz="14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1"/>
                  </a:ext>
                </a:extLst>
              </a:tr>
              <a:tr h="424238">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latin typeface="Calibri"/>
                          <a:ea typeface="Calibri"/>
                          <a:cs typeface="Calibri"/>
                          <a:sym typeface="Calibri"/>
                        </a:rPr>
                        <a:t>Meeting with Peer Advisor</a:t>
                      </a:r>
                      <a:endParaRPr sz="1400" b="1"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21.6%</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43.2%</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19.8%</a:t>
                      </a:r>
                      <a:endParaRPr sz="14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10.8%</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4.5%</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2"/>
                  </a:ext>
                </a:extLst>
              </a:tr>
              <a:tr h="424238">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latin typeface="Calibri"/>
                          <a:ea typeface="Calibri"/>
                          <a:cs typeface="Calibri"/>
                          <a:sym typeface="Calibri"/>
                        </a:rPr>
                        <a:t>Piper Center Website</a:t>
                      </a:r>
                      <a:endParaRPr sz="1400" b="1"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latin typeface="Calibri"/>
                          <a:ea typeface="Calibri"/>
                          <a:cs typeface="Calibri"/>
                          <a:sym typeface="Calibri"/>
                        </a:rPr>
                        <a:t>21.8%</a:t>
                      </a:r>
                      <a:endParaRPr sz="1400" b="1"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31.4%</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31.4%</a:t>
                      </a:r>
                      <a:endParaRPr sz="14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14.1%</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1.3%</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3"/>
                  </a:ext>
                </a:extLst>
              </a:tr>
              <a:tr h="424238">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a:latin typeface="Calibri"/>
                          <a:ea typeface="Calibri"/>
                          <a:cs typeface="Calibri"/>
                          <a:sym typeface="Calibri"/>
                        </a:rPr>
                        <a:t>Workshops and Panels</a:t>
                      </a:r>
                      <a:endParaRPr sz="1400" b="1"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latin typeface="Calibri"/>
                          <a:ea typeface="Calibri"/>
                          <a:cs typeface="Calibri"/>
                          <a:sym typeface="Calibri"/>
                        </a:rPr>
                        <a:t>20.0%</a:t>
                      </a:r>
                      <a:endParaRPr sz="1400" b="1"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30.6%</a:t>
                      </a:r>
                      <a:endParaRPr sz="14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34.1%</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11.8%</a:t>
                      </a:r>
                      <a:endParaRPr sz="14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3.5%</a:t>
                      </a:r>
                      <a:endParaRPr sz="14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182" name="Google Shape;182;gab1d167e5a_2_59"/>
          <p:cNvSpPr txBox="1"/>
          <p:nvPr/>
        </p:nvSpPr>
        <p:spPr>
          <a:xfrm>
            <a:off x="1181407" y="1174032"/>
            <a:ext cx="5320500" cy="503700"/>
          </a:xfrm>
          <a:prstGeom prst="rect">
            <a:avLst/>
          </a:prstGeom>
          <a:noFill/>
          <a:ln>
            <a:solidFill>
              <a:srgbClr val="FF0000"/>
            </a:solidFill>
          </a:ln>
        </p:spPr>
        <p:txBody>
          <a:bodyPr spcFirstLastPara="1" wrap="square" lIns="91425" tIns="91425" rIns="91425" bIns="91425" anchor="t" anchorCtr="0">
            <a:noAutofit/>
          </a:bodyPr>
          <a:lstStyle/>
          <a:p>
            <a:pPr defTabSz="685800">
              <a:buSzPts val="1900"/>
            </a:pPr>
            <a:r>
              <a:rPr lang="en-US" sz="1425" dirty="0"/>
              <a:t>Frequency of Satisfaction with Main Piper Center Resources</a:t>
            </a:r>
            <a:endParaRPr sz="1425" dirty="0"/>
          </a:p>
        </p:txBody>
      </p:sp>
      <p:sp>
        <p:nvSpPr>
          <p:cNvPr id="2" name="Oval 1">
            <a:extLst>
              <a:ext uri="{FF2B5EF4-FFF2-40B4-BE49-F238E27FC236}">
                <a16:creationId xmlns:a16="http://schemas.microsoft.com/office/drawing/2014/main" id="{FB2DD2D3-595C-4E69-83A7-81DC58AB7D38}"/>
              </a:ext>
            </a:extLst>
          </p:cNvPr>
          <p:cNvSpPr/>
          <p:nvPr/>
        </p:nvSpPr>
        <p:spPr>
          <a:xfrm>
            <a:off x="3365607" y="2005533"/>
            <a:ext cx="1941048" cy="1910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ab1d167e5a_2_65"/>
          <p:cNvSpPr txBox="1">
            <a:spLocks noGrp="1"/>
          </p:cNvSpPr>
          <p:nvPr>
            <p:ph type="title"/>
          </p:nvPr>
        </p:nvSpPr>
        <p:spPr>
          <a:xfrm>
            <a:off x="1035787" y="145362"/>
            <a:ext cx="7072425" cy="990225"/>
          </a:xfrm>
          <a:prstGeom prst="rect">
            <a:avLst/>
          </a:prstGeom>
          <a:noFill/>
          <a:ln>
            <a:noFill/>
          </a:ln>
        </p:spPr>
        <p:txBody>
          <a:bodyPr spcFirstLastPara="1" wrap="square" lIns="91425" tIns="91425" rIns="91425" bIns="91425" anchor="b" anchorCtr="0">
            <a:noAutofit/>
          </a:bodyPr>
          <a:lstStyle/>
          <a:p>
            <a:r>
              <a:rPr lang="en-US" sz="2700" dirty="0">
                <a:solidFill>
                  <a:schemeClr val="dk1"/>
                </a:solidFill>
                <a:latin typeface="Calibri"/>
                <a:ea typeface="Calibri"/>
                <a:cs typeface="Calibri"/>
                <a:sym typeface="Calibri"/>
              </a:rPr>
              <a:t>Importance of Shared R&amp;E Identity With PC Staff</a:t>
            </a:r>
            <a:endParaRPr sz="2700" dirty="0">
              <a:latin typeface="Calibri"/>
              <a:ea typeface="Calibri"/>
              <a:cs typeface="Calibri"/>
              <a:sym typeface="Calibri"/>
            </a:endParaRPr>
          </a:p>
          <a:p>
            <a:br>
              <a:rPr lang="en-US" sz="825" dirty="0">
                <a:solidFill>
                  <a:schemeClr val="dk1"/>
                </a:solidFill>
                <a:latin typeface="Calibri"/>
                <a:ea typeface="Calibri"/>
                <a:cs typeface="Calibri"/>
                <a:sym typeface="Calibri"/>
              </a:rPr>
            </a:br>
            <a:r>
              <a:rPr lang="en-US" sz="825" dirty="0">
                <a:solidFill>
                  <a:schemeClr val="dk1"/>
                </a:solidFill>
                <a:latin typeface="Calibri"/>
                <a:ea typeface="Calibri"/>
                <a:cs typeface="Calibri"/>
                <a:sym typeface="Calibri"/>
              </a:rPr>
              <a:t>            </a:t>
            </a:r>
            <a:r>
              <a:rPr lang="en-US" sz="1350" dirty="0">
                <a:solidFill>
                  <a:schemeClr val="dk1"/>
                </a:solidFill>
                <a:latin typeface="Calibri"/>
                <a:ea typeface="Calibri"/>
                <a:cs typeface="Calibri"/>
                <a:sym typeface="Calibri"/>
              </a:rPr>
              <a:t>Table 1. Importance of shared R&amp;E with PC Peer Advisor</a:t>
            </a:r>
            <a:endParaRPr sz="1350" dirty="0">
              <a:solidFill>
                <a:schemeClr val="dk1"/>
              </a:solidFill>
              <a:latin typeface="Calibri"/>
              <a:ea typeface="Calibri"/>
              <a:cs typeface="Calibri"/>
              <a:sym typeface="Calibri"/>
            </a:endParaRPr>
          </a:p>
        </p:txBody>
      </p:sp>
      <p:graphicFrame>
        <p:nvGraphicFramePr>
          <p:cNvPr id="188" name="Google Shape;188;gab1d167e5a_2_65"/>
          <p:cNvGraphicFramePr/>
          <p:nvPr>
            <p:extLst>
              <p:ext uri="{D42A27DB-BD31-4B8C-83A1-F6EECF244321}">
                <p14:modId xmlns:p14="http://schemas.microsoft.com/office/powerpoint/2010/main" val="3373792295"/>
              </p:ext>
            </p:extLst>
          </p:nvPr>
        </p:nvGraphicFramePr>
        <p:xfrm>
          <a:off x="1367516" y="1029270"/>
          <a:ext cx="6188530" cy="1351707"/>
        </p:xfrm>
        <a:graphic>
          <a:graphicData uri="http://schemas.openxmlformats.org/drawingml/2006/table">
            <a:tbl>
              <a:tblPr>
                <a:noFill/>
              </a:tblPr>
              <a:tblGrid>
                <a:gridCol w="3277644">
                  <a:extLst>
                    <a:ext uri="{9D8B030D-6E8A-4147-A177-3AD203B41FA5}">
                      <a16:colId xmlns:a16="http://schemas.microsoft.com/office/drawing/2014/main" val="20000"/>
                    </a:ext>
                  </a:extLst>
                </a:gridCol>
                <a:gridCol w="1318850">
                  <a:extLst>
                    <a:ext uri="{9D8B030D-6E8A-4147-A177-3AD203B41FA5}">
                      <a16:colId xmlns:a16="http://schemas.microsoft.com/office/drawing/2014/main" val="20001"/>
                    </a:ext>
                  </a:extLst>
                </a:gridCol>
                <a:gridCol w="1592036">
                  <a:extLst>
                    <a:ext uri="{9D8B030D-6E8A-4147-A177-3AD203B41FA5}">
                      <a16:colId xmlns:a16="http://schemas.microsoft.com/office/drawing/2014/main" val="20002"/>
                    </a:ext>
                  </a:extLst>
                </a:gridCol>
              </a:tblGrid>
              <a:tr h="332753">
                <a:tc>
                  <a:txBody>
                    <a:bodyPr/>
                    <a:lstStyle/>
                    <a:p>
                      <a:pPr marL="0" marR="0" lvl="0" indent="0" algn="ctr" rtl="0">
                        <a:lnSpc>
                          <a:spcPct val="100000"/>
                        </a:lnSpc>
                        <a:spcBef>
                          <a:spcPts val="0"/>
                        </a:spcBef>
                        <a:spcAft>
                          <a:spcPts val="0"/>
                        </a:spcAft>
                        <a:buClr>
                          <a:srgbClr val="000000"/>
                        </a:buClr>
                        <a:buSzPts val="1800"/>
                        <a:buFont typeface="Arial"/>
                        <a:buNone/>
                      </a:pPr>
                      <a:endParaRPr sz="13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BIPOC Students </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White Students</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Not at all Important</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25.0%</a:t>
                      </a:r>
                      <a:endParaRPr sz="13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b="1" u="none" strike="noStrike" cap="none" dirty="0">
                          <a:latin typeface="Calibri"/>
                          <a:ea typeface="Calibri"/>
                          <a:cs typeface="Calibri"/>
                          <a:sym typeface="Calibri"/>
                        </a:rPr>
                        <a:t>72.4%</a:t>
                      </a:r>
                      <a:endParaRPr sz="13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1"/>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Slightly or Somewhat Important</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39.3%</a:t>
                      </a:r>
                      <a:endParaRPr sz="13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17.1%</a:t>
                      </a:r>
                      <a:endParaRPr sz="13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2"/>
                  </a:ext>
                </a:extLst>
              </a:tr>
              <a:tr h="3610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Very or Extremely Important</a:t>
                      </a:r>
                      <a:endParaRPr sz="13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b="1" u="none" strike="noStrike" cap="none" dirty="0">
                          <a:latin typeface="Calibri"/>
                          <a:ea typeface="Calibri"/>
                          <a:cs typeface="Calibri"/>
                          <a:sym typeface="Calibri"/>
                        </a:rPr>
                        <a:t>35.7%</a:t>
                      </a:r>
                      <a:endParaRPr sz="13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10.5%</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89" name="Google Shape;189;gab1d167e5a_2_65"/>
          <p:cNvSpPr txBox="1"/>
          <p:nvPr/>
        </p:nvSpPr>
        <p:spPr>
          <a:xfrm>
            <a:off x="1304335" y="2450963"/>
            <a:ext cx="7360282" cy="627975"/>
          </a:xfrm>
          <a:prstGeom prst="rect">
            <a:avLst/>
          </a:prstGeom>
          <a:noFill/>
          <a:ln>
            <a:noFill/>
          </a:ln>
        </p:spPr>
        <p:txBody>
          <a:bodyPr spcFirstLastPara="1" wrap="square" lIns="91425" tIns="91425" rIns="91425" bIns="91425" anchor="ctr" anchorCtr="0">
            <a:noAutofit/>
          </a:bodyPr>
          <a:lstStyle/>
          <a:p>
            <a:pPr defTabSz="685800">
              <a:lnSpc>
                <a:spcPct val="115000"/>
              </a:lnSpc>
              <a:buSzPts val="1800"/>
            </a:pPr>
            <a:r>
              <a:rPr lang="en-US" sz="1350" dirty="0">
                <a:latin typeface="Calibri"/>
                <a:ea typeface="Calibri"/>
                <a:cs typeface="Calibri"/>
                <a:sym typeface="Calibri"/>
              </a:rPr>
              <a:t>Bivariate Analysis: Importance of Shared Ethnicity with Peer Advisor  (Cramer’s V=.405, p &lt;.01)</a:t>
            </a:r>
            <a:endParaRPr sz="1050" dirty="0"/>
          </a:p>
          <a:p>
            <a:pPr defTabSz="685800">
              <a:lnSpc>
                <a:spcPct val="115000"/>
              </a:lnSpc>
            </a:pPr>
            <a:endParaRPr sz="600" dirty="0">
              <a:latin typeface="Calibri"/>
              <a:ea typeface="Calibri"/>
              <a:cs typeface="Calibri"/>
              <a:sym typeface="Calibri"/>
            </a:endParaRPr>
          </a:p>
          <a:p>
            <a:pPr defTabSz="685800">
              <a:lnSpc>
                <a:spcPct val="115000"/>
              </a:lnSpc>
            </a:pPr>
            <a:r>
              <a:rPr lang="en-US" sz="1350" dirty="0">
                <a:latin typeface="Calibri"/>
                <a:ea typeface="Calibri"/>
                <a:cs typeface="Calibri"/>
                <a:sym typeface="Calibri"/>
              </a:rPr>
              <a:t>Table 2. Importance of shared R&amp;E with PC Career Coach</a:t>
            </a:r>
            <a:endParaRPr sz="1350" dirty="0">
              <a:latin typeface="Calibri"/>
              <a:ea typeface="Calibri"/>
              <a:cs typeface="Calibri"/>
              <a:sym typeface="Calibri"/>
            </a:endParaRPr>
          </a:p>
          <a:p>
            <a:pPr defTabSz="685800">
              <a:lnSpc>
                <a:spcPct val="115000"/>
              </a:lnSpc>
              <a:buSzPts val="1800"/>
            </a:pPr>
            <a:endParaRPr sz="1350" dirty="0">
              <a:latin typeface="Calibri"/>
              <a:ea typeface="Calibri"/>
              <a:cs typeface="Calibri"/>
              <a:sym typeface="Calibri"/>
            </a:endParaRPr>
          </a:p>
        </p:txBody>
      </p:sp>
      <p:graphicFrame>
        <p:nvGraphicFramePr>
          <p:cNvPr id="190" name="Google Shape;190;gab1d167e5a_2_65"/>
          <p:cNvGraphicFramePr/>
          <p:nvPr>
            <p:extLst>
              <p:ext uri="{D42A27DB-BD31-4B8C-83A1-F6EECF244321}">
                <p14:modId xmlns:p14="http://schemas.microsoft.com/office/powerpoint/2010/main" val="3006608176"/>
              </p:ext>
            </p:extLst>
          </p:nvPr>
        </p:nvGraphicFramePr>
        <p:xfrm>
          <a:off x="1367516" y="2940516"/>
          <a:ext cx="6164037" cy="1415960"/>
        </p:xfrm>
        <a:graphic>
          <a:graphicData uri="http://schemas.openxmlformats.org/drawingml/2006/table">
            <a:tbl>
              <a:tblPr>
                <a:noFill/>
              </a:tblPr>
              <a:tblGrid>
                <a:gridCol w="3312775">
                  <a:extLst>
                    <a:ext uri="{9D8B030D-6E8A-4147-A177-3AD203B41FA5}">
                      <a16:colId xmlns:a16="http://schemas.microsoft.com/office/drawing/2014/main" val="20000"/>
                    </a:ext>
                  </a:extLst>
                </a:gridCol>
                <a:gridCol w="1316376">
                  <a:extLst>
                    <a:ext uri="{9D8B030D-6E8A-4147-A177-3AD203B41FA5}">
                      <a16:colId xmlns:a16="http://schemas.microsoft.com/office/drawing/2014/main" val="20001"/>
                    </a:ext>
                  </a:extLst>
                </a:gridCol>
                <a:gridCol w="1534886">
                  <a:extLst>
                    <a:ext uri="{9D8B030D-6E8A-4147-A177-3AD203B41FA5}">
                      <a16:colId xmlns:a16="http://schemas.microsoft.com/office/drawing/2014/main" val="20002"/>
                    </a:ext>
                  </a:extLst>
                </a:gridCol>
              </a:tblGrid>
              <a:tr h="332753">
                <a:tc>
                  <a:txBody>
                    <a:bodyPr/>
                    <a:lstStyle/>
                    <a:p>
                      <a:pPr marL="0" marR="0" lvl="0" indent="0" algn="ctr" rtl="0">
                        <a:lnSpc>
                          <a:spcPct val="100000"/>
                        </a:lnSpc>
                        <a:spcBef>
                          <a:spcPts val="0"/>
                        </a:spcBef>
                        <a:spcAft>
                          <a:spcPts val="0"/>
                        </a:spcAft>
                        <a:buClr>
                          <a:srgbClr val="000000"/>
                        </a:buClr>
                        <a:buSzPts val="1800"/>
                        <a:buFont typeface="Arial"/>
                        <a:buNone/>
                      </a:pP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BIPOC Students</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White students </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0"/>
                  </a:ext>
                </a:extLst>
              </a:tr>
              <a:tr h="3610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Not at all Important</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23.3%</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b="1" u="none" strike="noStrike" cap="none" dirty="0">
                          <a:latin typeface="Calibri"/>
                          <a:ea typeface="Calibri"/>
                          <a:cs typeface="Calibri"/>
                          <a:sym typeface="Calibri"/>
                        </a:rPr>
                        <a:t>74.3%</a:t>
                      </a:r>
                      <a:endParaRPr sz="13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1"/>
                  </a:ext>
                </a:extLst>
              </a:tr>
              <a:tr h="3610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Slightly or Somewhat Important</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46.7%</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14.3%</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2"/>
                  </a:ext>
                </a:extLst>
              </a:tr>
              <a:tr h="361069">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Very or Extremely Important</a:t>
                      </a:r>
                      <a:endParaRPr sz="1300" u="none" strike="noStrike" cap="none">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b="1" u="none" strike="noStrike" cap="none" dirty="0">
                          <a:latin typeface="Calibri"/>
                          <a:ea typeface="Calibri"/>
                          <a:cs typeface="Calibri"/>
                          <a:sym typeface="Calibri"/>
                        </a:rPr>
                        <a:t>30.0%</a:t>
                      </a:r>
                      <a:endParaRPr sz="1300" b="1"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11.4%</a:t>
                      </a:r>
                      <a:endParaRPr sz="1300" u="none" strike="noStrike" cap="none" dirty="0">
                        <a:latin typeface="Calibri"/>
                        <a:ea typeface="Calibri"/>
                        <a:cs typeface="Calibri"/>
                        <a:sym typeface="Calibri"/>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91" name="Google Shape;191;gab1d167e5a_2_65"/>
          <p:cNvSpPr txBox="1"/>
          <p:nvPr/>
        </p:nvSpPr>
        <p:spPr>
          <a:xfrm>
            <a:off x="1282574" y="4258914"/>
            <a:ext cx="6850000" cy="423000"/>
          </a:xfrm>
          <a:prstGeom prst="rect">
            <a:avLst/>
          </a:prstGeom>
          <a:noFill/>
          <a:ln>
            <a:noFill/>
          </a:ln>
        </p:spPr>
        <p:txBody>
          <a:bodyPr spcFirstLastPara="1" wrap="square" lIns="91425" tIns="91425" rIns="91425" bIns="91425" anchor="ctr" anchorCtr="0">
            <a:noAutofit/>
          </a:bodyPr>
          <a:lstStyle/>
          <a:p>
            <a:pPr defTabSz="685800">
              <a:lnSpc>
                <a:spcPct val="115000"/>
              </a:lnSpc>
              <a:buSzPts val="1800"/>
            </a:pPr>
            <a:r>
              <a:rPr lang="en-US" sz="1350" dirty="0">
                <a:latin typeface="Calibri"/>
                <a:ea typeface="Calibri"/>
                <a:cs typeface="Calibri"/>
                <a:sym typeface="Calibri"/>
              </a:rPr>
              <a:t>Bivariate Analysis: Importance of Shared Ethnicity with Career Coach (Cramer’s V=.440, p &lt;.01)</a:t>
            </a:r>
            <a:endParaRPr sz="1350" dirty="0">
              <a:latin typeface="Calibri"/>
              <a:ea typeface="Calibri"/>
              <a:cs typeface="Calibri"/>
              <a:sym typeface="Calibri"/>
            </a:endParaRPr>
          </a:p>
        </p:txBody>
      </p:sp>
      <p:sp>
        <p:nvSpPr>
          <p:cNvPr id="192" name="Google Shape;192;gab1d167e5a_2_65"/>
          <p:cNvSpPr txBox="1"/>
          <p:nvPr/>
        </p:nvSpPr>
        <p:spPr>
          <a:xfrm>
            <a:off x="1282574" y="4615730"/>
            <a:ext cx="7382043" cy="423000"/>
          </a:xfrm>
          <a:prstGeom prst="rect">
            <a:avLst/>
          </a:prstGeom>
          <a:noFill/>
          <a:ln>
            <a:noFill/>
          </a:ln>
        </p:spPr>
        <p:txBody>
          <a:bodyPr spcFirstLastPara="1" wrap="square" lIns="91425" tIns="91425" rIns="91425" bIns="91425" anchor="ctr" anchorCtr="0">
            <a:noAutofit/>
          </a:bodyPr>
          <a:lstStyle/>
          <a:p>
            <a:pPr defTabSz="685800">
              <a:lnSpc>
                <a:spcPct val="115000"/>
              </a:lnSpc>
              <a:buSzPts val="1800"/>
            </a:pPr>
            <a:r>
              <a:rPr lang="en-US" sz="1350" b="1" dirty="0">
                <a:latin typeface="Calibri"/>
                <a:ea typeface="Calibri"/>
                <a:cs typeface="Calibri"/>
                <a:sym typeface="Calibri"/>
              </a:rPr>
              <a:t>We recommend </a:t>
            </a:r>
            <a:r>
              <a:rPr lang="en-US" sz="1350" dirty="0">
                <a:latin typeface="Calibri"/>
                <a:ea typeface="Calibri"/>
                <a:cs typeface="Calibri"/>
                <a:sym typeface="Calibri"/>
              </a:rPr>
              <a:t>increasing the diversity of Piper Center Career Coaches and Peer Advisors.</a:t>
            </a:r>
            <a:endParaRPr sz="1350" dirty="0">
              <a:latin typeface="Calibri"/>
              <a:ea typeface="Calibri"/>
              <a:cs typeface="Calibri"/>
              <a:sym typeface="Calibri"/>
            </a:endParaRPr>
          </a:p>
        </p:txBody>
      </p:sp>
      <p:sp>
        <p:nvSpPr>
          <p:cNvPr id="2" name="Oval 1">
            <a:extLst>
              <a:ext uri="{FF2B5EF4-FFF2-40B4-BE49-F238E27FC236}">
                <a16:creationId xmlns:a16="http://schemas.microsoft.com/office/drawing/2014/main" id="{2E75D0EF-430C-4D91-9E1C-C2F04ADB58D4}"/>
              </a:ext>
            </a:extLst>
          </p:cNvPr>
          <p:cNvSpPr/>
          <p:nvPr/>
        </p:nvSpPr>
        <p:spPr>
          <a:xfrm>
            <a:off x="6323960" y="1368388"/>
            <a:ext cx="914400" cy="290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1427"/>
            <a:ext cx="8520600" cy="596348"/>
          </a:xfrm>
        </p:spPr>
        <p:txBody>
          <a:bodyPr/>
          <a:lstStyle/>
          <a:p>
            <a:r>
              <a:rPr lang="en-US" sz="3200" dirty="0">
                <a:latin typeface="+mn-lt"/>
              </a:rPr>
              <a:t>Welcome!</a:t>
            </a:r>
          </a:p>
        </p:txBody>
      </p:sp>
      <p:sp>
        <p:nvSpPr>
          <p:cNvPr id="3" name="Text Placeholder 2"/>
          <p:cNvSpPr>
            <a:spLocks noGrp="1"/>
          </p:cNvSpPr>
          <p:nvPr>
            <p:ph type="body" idx="1"/>
          </p:nvPr>
        </p:nvSpPr>
        <p:spPr>
          <a:xfrm>
            <a:off x="1221761" y="974036"/>
            <a:ext cx="6585217" cy="3730866"/>
          </a:xfrm>
        </p:spPr>
        <p:txBody>
          <a:bodyPr/>
          <a:lstStyle/>
          <a:p>
            <a:pPr marL="25400" indent="0">
              <a:spcBef>
                <a:spcPts val="0"/>
              </a:spcBef>
              <a:buNone/>
            </a:pPr>
            <a:endParaRPr lang="en-US" sz="1100" dirty="0">
              <a:latin typeface="+mn-lt"/>
            </a:endParaRPr>
          </a:p>
          <a:p>
            <a:pPr marL="25400" indent="0">
              <a:spcBef>
                <a:spcPts val="0"/>
              </a:spcBef>
              <a:buNone/>
            </a:pPr>
            <a:endParaRPr lang="en-US" sz="1100" dirty="0">
              <a:latin typeface="+mn-lt"/>
            </a:endParaRPr>
          </a:p>
          <a:p>
            <a:pPr marL="25400" indent="0">
              <a:spcBef>
                <a:spcPts val="0"/>
              </a:spcBef>
              <a:buNone/>
            </a:pPr>
            <a:r>
              <a:rPr lang="en-US" sz="1100" dirty="0">
                <a:latin typeface="+mn-lt"/>
              </a:rPr>
              <a:t>Thank you to…</a:t>
            </a:r>
          </a:p>
          <a:p>
            <a:pPr>
              <a:spcBef>
                <a:spcPts val="0"/>
              </a:spcBef>
            </a:pPr>
            <a:endParaRPr lang="en-US" sz="1100" dirty="0">
              <a:latin typeface="+mn-lt"/>
            </a:endParaRPr>
          </a:p>
          <a:p>
            <a:pPr marL="508000" lvl="1" indent="0">
              <a:spcBef>
                <a:spcPts val="0"/>
              </a:spcBef>
              <a:buNone/>
            </a:pPr>
            <a:r>
              <a:rPr lang="en-US" sz="1100" dirty="0">
                <a:latin typeface="+mn-lt"/>
              </a:rPr>
              <a:t>Bruce King, Vice President for Equity and Inclusion</a:t>
            </a:r>
          </a:p>
          <a:p>
            <a:pPr marL="508000" lvl="1" indent="0">
              <a:spcBef>
                <a:spcPts val="0"/>
              </a:spcBef>
              <a:buNone/>
            </a:pPr>
            <a:endParaRPr lang="en-US" sz="1100" dirty="0">
              <a:latin typeface="+mn-lt"/>
            </a:endParaRPr>
          </a:p>
          <a:p>
            <a:pPr marL="508000" lvl="1" indent="0">
              <a:spcBef>
                <a:spcPts val="0"/>
              </a:spcBef>
              <a:buNone/>
            </a:pPr>
            <a:r>
              <a:rPr lang="en-US" sz="1100" dirty="0">
                <a:latin typeface="+mn-lt"/>
              </a:rPr>
              <a:t>Our collaborators – 	</a:t>
            </a:r>
          </a:p>
          <a:p>
            <a:pPr marL="508000" lvl="1" indent="0">
              <a:spcBef>
                <a:spcPts val="0"/>
              </a:spcBef>
              <a:buNone/>
            </a:pPr>
            <a:r>
              <a:rPr lang="en-US" sz="1100" dirty="0">
                <a:latin typeface="+mn-lt"/>
              </a:rPr>
              <a:t>		</a:t>
            </a:r>
            <a:r>
              <a:rPr lang="en-US" sz="1000" dirty="0">
                <a:latin typeface="+mn-lt"/>
              </a:rPr>
              <a:t>Mary Carlsen, TITE</a:t>
            </a:r>
          </a:p>
          <a:p>
            <a:pPr marL="508000" lvl="1" indent="0">
              <a:spcBef>
                <a:spcPts val="0"/>
              </a:spcBef>
              <a:buNone/>
            </a:pPr>
            <a:r>
              <a:rPr lang="en-US" sz="1000" dirty="0">
                <a:latin typeface="+mn-lt"/>
              </a:rPr>
              <a:t>	         	Kathy </a:t>
            </a:r>
            <a:r>
              <a:rPr lang="en-US" sz="1000" dirty="0" err="1">
                <a:latin typeface="+mn-lt"/>
              </a:rPr>
              <a:t>Glampe</a:t>
            </a:r>
            <a:r>
              <a:rPr lang="en-US" sz="1000" dirty="0">
                <a:latin typeface="+mn-lt"/>
              </a:rPr>
              <a:t> and CAAS staff</a:t>
            </a:r>
          </a:p>
          <a:p>
            <a:pPr marL="508000" lvl="1" indent="0">
              <a:spcBef>
                <a:spcPts val="0"/>
              </a:spcBef>
              <a:buNone/>
            </a:pPr>
            <a:r>
              <a:rPr lang="en-US" sz="1000" dirty="0">
                <a:latin typeface="+mn-lt"/>
              </a:rPr>
              <a:t>	      	Pamela McDowell, Joshua Lee, and Student Life</a:t>
            </a:r>
          </a:p>
          <a:p>
            <a:pPr marL="508000" lvl="1" indent="0">
              <a:spcBef>
                <a:spcPts val="0"/>
              </a:spcBef>
              <a:buNone/>
            </a:pPr>
            <a:r>
              <a:rPr lang="en-US" sz="1000" dirty="0">
                <a:latin typeface="+mn-lt"/>
              </a:rPr>
              <a:t>	      	Leslie Moore, Kirsten Cahoon, and Piper Center staff</a:t>
            </a:r>
          </a:p>
          <a:p>
            <a:pPr marL="508000" lvl="1" indent="0">
              <a:spcBef>
                <a:spcPts val="0"/>
              </a:spcBef>
              <a:buNone/>
            </a:pPr>
            <a:r>
              <a:rPr lang="en-US" sz="1000" dirty="0">
                <a:latin typeface="+mn-lt"/>
              </a:rPr>
              <a:t>	      	Maria Pabon Gautier, Taylor Center</a:t>
            </a:r>
          </a:p>
          <a:p>
            <a:pPr marL="508000" lvl="1" indent="0">
              <a:spcBef>
                <a:spcPts val="0"/>
              </a:spcBef>
              <a:buNone/>
            </a:pPr>
            <a:r>
              <a:rPr lang="en-US" sz="1000" dirty="0">
                <a:latin typeface="+mn-lt"/>
              </a:rPr>
              <a:t>	    	Ryan Bowles, Athletics</a:t>
            </a:r>
          </a:p>
          <a:p>
            <a:pPr marL="508000" lvl="1" indent="0">
              <a:spcBef>
                <a:spcPts val="0"/>
              </a:spcBef>
              <a:buNone/>
            </a:pPr>
            <a:r>
              <a:rPr lang="en-US" sz="1000" dirty="0">
                <a:latin typeface="+mn-lt"/>
              </a:rPr>
              <a:t>		Fred Behr, Public Safety</a:t>
            </a:r>
          </a:p>
          <a:p>
            <a:pPr marL="508000" lvl="1" indent="0">
              <a:spcBef>
                <a:spcPts val="0"/>
              </a:spcBef>
              <a:buNone/>
            </a:pPr>
            <a:r>
              <a:rPr lang="en-US" sz="1000" dirty="0">
                <a:latin typeface="+mn-lt"/>
              </a:rPr>
              <a:t>	     	Tom Williamson</a:t>
            </a:r>
          </a:p>
          <a:p>
            <a:pPr marL="508000" lvl="1" indent="0">
              <a:spcBef>
                <a:spcPts val="0"/>
              </a:spcBef>
              <a:buNone/>
            </a:pPr>
            <a:r>
              <a:rPr lang="en-US" sz="1000" dirty="0">
                <a:latin typeface="+mn-lt"/>
              </a:rPr>
              <a:t>		Carlo </a:t>
            </a:r>
            <a:r>
              <a:rPr lang="en-US" sz="1000" dirty="0" err="1">
                <a:latin typeface="+mn-lt"/>
              </a:rPr>
              <a:t>Veltri</a:t>
            </a:r>
            <a:endParaRPr lang="en-US" sz="1000" dirty="0">
              <a:latin typeface="+mn-lt"/>
            </a:endParaRPr>
          </a:p>
          <a:p>
            <a:pPr marL="508000" lvl="1" indent="0">
              <a:spcBef>
                <a:spcPts val="0"/>
              </a:spcBef>
              <a:buNone/>
            </a:pPr>
            <a:r>
              <a:rPr lang="en-US" sz="1000" dirty="0">
                <a:latin typeface="+mn-lt"/>
              </a:rPr>
              <a:t>     	     	Several St. Olaf College students </a:t>
            </a:r>
          </a:p>
          <a:p>
            <a:pPr marL="508000" lvl="1" indent="0">
              <a:spcBef>
                <a:spcPts val="0"/>
              </a:spcBef>
              <a:buNone/>
            </a:pPr>
            <a:endParaRPr lang="en-US" sz="1100" dirty="0">
              <a:latin typeface="+mn-lt"/>
            </a:endParaRPr>
          </a:p>
          <a:p>
            <a:pPr marL="508000" lvl="1" indent="0">
              <a:spcBef>
                <a:spcPts val="0"/>
              </a:spcBef>
              <a:buNone/>
            </a:pPr>
            <a:r>
              <a:rPr lang="en-US" sz="1100" dirty="0">
                <a:latin typeface="+mn-lt"/>
              </a:rPr>
              <a:t>IT Staff</a:t>
            </a:r>
          </a:p>
          <a:p>
            <a:pPr marL="508000" lvl="1" indent="0">
              <a:spcBef>
                <a:spcPts val="0"/>
              </a:spcBef>
              <a:buNone/>
            </a:pPr>
            <a:r>
              <a:rPr lang="en-US" sz="1100" dirty="0">
                <a:latin typeface="+mn-lt"/>
              </a:rPr>
              <a:t>SOAN371 Teaching Assistants: Teresa </a:t>
            </a:r>
            <a:r>
              <a:rPr lang="en-US" sz="1100" dirty="0" err="1">
                <a:latin typeface="+mn-lt"/>
              </a:rPr>
              <a:t>Kayser</a:t>
            </a:r>
            <a:r>
              <a:rPr lang="en-US" sz="1100" dirty="0">
                <a:latin typeface="+mn-lt"/>
              </a:rPr>
              <a:t> and Bekah Reason</a:t>
            </a:r>
          </a:p>
          <a:p>
            <a:pPr marL="508000" lvl="1" indent="0">
              <a:spcBef>
                <a:spcPts val="0"/>
              </a:spcBef>
              <a:buNone/>
            </a:pPr>
            <a:r>
              <a:rPr lang="en-US" sz="1100" dirty="0">
                <a:latin typeface="+mn-lt"/>
              </a:rPr>
              <a:t>Student focus group participants </a:t>
            </a:r>
          </a:p>
          <a:p>
            <a:pPr marL="508000" lvl="1" indent="0">
              <a:spcBef>
                <a:spcPts val="0"/>
              </a:spcBef>
              <a:buNone/>
            </a:pPr>
            <a:r>
              <a:rPr lang="en-US" sz="1100" dirty="0">
                <a:latin typeface="+mn-lt"/>
              </a:rPr>
              <a:t>587 Student survey respondents</a:t>
            </a: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marL="25400" indent="0">
              <a:spcBef>
                <a:spcPts val="0"/>
              </a:spcBef>
              <a:buNone/>
            </a:pPr>
            <a:endParaRPr lang="en-US" sz="1200" dirty="0">
              <a:latin typeface="+mn-lt"/>
            </a:endParaRPr>
          </a:p>
          <a:p>
            <a:endParaRPr lang="en-US" dirty="0"/>
          </a:p>
        </p:txBody>
      </p:sp>
    </p:spTree>
    <p:extLst>
      <p:ext uri="{BB962C8B-B14F-4D97-AF65-F5344CB8AC3E}">
        <p14:creationId xmlns:p14="http://schemas.microsoft.com/office/powerpoint/2010/main" val="8122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ab1d167e5a_2_73"/>
          <p:cNvSpPr txBox="1">
            <a:spLocks noGrp="1"/>
          </p:cNvSpPr>
          <p:nvPr>
            <p:ph type="title"/>
          </p:nvPr>
        </p:nvSpPr>
        <p:spPr>
          <a:xfrm>
            <a:off x="974875" y="639488"/>
            <a:ext cx="7754950" cy="561000"/>
          </a:xfrm>
          <a:prstGeom prst="rect">
            <a:avLst/>
          </a:prstGeom>
        </p:spPr>
        <p:txBody>
          <a:bodyPr spcFirstLastPara="1" wrap="square" lIns="91425" tIns="91425" rIns="91425" bIns="91425" anchor="b" anchorCtr="0">
            <a:noAutofit/>
          </a:bodyPr>
          <a:lstStyle/>
          <a:p>
            <a:pPr>
              <a:lnSpc>
                <a:spcPct val="106999"/>
              </a:lnSpc>
              <a:spcAft>
                <a:spcPts val="825"/>
              </a:spcAft>
            </a:pPr>
            <a:r>
              <a:rPr lang="en-US" sz="2700" dirty="0">
                <a:solidFill>
                  <a:schemeClr val="dk1"/>
                </a:solidFill>
                <a:latin typeface="+mn-lt"/>
              </a:rPr>
              <a:t>Barriers to Attending Outside Speaker Events</a:t>
            </a:r>
            <a:endParaRPr sz="2700" dirty="0">
              <a:solidFill>
                <a:schemeClr val="dk1"/>
              </a:solidFill>
              <a:latin typeface="+mn-lt"/>
            </a:endParaRPr>
          </a:p>
        </p:txBody>
      </p:sp>
      <p:sp>
        <p:nvSpPr>
          <p:cNvPr id="201" name="Google Shape;201;gab1d167e5a_2_73"/>
          <p:cNvSpPr txBox="1">
            <a:spLocks noGrp="1"/>
          </p:cNvSpPr>
          <p:nvPr>
            <p:ph type="body" idx="1"/>
          </p:nvPr>
        </p:nvSpPr>
        <p:spPr>
          <a:xfrm>
            <a:off x="414175" y="1311572"/>
            <a:ext cx="8520600" cy="2860379"/>
          </a:xfrm>
          <a:prstGeom prst="rect">
            <a:avLst/>
          </a:prstGeom>
        </p:spPr>
        <p:txBody>
          <a:bodyPr spcFirstLastPara="1" wrap="square" lIns="91425" tIns="91425" rIns="91425" bIns="91425" anchor="t" anchorCtr="0">
            <a:noAutofit/>
          </a:bodyPr>
          <a:lstStyle/>
          <a:p>
            <a:pPr marL="0" indent="0">
              <a:lnSpc>
                <a:spcPct val="106999"/>
              </a:lnSpc>
              <a:spcBef>
                <a:spcPts val="825"/>
              </a:spcBef>
              <a:buNone/>
            </a:pPr>
            <a:endParaRPr sz="1725" dirty="0">
              <a:latin typeface="Georgia"/>
              <a:ea typeface="Georgia"/>
              <a:cs typeface="Georgia"/>
              <a:sym typeface="Georgia"/>
            </a:endParaRPr>
          </a:p>
          <a:p>
            <a:pPr marL="0" indent="0">
              <a:lnSpc>
                <a:spcPct val="106999"/>
              </a:lnSpc>
              <a:spcBef>
                <a:spcPts val="825"/>
              </a:spcBef>
              <a:buNone/>
            </a:pPr>
            <a:endParaRPr sz="1725" dirty="0">
              <a:latin typeface="Georgia"/>
              <a:ea typeface="Georgia"/>
              <a:cs typeface="Georgia"/>
              <a:sym typeface="Georgia"/>
            </a:endParaRPr>
          </a:p>
          <a:p>
            <a:pPr marL="0" indent="0">
              <a:lnSpc>
                <a:spcPct val="106999"/>
              </a:lnSpc>
              <a:spcBef>
                <a:spcPts val="825"/>
              </a:spcBef>
              <a:buNone/>
            </a:pPr>
            <a:endParaRPr sz="1725" dirty="0">
              <a:latin typeface="Georgia"/>
              <a:ea typeface="Georgia"/>
              <a:cs typeface="Georgia"/>
              <a:sym typeface="Georgia"/>
            </a:endParaRPr>
          </a:p>
          <a:p>
            <a:pPr marL="0" indent="0">
              <a:lnSpc>
                <a:spcPct val="106999"/>
              </a:lnSpc>
              <a:spcBef>
                <a:spcPts val="825"/>
              </a:spcBef>
              <a:buNone/>
            </a:pPr>
            <a:endParaRPr sz="1725" dirty="0">
              <a:latin typeface="Georgia"/>
              <a:ea typeface="Georgia"/>
              <a:cs typeface="Georgia"/>
              <a:sym typeface="Georgia"/>
            </a:endParaRPr>
          </a:p>
          <a:p>
            <a:pPr marL="0" indent="0">
              <a:lnSpc>
                <a:spcPct val="106999"/>
              </a:lnSpc>
              <a:spcBef>
                <a:spcPts val="825"/>
              </a:spcBef>
              <a:buNone/>
            </a:pPr>
            <a:endParaRPr sz="1725" dirty="0">
              <a:latin typeface="Georgia"/>
              <a:ea typeface="Georgia"/>
              <a:cs typeface="Georgia"/>
              <a:sym typeface="Georgia"/>
            </a:endParaRPr>
          </a:p>
          <a:p>
            <a:pPr marL="0" indent="0">
              <a:lnSpc>
                <a:spcPct val="106999"/>
              </a:lnSpc>
              <a:spcBef>
                <a:spcPts val="825"/>
              </a:spcBef>
              <a:buNone/>
            </a:pPr>
            <a:endParaRPr sz="1725" dirty="0">
              <a:latin typeface="Georgia"/>
              <a:ea typeface="Georgia"/>
              <a:cs typeface="Georgia"/>
              <a:sym typeface="Georgia"/>
            </a:endParaRPr>
          </a:p>
          <a:p>
            <a:pPr marL="0" indent="0">
              <a:lnSpc>
                <a:spcPct val="100000"/>
              </a:lnSpc>
              <a:spcBef>
                <a:spcPts val="825"/>
              </a:spcBef>
              <a:buNone/>
            </a:pPr>
            <a:r>
              <a:rPr lang="en-US" sz="1350" dirty="0">
                <a:latin typeface="Calibri" panose="020F0502020204030204" pitchFamily="34" charset="0"/>
                <a:ea typeface="Georgia"/>
                <a:cs typeface="Calibri" panose="020F0502020204030204" pitchFamily="34" charset="0"/>
                <a:sym typeface="Georgia"/>
              </a:rPr>
              <a:t>              Barriers to Attending Outside Speakers x Race and Ethnicity: No statistically significant differences</a:t>
            </a:r>
            <a:endParaRPr sz="1350" dirty="0">
              <a:latin typeface="Calibri" panose="020F0502020204030204" pitchFamily="34" charset="0"/>
              <a:ea typeface="Georgia"/>
              <a:cs typeface="Calibri" panose="020F0502020204030204" pitchFamily="34" charset="0"/>
              <a:sym typeface="Georgia"/>
            </a:endParaRPr>
          </a:p>
          <a:p>
            <a:pPr marL="0" indent="0">
              <a:lnSpc>
                <a:spcPct val="106999"/>
              </a:lnSpc>
              <a:spcBef>
                <a:spcPts val="825"/>
              </a:spcBef>
              <a:buNone/>
            </a:pPr>
            <a:endParaRPr sz="1725" dirty="0">
              <a:latin typeface="Georgia"/>
              <a:ea typeface="Georgia"/>
              <a:cs typeface="Georgia"/>
              <a:sym typeface="Georgia"/>
            </a:endParaRPr>
          </a:p>
          <a:p>
            <a:pPr marL="0" indent="0">
              <a:lnSpc>
                <a:spcPct val="106999"/>
              </a:lnSpc>
              <a:spcBef>
                <a:spcPts val="825"/>
              </a:spcBef>
              <a:buSzPts val="1500"/>
              <a:buNone/>
            </a:pPr>
            <a:endParaRPr sz="1725" dirty="0">
              <a:latin typeface="Georgia"/>
              <a:ea typeface="Georgia"/>
              <a:cs typeface="Georgia"/>
              <a:sym typeface="Georgia"/>
            </a:endParaRPr>
          </a:p>
          <a:p>
            <a:pPr marL="0" indent="0">
              <a:spcBef>
                <a:spcPts val="825"/>
              </a:spcBef>
              <a:spcAft>
                <a:spcPts val="1575"/>
              </a:spcAft>
              <a:buNone/>
            </a:pPr>
            <a:endParaRPr sz="375" dirty="0"/>
          </a:p>
        </p:txBody>
      </p:sp>
      <p:graphicFrame>
        <p:nvGraphicFramePr>
          <p:cNvPr id="202" name="Google Shape;202;gab1d167e5a_2_73"/>
          <p:cNvGraphicFramePr/>
          <p:nvPr>
            <p:extLst>
              <p:ext uri="{D42A27DB-BD31-4B8C-83A1-F6EECF244321}">
                <p14:modId xmlns:p14="http://schemas.microsoft.com/office/powerpoint/2010/main" val="2615136518"/>
              </p:ext>
            </p:extLst>
          </p:nvPr>
        </p:nvGraphicFramePr>
        <p:xfrm>
          <a:off x="1789020" y="1777722"/>
          <a:ext cx="4740392" cy="1588056"/>
        </p:xfrm>
        <a:graphic>
          <a:graphicData uri="http://schemas.openxmlformats.org/drawingml/2006/table">
            <a:tbl>
              <a:tblPr>
                <a:noFill/>
              </a:tblPr>
              <a:tblGrid>
                <a:gridCol w="2883337">
                  <a:extLst>
                    <a:ext uri="{9D8B030D-6E8A-4147-A177-3AD203B41FA5}">
                      <a16:colId xmlns:a16="http://schemas.microsoft.com/office/drawing/2014/main" val="20000"/>
                    </a:ext>
                  </a:extLst>
                </a:gridCol>
                <a:gridCol w="1857055">
                  <a:extLst>
                    <a:ext uri="{9D8B030D-6E8A-4147-A177-3AD203B41FA5}">
                      <a16:colId xmlns:a16="http://schemas.microsoft.com/office/drawing/2014/main" val="20001"/>
                    </a:ext>
                  </a:extLst>
                </a:gridCol>
              </a:tblGrid>
              <a:tr h="538493">
                <a:tc>
                  <a:txBody>
                    <a:bodyPr/>
                    <a:lstStyle/>
                    <a:p>
                      <a:pPr marL="0" lvl="0" indent="0" algn="ctr"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Barrier</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tc>
                  <a:txBody>
                    <a:bodyPr/>
                    <a:lstStyle/>
                    <a:p>
                      <a:pPr marL="0" lvl="0" indent="0" algn="ctr"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Percentage Reporting this:</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0"/>
                  </a:ext>
                </a:extLst>
              </a:tr>
              <a:tr h="347199">
                <a:tc>
                  <a:txBody>
                    <a:bodyPr/>
                    <a:lstStyle/>
                    <a:p>
                      <a:pPr marL="0" lvl="0" indent="0" algn="l"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Schedule Conflict </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tc>
                  <a:txBody>
                    <a:bodyPr/>
                    <a:lstStyle/>
                    <a:p>
                      <a:pPr marL="0" lvl="0" indent="0" algn="ctr"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78.4%</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1"/>
                  </a:ext>
                </a:extLst>
              </a:tr>
              <a:tr h="339047">
                <a:tc>
                  <a:txBody>
                    <a:bodyPr/>
                    <a:lstStyle/>
                    <a:p>
                      <a:pPr marL="0" lvl="0" indent="0" algn="l"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Lack of Interest in the Topic</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tc>
                  <a:txBody>
                    <a:bodyPr/>
                    <a:lstStyle/>
                    <a:p>
                      <a:pPr marL="0" lvl="0" indent="0" algn="ctr"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73.5%</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2"/>
                  </a:ext>
                </a:extLst>
              </a:tr>
              <a:tr h="346753">
                <a:tc>
                  <a:txBody>
                    <a:bodyPr/>
                    <a:lstStyle/>
                    <a:p>
                      <a:pPr marL="0" lvl="0" indent="0" algn="l"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I disagreed with the speaker’s views. </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tc>
                  <a:txBody>
                    <a:bodyPr/>
                    <a:lstStyle/>
                    <a:p>
                      <a:pPr marL="0" lvl="0" indent="0" algn="ctr" rtl="0">
                        <a:spcBef>
                          <a:spcPts val="0"/>
                        </a:spcBef>
                        <a:spcAft>
                          <a:spcPts val="0"/>
                        </a:spcAft>
                        <a:buNone/>
                      </a:pPr>
                      <a:r>
                        <a:rPr lang="en-US" sz="1400" dirty="0">
                          <a:latin typeface="Calibri" panose="020F0502020204030204" pitchFamily="34" charset="0"/>
                          <a:ea typeface="Georgia"/>
                          <a:cs typeface="Calibri" panose="020F0502020204030204" pitchFamily="34" charset="0"/>
                          <a:sym typeface="Georgia"/>
                        </a:rPr>
                        <a:t>27.3%</a:t>
                      </a:r>
                      <a:endParaRPr sz="1400" dirty="0">
                        <a:latin typeface="Calibri" panose="020F0502020204030204" pitchFamily="34" charset="0"/>
                        <a:ea typeface="Georgia"/>
                        <a:cs typeface="Calibri" panose="020F0502020204030204" pitchFamily="34" charset="0"/>
                        <a:sym typeface="Georgia"/>
                      </a:endParaRPr>
                    </a:p>
                  </a:txBody>
                  <a:tcPr marL="63506" marR="63506" marT="63506" marB="63506">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ab1d167e5a_2_79"/>
          <p:cNvSpPr txBox="1">
            <a:spLocks noGrp="1"/>
          </p:cNvSpPr>
          <p:nvPr>
            <p:ph type="title"/>
          </p:nvPr>
        </p:nvSpPr>
        <p:spPr>
          <a:xfrm>
            <a:off x="1044386" y="406293"/>
            <a:ext cx="6676779" cy="561000"/>
          </a:xfrm>
          <a:prstGeom prst="rect">
            <a:avLst/>
          </a:prstGeom>
        </p:spPr>
        <p:txBody>
          <a:bodyPr spcFirstLastPara="1" wrap="square" lIns="91425" tIns="91425" rIns="91425" bIns="91425" anchor="b" anchorCtr="0">
            <a:noAutofit/>
          </a:bodyPr>
          <a:lstStyle/>
          <a:p>
            <a:r>
              <a:rPr lang="en-US" sz="2700" dirty="0">
                <a:latin typeface="+mn-lt"/>
              </a:rPr>
              <a:t> </a:t>
            </a:r>
            <a:r>
              <a:rPr lang="en-US" sz="2700" dirty="0">
                <a:solidFill>
                  <a:schemeClr val="tx1"/>
                </a:solidFill>
                <a:latin typeface="+mn-lt"/>
              </a:rPr>
              <a:t>Outside Speaker Events: Suggestions</a:t>
            </a:r>
            <a:endParaRPr sz="2700" dirty="0">
              <a:solidFill>
                <a:schemeClr val="tx1"/>
              </a:solidFill>
              <a:latin typeface="+mn-lt"/>
            </a:endParaRPr>
          </a:p>
        </p:txBody>
      </p:sp>
      <p:sp>
        <p:nvSpPr>
          <p:cNvPr id="208" name="Google Shape;208;gab1d167e5a_2_79"/>
          <p:cNvSpPr txBox="1">
            <a:spLocks noGrp="1"/>
          </p:cNvSpPr>
          <p:nvPr>
            <p:ph type="body" idx="1"/>
          </p:nvPr>
        </p:nvSpPr>
        <p:spPr>
          <a:xfrm>
            <a:off x="1199508" y="1247857"/>
            <a:ext cx="6958173" cy="3354000"/>
          </a:xfrm>
          <a:prstGeom prst="rect">
            <a:avLst/>
          </a:prstGeom>
        </p:spPr>
        <p:txBody>
          <a:bodyPr spcFirstLastPara="1" wrap="square" lIns="91425" tIns="91425" rIns="91425" bIns="91425" anchor="t" anchorCtr="0">
            <a:noAutofit/>
          </a:bodyPr>
          <a:lstStyle/>
          <a:p>
            <a:pPr marL="0" indent="0">
              <a:lnSpc>
                <a:spcPct val="100000"/>
              </a:lnSpc>
              <a:buNone/>
            </a:pPr>
            <a:r>
              <a:rPr lang="en-US" sz="1300" dirty="0">
                <a:latin typeface="Calibri" panose="020F0502020204030204" pitchFamily="34" charset="0"/>
                <a:ea typeface="Georgia"/>
                <a:cs typeface="Calibri" panose="020F0502020204030204" pitchFamily="34" charset="0"/>
                <a:sym typeface="Georgia"/>
              </a:rPr>
              <a:t>73 participants provided suggestions.  </a:t>
            </a:r>
            <a:endParaRPr sz="1300" dirty="0">
              <a:latin typeface="Calibri" panose="020F0502020204030204" pitchFamily="34" charset="0"/>
              <a:ea typeface="Georgia"/>
              <a:cs typeface="Calibri" panose="020F0502020204030204" pitchFamily="34" charset="0"/>
              <a:sym typeface="Georgia"/>
            </a:endParaRPr>
          </a:p>
          <a:p>
            <a:pPr marL="0" indent="0">
              <a:lnSpc>
                <a:spcPct val="100000"/>
              </a:lnSpc>
              <a:buNone/>
            </a:pPr>
            <a:endParaRPr lang="en-US" sz="1300" dirty="0">
              <a:latin typeface="Calibri" panose="020F0502020204030204" pitchFamily="34" charset="0"/>
              <a:ea typeface="Georgia"/>
              <a:cs typeface="Calibri" panose="020F0502020204030204" pitchFamily="34" charset="0"/>
              <a:sym typeface="Georgia"/>
            </a:endParaRPr>
          </a:p>
          <a:p>
            <a:pPr marL="0" indent="0">
              <a:lnSpc>
                <a:spcPct val="100000"/>
              </a:lnSpc>
              <a:buNone/>
            </a:pPr>
            <a:r>
              <a:rPr lang="en-US" sz="1300" dirty="0">
                <a:latin typeface="Calibri" panose="020F0502020204030204" pitchFamily="34" charset="0"/>
                <a:ea typeface="Georgia"/>
                <a:cs typeface="Calibri" panose="020F0502020204030204" pitchFamily="34" charset="0"/>
                <a:sym typeface="Georgia"/>
              </a:rPr>
              <a:t>1. Students suggested changing or varying the </a:t>
            </a:r>
            <a:r>
              <a:rPr lang="en-US" sz="1300" u="sng" dirty="0">
                <a:latin typeface="Calibri" panose="020F0502020204030204" pitchFamily="34" charset="0"/>
                <a:ea typeface="Georgia"/>
                <a:cs typeface="Calibri" panose="020F0502020204030204" pitchFamily="34" charset="0"/>
                <a:sym typeface="Georgia"/>
              </a:rPr>
              <a:t>times</a:t>
            </a:r>
            <a:r>
              <a:rPr lang="en-US" sz="1300" dirty="0">
                <a:latin typeface="Calibri" panose="020F0502020204030204" pitchFamily="34" charset="0"/>
                <a:ea typeface="Georgia"/>
                <a:cs typeface="Calibri" panose="020F0502020204030204" pitchFamily="34" charset="0"/>
                <a:sym typeface="Georgia"/>
              </a:rPr>
              <a:t> at which outside speakers talk or allowing the event to be </a:t>
            </a:r>
            <a:r>
              <a:rPr lang="en-US" sz="1300" u="sng" dirty="0">
                <a:latin typeface="Calibri" panose="020F0502020204030204" pitchFamily="34" charset="0"/>
                <a:ea typeface="Georgia"/>
                <a:cs typeface="Calibri" panose="020F0502020204030204" pitchFamily="34" charset="0"/>
                <a:sym typeface="Georgia"/>
              </a:rPr>
              <a:t>recorded</a:t>
            </a:r>
            <a:r>
              <a:rPr lang="en-US" sz="1300" dirty="0">
                <a:latin typeface="Calibri" panose="020F0502020204030204" pitchFamily="34" charset="0"/>
                <a:ea typeface="Georgia"/>
                <a:cs typeface="Calibri" panose="020F0502020204030204" pitchFamily="34" charset="0"/>
                <a:sym typeface="Georgia"/>
              </a:rPr>
              <a:t>/live streamed for those unable to attend the live event. (10) </a:t>
            </a:r>
          </a:p>
          <a:p>
            <a:pPr marL="0" indent="0">
              <a:lnSpc>
                <a:spcPct val="100000"/>
              </a:lnSpc>
              <a:buNone/>
            </a:pPr>
            <a:endParaRPr lang="en-US" sz="1300" dirty="0">
              <a:latin typeface="Calibri" panose="020F0502020204030204" pitchFamily="34" charset="0"/>
              <a:ea typeface="Georgia"/>
              <a:cs typeface="Calibri" panose="020F0502020204030204" pitchFamily="34" charset="0"/>
              <a:sym typeface="Georgia"/>
            </a:endParaRPr>
          </a:p>
          <a:p>
            <a:pPr marL="0" indent="0">
              <a:lnSpc>
                <a:spcPct val="100000"/>
              </a:lnSpc>
              <a:buNone/>
            </a:pPr>
            <a:r>
              <a:rPr lang="en-US" sz="1300" dirty="0">
                <a:latin typeface="Calibri" panose="020F0502020204030204" pitchFamily="34" charset="0"/>
                <a:ea typeface="Georgia"/>
                <a:cs typeface="Calibri" panose="020F0502020204030204" pitchFamily="34" charset="0"/>
                <a:sym typeface="Georgia"/>
              </a:rPr>
              <a:t>2. Students suggested more </a:t>
            </a:r>
            <a:r>
              <a:rPr lang="en-US" sz="1300" u="sng" dirty="0">
                <a:latin typeface="Calibri" panose="020F0502020204030204" pitchFamily="34" charset="0"/>
                <a:ea typeface="Georgia"/>
                <a:cs typeface="Calibri" panose="020F0502020204030204" pitchFamily="34" charset="0"/>
                <a:sym typeface="Georgia"/>
              </a:rPr>
              <a:t>publicity</a:t>
            </a:r>
            <a:r>
              <a:rPr lang="en-US" sz="1300" dirty="0">
                <a:latin typeface="Calibri" panose="020F0502020204030204" pitchFamily="34" charset="0"/>
                <a:ea typeface="Georgia"/>
                <a:cs typeface="Calibri" panose="020F0502020204030204" pitchFamily="34" charset="0"/>
                <a:sym typeface="Georgia"/>
              </a:rPr>
              <a:t>/advertisements  and/or better communication regarding Outside Speakers. (14)</a:t>
            </a:r>
          </a:p>
          <a:p>
            <a:pPr marL="0" indent="0">
              <a:lnSpc>
                <a:spcPct val="100000"/>
              </a:lnSpc>
              <a:buNone/>
            </a:pPr>
            <a:endParaRPr lang="en-US" sz="1300" dirty="0">
              <a:solidFill>
                <a:srgbClr val="000000"/>
              </a:solidFill>
              <a:latin typeface="Calibri" panose="020F0502020204030204" pitchFamily="34" charset="0"/>
              <a:ea typeface="Georgia"/>
              <a:cs typeface="Calibri" panose="020F0502020204030204" pitchFamily="34" charset="0"/>
              <a:sym typeface="Georgia"/>
            </a:endParaRPr>
          </a:p>
          <a:p>
            <a:pPr marL="0" indent="0">
              <a:lnSpc>
                <a:spcPct val="100000"/>
              </a:lnSpc>
              <a:buNone/>
            </a:pPr>
            <a:r>
              <a:rPr lang="en-US" sz="1300" dirty="0">
                <a:solidFill>
                  <a:srgbClr val="000000"/>
                </a:solidFill>
                <a:latin typeface="Calibri" panose="020F0502020204030204" pitchFamily="34" charset="0"/>
                <a:ea typeface="Georgia"/>
                <a:cs typeface="Calibri" panose="020F0502020204030204" pitchFamily="34" charset="0"/>
                <a:sym typeface="Georgia"/>
              </a:rPr>
              <a:t>3. Students do not want to see departments or St. Olaf advocating for and supporting outside speakers whose ideology </a:t>
            </a:r>
            <a:r>
              <a:rPr lang="en-US" sz="1300" u="sng" dirty="0">
                <a:solidFill>
                  <a:srgbClr val="000000"/>
                </a:solidFill>
                <a:latin typeface="Calibri" panose="020F0502020204030204" pitchFamily="34" charset="0"/>
                <a:ea typeface="Georgia"/>
                <a:cs typeface="Calibri" panose="020F0502020204030204" pitchFamily="34" charset="0"/>
                <a:sym typeface="Georgia"/>
              </a:rPr>
              <a:t>threatens</a:t>
            </a:r>
            <a:r>
              <a:rPr lang="en-US" sz="1300" dirty="0">
                <a:solidFill>
                  <a:srgbClr val="000000"/>
                </a:solidFill>
                <a:latin typeface="Calibri" panose="020F0502020204030204" pitchFamily="34" charset="0"/>
                <a:ea typeface="Georgia"/>
                <a:cs typeface="Calibri" panose="020F0502020204030204" pitchFamily="34" charset="0"/>
                <a:sym typeface="Georgia"/>
              </a:rPr>
              <a:t> students’ safety based on their identity. (17)</a:t>
            </a:r>
          </a:p>
          <a:p>
            <a:pPr marL="0" indent="0">
              <a:lnSpc>
                <a:spcPct val="100000"/>
              </a:lnSpc>
              <a:buNone/>
            </a:pPr>
            <a:endParaRPr sz="1300" dirty="0">
              <a:solidFill>
                <a:srgbClr val="000000"/>
              </a:solidFill>
              <a:latin typeface="Calibri" panose="020F0502020204030204" pitchFamily="34" charset="0"/>
              <a:ea typeface="Georgia"/>
              <a:cs typeface="Calibri" panose="020F0502020204030204" pitchFamily="34" charset="0"/>
              <a:sym typeface="Georgia"/>
            </a:endParaRPr>
          </a:p>
          <a:p>
            <a:pPr marL="0" indent="0">
              <a:lnSpc>
                <a:spcPct val="100000"/>
              </a:lnSpc>
              <a:buNone/>
            </a:pPr>
            <a:r>
              <a:rPr lang="en-US" sz="1300" u="sng" dirty="0">
                <a:latin typeface="Calibri" panose="020F0502020204030204" pitchFamily="34" charset="0"/>
                <a:ea typeface="Georgia"/>
                <a:cs typeface="Calibri" panose="020F0502020204030204" pitchFamily="34" charset="0"/>
                <a:sym typeface="Georgia"/>
              </a:rPr>
              <a:t>Recommendations:</a:t>
            </a:r>
          </a:p>
          <a:p>
            <a:pPr marL="0" indent="0">
              <a:lnSpc>
                <a:spcPct val="100000"/>
              </a:lnSpc>
              <a:buNone/>
            </a:pPr>
            <a:endParaRPr lang="en-US" sz="1300" dirty="0">
              <a:latin typeface="Calibri" panose="020F0502020204030204" pitchFamily="34" charset="0"/>
              <a:ea typeface="Georgia"/>
              <a:cs typeface="Calibri" panose="020F0502020204030204" pitchFamily="34" charset="0"/>
              <a:sym typeface="Georgia"/>
            </a:endParaRPr>
          </a:p>
          <a:p>
            <a:pPr marL="0" indent="0">
              <a:lnSpc>
                <a:spcPct val="100000"/>
              </a:lnSpc>
              <a:buNone/>
            </a:pPr>
            <a:r>
              <a:rPr lang="en-US" sz="1300" dirty="0">
                <a:latin typeface="Calibri" panose="020F0502020204030204" pitchFamily="34" charset="0"/>
                <a:ea typeface="Georgia"/>
                <a:cs typeface="Calibri" panose="020F0502020204030204" pitchFamily="34" charset="0"/>
                <a:sym typeface="Georgia"/>
              </a:rPr>
              <a:t>	1. Make it easier for groups to </a:t>
            </a:r>
            <a:r>
              <a:rPr lang="en-US" sz="1300" u="sng" dirty="0">
                <a:latin typeface="Calibri" panose="020F0502020204030204" pitchFamily="34" charset="0"/>
                <a:ea typeface="Georgia"/>
                <a:cs typeface="Calibri" panose="020F0502020204030204" pitchFamily="34" charset="0"/>
                <a:sym typeface="Georgia"/>
              </a:rPr>
              <a:t>record</a:t>
            </a:r>
            <a:r>
              <a:rPr lang="en-US" sz="1300" dirty="0">
                <a:latin typeface="Calibri" panose="020F0502020204030204" pitchFamily="34" charset="0"/>
                <a:ea typeface="Georgia"/>
                <a:cs typeface="Calibri" panose="020F0502020204030204" pitchFamily="34" charset="0"/>
                <a:sym typeface="Georgia"/>
              </a:rPr>
              <a:t> outside speakers.</a:t>
            </a:r>
          </a:p>
          <a:p>
            <a:pPr marL="0" indent="0">
              <a:lnSpc>
                <a:spcPct val="100000"/>
              </a:lnSpc>
              <a:buNone/>
            </a:pPr>
            <a:r>
              <a:rPr lang="en-US" sz="1300" dirty="0">
                <a:latin typeface="Calibri" panose="020F0502020204030204" pitchFamily="34" charset="0"/>
                <a:ea typeface="Georgia"/>
                <a:cs typeface="Calibri" panose="020F0502020204030204" pitchFamily="34" charset="0"/>
                <a:sym typeface="Georgia"/>
              </a:rPr>
              <a:t>	2. Be cautious about inviting threatening speakers.</a:t>
            </a:r>
            <a:endParaRPr sz="1300" dirty="0">
              <a:latin typeface="Calibri" panose="020F0502020204030204" pitchFamily="34" charset="0"/>
              <a:ea typeface="Georgia"/>
              <a:cs typeface="Calibri" panose="020F0502020204030204" pitchFamily="34" charset="0"/>
              <a:sym typeface="Georgia"/>
            </a:endParaRPr>
          </a:p>
          <a:p>
            <a:pPr marL="0" indent="0">
              <a:spcBef>
                <a:spcPts val="1575"/>
              </a:spcBef>
              <a:spcAft>
                <a:spcPts val="1575"/>
              </a:spcAft>
              <a:buNone/>
            </a:pPr>
            <a:endParaRPr sz="1575" dirty="0">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ab1d167e5a_2_84"/>
          <p:cNvSpPr txBox="1">
            <a:spLocks noGrp="1"/>
          </p:cNvSpPr>
          <p:nvPr>
            <p:ph type="title"/>
          </p:nvPr>
        </p:nvSpPr>
        <p:spPr>
          <a:xfrm>
            <a:off x="1818290" y="471487"/>
            <a:ext cx="4933574" cy="561000"/>
          </a:xfrm>
          <a:prstGeom prst="rect">
            <a:avLst/>
          </a:prstGeom>
          <a:noFill/>
          <a:ln>
            <a:noFill/>
          </a:ln>
        </p:spPr>
        <p:txBody>
          <a:bodyPr spcFirstLastPara="1" wrap="square" lIns="91425" tIns="91425" rIns="91425" bIns="91425" anchor="b" anchorCtr="0">
            <a:noAutofit/>
          </a:bodyPr>
          <a:lstStyle/>
          <a:p>
            <a:r>
              <a:rPr lang="en-US" sz="2700" dirty="0">
                <a:solidFill>
                  <a:schemeClr val="dk1"/>
                </a:solidFill>
                <a:latin typeface="Calibri"/>
                <a:ea typeface="Calibri"/>
                <a:cs typeface="Calibri"/>
                <a:sym typeface="Calibri"/>
              </a:rPr>
              <a:t>Public Safety: Ratings &amp; Problems</a:t>
            </a:r>
            <a:endParaRPr sz="2700" dirty="0">
              <a:solidFill>
                <a:schemeClr val="dk1"/>
              </a:solidFill>
              <a:latin typeface="Calibri"/>
              <a:ea typeface="Calibri"/>
              <a:cs typeface="Calibri"/>
              <a:sym typeface="Calibri"/>
            </a:endParaRPr>
          </a:p>
        </p:txBody>
      </p:sp>
      <p:graphicFrame>
        <p:nvGraphicFramePr>
          <p:cNvPr id="211" name="Google Shape;211;gab1d167e5a_2_84"/>
          <p:cNvGraphicFramePr/>
          <p:nvPr>
            <p:extLst>
              <p:ext uri="{D42A27DB-BD31-4B8C-83A1-F6EECF244321}">
                <p14:modId xmlns:p14="http://schemas.microsoft.com/office/powerpoint/2010/main" val="2831248227"/>
              </p:ext>
            </p:extLst>
          </p:nvPr>
        </p:nvGraphicFramePr>
        <p:xfrm>
          <a:off x="898071" y="1421319"/>
          <a:ext cx="2454226" cy="1981050"/>
        </p:xfrm>
        <a:graphic>
          <a:graphicData uri="http://schemas.openxmlformats.org/drawingml/2006/table">
            <a:tbl>
              <a:tblPr>
                <a:noFill/>
              </a:tblPr>
              <a:tblGrid>
                <a:gridCol w="1282148">
                  <a:extLst>
                    <a:ext uri="{9D8B030D-6E8A-4147-A177-3AD203B41FA5}">
                      <a16:colId xmlns:a16="http://schemas.microsoft.com/office/drawing/2014/main" val="20000"/>
                    </a:ext>
                  </a:extLst>
                </a:gridCol>
                <a:gridCol w="1172078">
                  <a:extLst>
                    <a:ext uri="{9D8B030D-6E8A-4147-A177-3AD203B41FA5}">
                      <a16:colId xmlns:a16="http://schemas.microsoft.com/office/drawing/2014/main" val="20001"/>
                    </a:ext>
                  </a:extLst>
                </a:gridCol>
              </a:tblGrid>
              <a:tr h="38859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Overall Rating</a:t>
                      </a:r>
                      <a:endParaRPr sz="1400" u="none" strike="noStrike" cap="none">
                        <a:latin typeface="Calibri"/>
                        <a:ea typeface="Calibri"/>
                        <a:cs typeface="Calibri"/>
                        <a:sym typeface="Calibri"/>
                      </a:endParaRPr>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Percent</a:t>
                      </a:r>
                      <a:endParaRPr sz="1400" u="none" strike="noStrike" cap="none">
                        <a:latin typeface="Calibri"/>
                        <a:ea typeface="Calibri"/>
                        <a:cs typeface="Calibri"/>
                        <a:sym typeface="Calibri"/>
                      </a:endParaRPr>
                    </a:p>
                  </a:txBody>
                  <a:tcPr marL="91425" marR="91425" marT="91425" marB="91425">
                    <a:solidFill>
                      <a:schemeClr val="accent6">
                        <a:lumMod val="20000"/>
                        <a:lumOff val="80000"/>
                      </a:schemeClr>
                    </a:solidFill>
                  </a:tcPr>
                </a:tc>
                <a:extLst>
                  <a:ext uri="{0D108BD9-81ED-4DB2-BD59-A6C34878D82A}">
                    <a16:rowId xmlns:a16="http://schemas.microsoft.com/office/drawing/2014/main" val="10000"/>
                  </a:ext>
                </a:extLst>
              </a:tr>
              <a:tr h="38859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Very Good</a:t>
                      </a:r>
                      <a:endParaRPr sz="80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14.4%</a:t>
                      </a:r>
                      <a:endParaRPr sz="800"/>
                    </a:p>
                  </a:txBody>
                  <a:tcPr marL="91425" marR="91425" marT="91425" marB="91425">
                    <a:solidFill>
                      <a:schemeClr val="accent6">
                        <a:lumMod val="20000"/>
                        <a:lumOff val="80000"/>
                      </a:schemeClr>
                    </a:solidFill>
                  </a:tcPr>
                </a:tc>
                <a:extLst>
                  <a:ext uri="{0D108BD9-81ED-4DB2-BD59-A6C34878D82A}">
                    <a16:rowId xmlns:a16="http://schemas.microsoft.com/office/drawing/2014/main" val="10001"/>
                  </a:ext>
                </a:extLst>
              </a:tr>
              <a:tr h="38859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Good</a:t>
                      </a:r>
                      <a:endParaRPr sz="80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32.6%</a:t>
                      </a:r>
                      <a:endParaRPr sz="800"/>
                    </a:p>
                  </a:txBody>
                  <a:tcPr marL="91425" marR="91425" marT="91425" marB="91425">
                    <a:solidFill>
                      <a:schemeClr val="accent6">
                        <a:lumMod val="20000"/>
                        <a:lumOff val="80000"/>
                      </a:schemeClr>
                    </a:solidFill>
                  </a:tcPr>
                </a:tc>
                <a:extLst>
                  <a:ext uri="{0D108BD9-81ED-4DB2-BD59-A6C34878D82A}">
                    <a16:rowId xmlns:a16="http://schemas.microsoft.com/office/drawing/2014/main" val="10002"/>
                  </a:ext>
                </a:extLst>
              </a:tr>
              <a:tr h="38859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Calibri"/>
                          <a:ea typeface="Calibri"/>
                          <a:cs typeface="Calibri"/>
                          <a:sym typeface="Calibri"/>
                        </a:rPr>
                        <a:t>Fair</a:t>
                      </a:r>
                      <a:endParaRPr sz="80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0" u="none" strike="noStrike" cap="none" dirty="0">
                          <a:latin typeface="Calibri"/>
                          <a:ea typeface="Calibri"/>
                          <a:cs typeface="Calibri"/>
                          <a:sym typeface="Calibri"/>
                        </a:rPr>
                        <a:t>36.4%</a:t>
                      </a:r>
                      <a:endParaRPr sz="800" b="0"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3"/>
                  </a:ext>
                </a:extLst>
              </a:tr>
              <a:tr h="38859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Poor</a:t>
                      </a:r>
                      <a:endParaRPr sz="1400" u="none" strike="noStrike" cap="none" dirty="0">
                        <a:latin typeface="Calibri"/>
                        <a:ea typeface="Calibri"/>
                        <a:cs typeface="Calibri"/>
                        <a:sym typeface="Calibri"/>
                      </a:endParaRPr>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16.7%</a:t>
                      </a:r>
                      <a:endParaRPr sz="1400" u="none" strike="noStrike" cap="none" dirty="0">
                        <a:latin typeface="Calibri"/>
                        <a:ea typeface="Calibri"/>
                        <a:cs typeface="Calibri"/>
                        <a:sym typeface="Calibri"/>
                      </a:endParaRPr>
                    </a:p>
                  </a:txBody>
                  <a:tcPr marL="91425" marR="91425" marT="91425" marB="91425">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212" name="Google Shape;212;gab1d167e5a_2_84"/>
          <p:cNvSpPr txBox="1"/>
          <p:nvPr/>
        </p:nvSpPr>
        <p:spPr>
          <a:xfrm>
            <a:off x="829384" y="1076962"/>
            <a:ext cx="2639027" cy="386585"/>
          </a:xfrm>
          <a:prstGeom prst="rect">
            <a:avLst/>
          </a:prstGeom>
          <a:noFill/>
          <a:ln>
            <a:noFill/>
          </a:ln>
        </p:spPr>
        <p:txBody>
          <a:bodyPr spcFirstLastPara="1" wrap="square" lIns="91425" tIns="91425" rIns="91425" bIns="91425" anchor="t" anchorCtr="0">
            <a:noAutofit/>
          </a:bodyPr>
          <a:lstStyle/>
          <a:p>
            <a:pPr defTabSz="685800">
              <a:buSzPts val="2000"/>
            </a:pPr>
            <a:r>
              <a:rPr lang="en-US" sz="1500" dirty="0">
                <a:latin typeface="Calibri"/>
                <a:ea typeface="Calibri"/>
                <a:cs typeface="Calibri"/>
                <a:sym typeface="Calibri"/>
              </a:rPr>
              <a:t>Table 1. Rating of Public Safety</a:t>
            </a:r>
            <a:endParaRPr sz="1500" dirty="0">
              <a:latin typeface="Calibri"/>
              <a:ea typeface="Calibri"/>
              <a:cs typeface="Calibri"/>
              <a:sym typeface="Calibri"/>
            </a:endParaRPr>
          </a:p>
        </p:txBody>
      </p:sp>
      <p:graphicFrame>
        <p:nvGraphicFramePr>
          <p:cNvPr id="213" name="Google Shape;213;gab1d167e5a_2_84"/>
          <p:cNvGraphicFramePr/>
          <p:nvPr>
            <p:extLst>
              <p:ext uri="{D42A27DB-BD31-4B8C-83A1-F6EECF244321}">
                <p14:modId xmlns:p14="http://schemas.microsoft.com/office/powerpoint/2010/main" val="4238369153"/>
              </p:ext>
            </p:extLst>
          </p:nvPr>
        </p:nvGraphicFramePr>
        <p:xfrm>
          <a:off x="4107866" y="1421319"/>
          <a:ext cx="4080913" cy="2209877"/>
        </p:xfrm>
        <a:graphic>
          <a:graphicData uri="http://schemas.openxmlformats.org/drawingml/2006/table">
            <a:tbl>
              <a:tblPr>
                <a:noFill/>
              </a:tblPr>
              <a:tblGrid>
                <a:gridCol w="3272648">
                  <a:extLst>
                    <a:ext uri="{9D8B030D-6E8A-4147-A177-3AD203B41FA5}">
                      <a16:colId xmlns:a16="http://schemas.microsoft.com/office/drawing/2014/main" val="20000"/>
                    </a:ext>
                  </a:extLst>
                </a:gridCol>
                <a:gridCol w="808265">
                  <a:extLst>
                    <a:ext uri="{9D8B030D-6E8A-4147-A177-3AD203B41FA5}">
                      <a16:colId xmlns:a16="http://schemas.microsoft.com/office/drawing/2014/main" val="20001"/>
                    </a:ext>
                  </a:extLst>
                </a:gridCol>
              </a:tblGrid>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400" b="0" u="none" strike="noStrike" cap="none" dirty="0">
                          <a:latin typeface="Calibri"/>
                          <a:ea typeface="Calibri"/>
                          <a:cs typeface="Calibri"/>
                          <a:sym typeface="Calibri"/>
                        </a:rPr>
                        <a:t>Problem</a:t>
                      </a:r>
                      <a:endParaRPr sz="1400" b="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u="none" strike="noStrike" cap="none" dirty="0">
                          <a:latin typeface="Calibri"/>
                          <a:ea typeface="Calibri"/>
                          <a:cs typeface="Calibri"/>
                          <a:sym typeface="Calibri"/>
                        </a:rPr>
                        <a:t>Frequency</a:t>
                      </a:r>
                      <a:endParaRPr sz="1100" b="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dirty="0">
                          <a:latin typeface="Calibri"/>
                          <a:ea typeface="Calibri"/>
                          <a:cs typeface="Calibri"/>
                          <a:sym typeface="Calibri"/>
                        </a:rPr>
                        <a:t>Officer is rude, ignorant, or unwelcoming</a:t>
                      </a:r>
                      <a:endParaRPr sz="1200" b="1"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latin typeface="Calibri"/>
                          <a:ea typeface="Calibri"/>
                          <a:cs typeface="Calibri"/>
                          <a:sym typeface="Calibri"/>
                        </a:rPr>
                        <a:t>9</a:t>
                      </a:r>
                      <a:endParaRPr sz="12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r h="538493">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dirty="0">
                          <a:latin typeface="Calibri"/>
                          <a:ea typeface="Calibri"/>
                          <a:cs typeface="Calibri"/>
                          <a:sym typeface="Calibri"/>
                        </a:rPr>
                        <a:t>Unable to help in medical or mental health issue, or welfare check</a:t>
                      </a:r>
                      <a:endParaRPr sz="1200" b="1"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latin typeface="Calibri"/>
                          <a:ea typeface="Calibri"/>
                          <a:cs typeface="Calibri"/>
                          <a:sym typeface="Calibri"/>
                        </a:rPr>
                        <a:t>7 </a:t>
                      </a:r>
                      <a:endParaRPr sz="12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2"/>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latin typeface="Calibri"/>
                          <a:ea typeface="Calibri"/>
                          <a:cs typeface="Calibri"/>
                          <a:sym typeface="Calibri"/>
                        </a:rPr>
                        <a:t>Jump-starting a car</a:t>
                      </a:r>
                      <a:endParaRPr sz="120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latin typeface="Calibri"/>
                          <a:ea typeface="Calibri"/>
                          <a:cs typeface="Calibri"/>
                          <a:sym typeface="Calibri"/>
                        </a:rPr>
                        <a:t>4</a:t>
                      </a:r>
                      <a:endParaRPr sz="12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3"/>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a:latin typeface="Calibri"/>
                          <a:ea typeface="Calibri"/>
                          <a:cs typeface="Calibri"/>
                          <a:sym typeface="Calibri"/>
                        </a:rPr>
                        <a:t>Unfair ticketing</a:t>
                      </a:r>
                      <a:endParaRPr sz="12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4"/>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latin typeface="Calibri"/>
                          <a:ea typeface="Calibri"/>
                          <a:cs typeface="Calibri"/>
                          <a:sym typeface="Calibri"/>
                        </a:rPr>
                        <a:t>Unfair treatment of BIPOC/white students</a:t>
                      </a:r>
                      <a:endParaRPr sz="120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dirty="0">
                          <a:latin typeface="Calibri"/>
                          <a:ea typeface="Calibri"/>
                          <a:cs typeface="Calibri"/>
                          <a:sym typeface="Calibri"/>
                        </a:rPr>
                        <a:t>2</a:t>
                      </a:r>
                      <a:endParaRPr sz="120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214" name="Google Shape;214;gab1d167e5a_2_84"/>
          <p:cNvSpPr txBox="1"/>
          <p:nvPr/>
        </p:nvSpPr>
        <p:spPr>
          <a:xfrm>
            <a:off x="787389" y="3744587"/>
            <a:ext cx="7569221" cy="1156301"/>
          </a:xfrm>
          <a:prstGeom prst="rect">
            <a:avLst/>
          </a:prstGeom>
          <a:noFill/>
          <a:ln>
            <a:noFill/>
          </a:ln>
        </p:spPr>
        <p:txBody>
          <a:bodyPr spcFirstLastPara="1" wrap="square" lIns="91425" tIns="91425" rIns="91425" bIns="91425" anchor="t" anchorCtr="0">
            <a:noAutofit/>
          </a:bodyPr>
          <a:lstStyle/>
          <a:p>
            <a:pPr defTabSz="685800">
              <a:buSzPts val="1800"/>
            </a:pPr>
            <a:r>
              <a:rPr lang="en-US" sz="1350" dirty="0">
                <a:latin typeface="Calibri" panose="020F0502020204030204" pitchFamily="34" charset="0"/>
                <a:ea typeface="Calibri"/>
                <a:cs typeface="Calibri" panose="020F0502020204030204" pitchFamily="34" charset="0"/>
                <a:sym typeface="Calibri"/>
              </a:rPr>
              <a:t>“…focus more on really helping students work through the challenges…and spend less time giving out parking tickets.”</a:t>
            </a:r>
            <a:endParaRPr sz="1050" dirty="0">
              <a:latin typeface="Calibri" panose="020F0502020204030204" pitchFamily="34" charset="0"/>
              <a:cs typeface="Calibri" panose="020F0502020204030204" pitchFamily="34" charset="0"/>
            </a:endParaRPr>
          </a:p>
          <a:p>
            <a:pPr defTabSz="685800">
              <a:buSzPts val="1800"/>
            </a:pPr>
            <a:endParaRPr sz="1350" dirty="0">
              <a:latin typeface="Calibri" panose="020F0502020204030204" pitchFamily="34" charset="0"/>
              <a:ea typeface="Calibri"/>
              <a:cs typeface="Calibri" panose="020F0502020204030204" pitchFamily="34" charset="0"/>
              <a:sym typeface="Calibri"/>
            </a:endParaRPr>
          </a:p>
          <a:p>
            <a:pPr defTabSz="685800">
              <a:buSzPts val="1800"/>
            </a:pPr>
            <a:r>
              <a:rPr lang="en-US" sz="1350" dirty="0">
                <a:highlight>
                  <a:srgbClr val="EFEFEF"/>
                </a:highlight>
                <a:latin typeface="Calibri" panose="020F0502020204030204" pitchFamily="34" charset="0"/>
                <a:ea typeface="Calibri"/>
                <a:cs typeface="Calibri" panose="020F0502020204030204" pitchFamily="34" charset="0"/>
                <a:sym typeface="Calibri"/>
              </a:rPr>
              <a:t>“The demeanor needs to change. People are calling for help, and having a gruff or judgmental attitude towards the students requesting assistance doesn't inspire confidence.”</a:t>
            </a:r>
            <a:endParaRPr sz="1050" dirty="0">
              <a:latin typeface="Calibri" panose="020F0502020204030204" pitchFamily="34" charset="0"/>
              <a:cs typeface="Calibri" panose="020F0502020204030204" pitchFamily="34" charset="0"/>
            </a:endParaRPr>
          </a:p>
          <a:p>
            <a:pPr defTabSz="685800">
              <a:lnSpc>
                <a:spcPct val="200000"/>
              </a:lnSpc>
              <a:buSzPts val="1500"/>
            </a:pPr>
            <a:endParaRPr sz="1050" dirty="0">
              <a:latin typeface="Verdana"/>
              <a:ea typeface="Verdana"/>
              <a:cs typeface="Verdana"/>
              <a:sym typeface="Verdana"/>
            </a:endParaRPr>
          </a:p>
        </p:txBody>
      </p:sp>
      <p:sp>
        <p:nvSpPr>
          <p:cNvPr id="215" name="Google Shape;215;gab1d167e5a_2_84"/>
          <p:cNvSpPr txBox="1"/>
          <p:nvPr/>
        </p:nvSpPr>
        <p:spPr>
          <a:xfrm>
            <a:off x="4039179" y="1106652"/>
            <a:ext cx="4149600" cy="314667"/>
          </a:xfrm>
          <a:prstGeom prst="rect">
            <a:avLst/>
          </a:prstGeom>
          <a:noFill/>
          <a:ln>
            <a:noFill/>
          </a:ln>
        </p:spPr>
        <p:txBody>
          <a:bodyPr spcFirstLastPara="1" wrap="square" lIns="91425" tIns="91425" rIns="91425" bIns="91425" anchor="t" anchorCtr="0">
            <a:noAutofit/>
          </a:bodyPr>
          <a:lstStyle/>
          <a:p>
            <a:pPr defTabSz="685800">
              <a:buSzPts val="2000"/>
            </a:pPr>
            <a:r>
              <a:rPr lang="en-US" sz="1500" dirty="0">
                <a:latin typeface="Calibri"/>
                <a:ea typeface="Calibri"/>
                <a:cs typeface="Calibri"/>
                <a:sym typeface="Calibri"/>
              </a:rPr>
              <a:t>Table 2. Problems experienced by students </a:t>
            </a:r>
            <a:endParaRPr sz="1500" dirty="0">
              <a:latin typeface="Calibri"/>
              <a:ea typeface="Calibri"/>
              <a:cs typeface="Calibri"/>
              <a:sym typeface="Calibri"/>
            </a:endParaRPr>
          </a:p>
          <a:p>
            <a:pPr defTabSz="685800">
              <a:buSzPts val="1900"/>
            </a:pPr>
            <a:endParaRPr sz="1425" dirty="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b1d167e5a_2_93"/>
          <p:cNvSpPr txBox="1">
            <a:spLocks noGrp="1"/>
          </p:cNvSpPr>
          <p:nvPr>
            <p:ph type="title"/>
          </p:nvPr>
        </p:nvSpPr>
        <p:spPr>
          <a:xfrm>
            <a:off x="2019417" y="363681"/>
            <a:ext cx="4901700" cy="561000"/>
          </a:xfrm>
          <a:prstGeom prst="rect">
            <a:avLst/>
          </a:prstGeom>
          <a:noFill/>
          <a:ln>
            <a:noFill/>
          </a:ln>
        </p:spPr>
        <p:txBody>
          <a:bodyPr spcFirstLastPara="1" wrap="square" lIns="91425" tIns="91425" rIns="91425" bIns="91425" anchor="b" anchorCtr="0">
            <a:noAutofit/>
          </a:bodyPr>
          <a:lstStyle/>
          <a:p>
            <a:r>
              <a:rPr lang="en-US" sz="2700" dirty="0">
                <a:solidFill>
                  <a:schemeClr val="dk1"/>
                </a:solidFill>
                <a:latin typeface="Calibri"/>
                <a:ea typeface="Calibri"/>
                <a:cs typeface="Calibri"/>
                <a:sym typeface="Calibri"/>
              </a:rPr>
              <a:t>Public Safety: Suggestions</a:t>
            </a:r>
            <a:endParaRPr sz="2700" dirty="0">
              <a:solidFill>
                <a:schemeClr val="dk1"/>
              </a:solidFill>
              <a:latin typeface="Calibri"/>
              <a:ea typeface="Calibri"/>
              <a:cs typeface="Calibri"/>
              <a:sym typeface="Calibri"/>
            </a:endParaRPr>
          </a:p>
        </p:txBody>
      </p:sp>
      <p:sp>
        <p:nvSpPr>
          <p:cNvPr id="221" name="Google Shape;221;gab1d167e5a_2_93"/>
          <p:cNvSpPr txBox="1">
            <a:spLocks noGrp="1"/>
          </p:cNvSpPr>
          <p:nvPr>
            <p:ph type="body" idx="1"/>
          </p:nvPr>
        </p:nvSpPr>
        <p:spPr>
          <a:xfrm>
            <a:off x="1036406" y="3350463"/>
            <a:ext cx="6449602" cy="1496371"/>
          </a:xfrm>
          <a:prstGeom prst="rect">
            <a:avLst/>
          </a:prstGeom>
          <a:noFill/>
          <a:ln>
            <a:noFill/>
          </a:ln>
        </p:spPr>
        <p:txBody>
          <a:bodyPr spcFirstLastPara="1" wrap="square" lIns="91425" tIns="91425" rIns="91425" bIns="91425" anchor="t" anchorCtr="0">
            <a:noAutofit/>
          </a:bodyPr>
          <a:lstStyle/>
          <a:p>
            <a:pPr marL="0" indent="0">
              <a:lnSpc>
                <a:spcPct val="100000"/>
              </a:lnSpc>
              <a:buNone/>
            </a:pPr>
            <a:r>
              <a:rPr lang="en-US" sz="1350" dirty="0">
                <a:highlight>
                  <a:srgbClr val="EFEFEF"/>
                </a:highlight>
                <a:latin typeface="Calibri"/>
                <a:ea typeface="Calibri"/>
                <a:cs typeface="Calibri"/>
                <a:sym typeface="Calibri"/>
              </a:rPr>
              <a:t>“Have them be less concerned with parking tickets and more with the general safety of students including masks and social distancing”</a:t>
            </a:r>
            <a:endParaRPr dirty="0"/>
          </a:p>
          <a:p>
            <a:pPr marL="0" indent="0">
              <a:lnSpc>
                <a:spcPct val="100000"/>
              </a:lnSpc>
              <a:buNone/>
            </a:pPr>
            <a:endParaRPr sz="600" dirty="0">
              <a:highlight>
                <a:srgbClr val="EFEFEF"/>
              </a:highlight>
              <a:latin typeface="Calibri"/>
              <a:ea typeface="Calibri"/>
              <a:cs typeface="Calibri"/>
              <a:sym typeface="Calibri"/>
            </a:endParaRPr>
          </a:p>
          <a:p>
            <a:pPr marL="0" indent="0">
              <a:lnSpc>
                <a:spcPct val="100000"/>
              </a:lnSpc>
              <a:buSzPts val="1500"/>
              <a:buNone/>
            </a:pPr>
            <a:r>
              <a:rPr lang="en-US" sz="1350" dirty="0">
                <a:latin typeface="Calibri"/>
                <a:ea typeface="Calibri"/>
                <a:cs typeface="Calibri"/>
                <a:sym typeface="Calibri"/>
              </a:rPr>
              <a:t>“More transparency between the department and students as to what their roles are so there isn't disconnect”</a:t>
            </a:r>
            <a:endParaRPr dirty="0"/>
          </a:p>
          <a:p>
            <a:pPr marL="0" indent="0">
              <a:lnSpc>
                <a:spcPct val="100000"/>
              </a:lnSpc>
              <a:buSzPts val="1500"/>
              <a:buNone/>
            </a:pPr>
            <a:endParaRPr sz="750" dirty="0">
              <a:latin typeface="Calibri"/>
              <a:ea typeface="Calibri"/>
              <a:cs typeface="Calibri"/>
              <a:sym typeface="Calibri"/>
            </a:endParaRPr>
          </a:p>
          <a:p>
            <a:pPr marL="0" indent="0">
              <a:lnSpc>
                <a:spcPct val="100000"/>
              </a:lnSpc>
              <a:buNone/>
            </a:pPr>
            <a:r>
              <a:rPr lang="en-US" sz="1350" dirty="0">
                <a:highlight>
                  <a:srgbClr val="EFEFEF"/>
                </a:highlight>
                <a:latin typeface="Calibri"/>
                <a:ea typeface="Calibri"/>
                <a:cs typeface="Calibri"/>
                <a:sym typeface="Calibri"/>
              </a:rPr>
              <a:t>“They should get DEI training on their implicit biases and racial profiling. I have heard stories about them targeted stopping and check black students.”</a:t>
            </a:r>
            <a:endParaRPr sz="1350" dirty="0">
              <a:highlight>
                <a:srgbClr val="EFEFEF"/>
              </a:highlight>
              <a:latin typeface="Calibri"/>
              <a:ea typeface="Calibri"/>
              <a:cs typeface="Calibri"/>
              <a:sym typeface="Calibri"/>
            </a:endParaRPr>
          </a:p>
          <a:p>
            <a:pPr marL="0" indent="0">
              <a:lnSpc>
                <a:spcPct val="200000"/>
              </a:lnSpc>
              <a:buSzPts val="1500"/>
              <a:buNone/>
            </a:pPr>
            <a:endParaRPr sz="1050" dirty="0">
              <a:highlight>
                <a:srgbClr val="EFEFEF"/>
              </a:highlight>
              <a:latin typeface="Arial"/>
              <a:ea typeface="Arial"/>
              <a:cs typeface="Arial"/>
              <a:sym typeface="Arial"/>
            </a:endParaRPr>
          </a:p>
        </p:txBody>
      </p:sp>
      <p:graphicFrame>
        <p:nvGraphicFramePr>
          <p:cNvPr id="222" name="Google Shape;222;gab1d167e5a_2_93"/>
          <p:cNvGraphicFramePr/>
          <p:nvPr>
            <p:extLst>
              <p:ext uri="{D42A27DB-BD31-4B8C-83A1-F6EECF244321}">
                <p14:modId xmlns:p14="http://schemas.microsoft.com/office/powerpoint/2010/main" val="2733738062"/>
              </p:ext>
            </p:extLst>
          </p:nvPr>
        </p:nvGraphicFramePr>
        <p:xfrm>
          <a:off x="1063375" y="1094871"/>
          <a:ext cx="6395663" cy="2209877"/>
        </p:xfrm>
        <a:graphic>
          <a:graphicData uri="http://schemas.openxmlformats.org/drawingml/2006/table">
            <a:tbl>
              <a:tblPr>
                <a:noFill/>
              </a:tblPr>
              <a:tblGrid>
                <a:gridCol w="5309888">
                  <a:extLst>
                    <a:ext uri="{9D8B030D-6E8A-4147-A177-3AD203B41FA5}">
                      <a16:colId xmlns:a16="http://schemas.microsoft.com/office/drawing/2014/main" val="20000"/>
                    </a:ext>
                  </a:extLst>
                </a:gridCol>
                <a:gridCol w="1085775">
                  <a:extLst>
                    <a:ext uri="{9D8B030D-6E8A-4147-A177-3AD203B41FA5}">
                      <a16:colId xmlns:a16="http://schemas.microsoft.com/office/drawing/2014/main" val="20001"/>
                    </a:ext>
                  </a:extLst>
                </a:gridCol>
              </a:tblGrid>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dirty="0">
                          <a:latin typeface="Calibri"/>
                          <a:ea typeface="Calibri"/>
                          <a:cs typeface="Calibri"/>
                          <a:sym typeface="Calibri"/>
                        </a:rPr>
                        <a:t>Suggestion</a:t>
                      </a:r>
                      <a:endParaRPr sz="1400" b="1"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latin typeface="Calibri"/>
                          <a:ea typeface="Calibri"/>
                          <a:cs typeface="Calibri"/>
                          <a:sym typeface="Calibri"/>
                        </a:rPr>
                        <a:t>Frequency</a:t>
                      </a:r>
                      <a:endParaRPr sz="1400" b="1"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Less [concern about] parking tickets/ make them cheaper</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14 </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r h="538493">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Be clear, honest, and transparent with the services they provide (more info, better clarity, etc.)</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13</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2"/>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Have nicer officers/be less intimidating/don’t instill fear in students</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11</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3"/>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a:latin typeface="Calibri"/>
                          <a:ea typeface="Calibri"/>
                          <a:cs typeface="Calibri"/>
                          <a:sym typeface="Calibri"/>
                        </a:rPr>
                        <a:t>Diversity training </a:t>
                      </a:r>
                      <a:endParaRPr sz="1300" u="none" strike="noStrike" cap="none">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 8</a:t>
                      </a:r>
                      <a:endParaRPr sz="130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4"/>
                  </a:ext>
                </a:extLst>
              </a:tr>
              <a:tr h="332753">
                <a:tc>
                  <a:txBody>
                    <a:bodyPr/>
                    <a:lstStyle/>
                    <a:p>
                      <a:pPr marL="0" marR="0" lvl="0" indent="0" algn="l"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Mental health training / make mental health more of a priority</a:t>
                      </a:r>
                      <a:endParaRPr sz="130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300" u="none" strike="noStrike" cap="none" dirty="0">
                          <a:latin typeface="Calibri"/>
                          <a:ea typeface="Calibri"/>
                          <a:cs typeface="Calibri"/>
                          <a:sym typeface="Calibri"/>
                        </a:rPr>
                        <a:t> 7 </a:t>
                      </a:r>
                      <a:endParaRPr sz="1300" u="none" strike="noStrike" cap="none" dirty="0">
                        <a:latin typeface="Calibri"/>
                        <a:ea typeface="Calibri"/>
                        <a:cs typeface="Calibri"/>
                        <a:sym typeface="Calibri"/>
                      </a:endParaRPr>
                    </a:p>
                  </a:txBody>
                  <a:tcPr marL="63506" marR="63506" marT="63506" marB="63506">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699" y="1164549"/>
            <a:ext cx="3194735" cy="2547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3500" dirty="0">
                <a:latin typeface="Arial"/>
                <a:ea typeface="Arial"/>
                <a:cs typeface="Arial"/>
                <a:sym typeface="Arial"/>
              </a:rPr>
              <a:t>Racial &amp; Ethnic Equity and Inclusion and Academic Thriving</a:t>
            </a:r>
            <a:endParaRPr sz="3500" dirty="0">
              <a:latin typeface="Arial"/>
              <a:ea typeface="Arial"/>
              <a:cs typeface="Arial"/>
              <a:sym typeface="Arial"/>
            </a:endParaRPr>
          </a:p>
        </p:txBody>
      </p:sp>
      <p:sp>
        <p:nvSpPr>
          <p:cNvPr id="63" name="Google Shape;63;p13"/>
          <p:cNvSpPr txBox="1">
            <a:spLocks noGrp="1"/>
          </p:cNvSpPr>
          <p:nvPr>
            <p:ph type="subTitle" idx="1"/>
          </p:nvPr>
        </p:nvSpPr>
        <p:spPr>
          <a:xfrm>
            <a:off x="3044700" y="3712155"/>
            <a:ext cx="3054600" cy="701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sz="1200">
                <a:latin typeface="Arial"/>
                <a:ea typeface="Arial"/>
                <a:cs typeface="Arial"/>
                <a:sym typeface="Arial"/>
              </a:rPr>
              <a:t>Veronica Bejm Franco, Mai Yer Moua, Cassandra Agyemang, Emma Purcell</a:t>
            </a:r>
            <a:endParaRPr sz="12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8202" y="323609"/>
            <a:ext cx="6696138"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3600" dirty="0">
                <a:latin typeface="Arial"/>
                <a:ea typeface="Arial"/>
                <a:cs typeface="Arial"/>
                <a:sym typeface="Arial"/>
              </a:rPr>
              <a:t>Academic Thriving Definition</a:t>
            </a:r>
            <a:endParaRPr sz="3600" dirty="0">
              <a:latin typeface="Arial"/>
              <a:ea typeface="Arial"/>
              <a:cs typeface="Arial"/>
              <a:sym typeface="Arial"/>
            </a:endParaRPr>
          </a:p>
        </p:txBody>
      </p:sp>
      <p:sp>
        <p:nvSpPr>
          <p:cNvPr id="69" name="Google Shape;69;p14"/>
          <p:cNvSpPr txBox="1">
            <a:spLocks noGrp="1"/>
          </p:cNvSpPr>
          <p:nvPr>
            <p:ph type="body" idx="1"/>
          </p:nvPr>
        </p:nvSpPr>
        <p:spPr>
          <a:xfrm>
            <a:off x="929769" y="1586375"/>
            <a:ext cx="7292147" cy="335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dirty="0">
                <a:latin typeface="Arial"/>
                <a:ea typeface="Arial"/>
                <a:cs typeface="Arial"/>
                <a:sym typeface="Arial"/>
              </a:rPr>
              <a:t>Engaged learning</a:t>
            </a:r>
            <a:endParaRPr sz="16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sz="1600" dirty="0">
                <a:latin typeface="Arial"/>
                <a:ea typeface="Arial"/>
                <a:cs typeface="Arial"/>
                <a:sym typeface="Arial"/>
              </a:rPr>
              <a:t>“Meaningfully processing the material” (Schreiner 2010) </a:t>
            </a:r>
            <a:endParaRPr sz="16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sz="1600" dirty="0">
                <a:latin typeface="Arial"/>
                <a:ea typeface="Arial"/>
                <a:cs typeface="Arial"/>
                <a:sym typeface="Arial"/>
              </a:rPr>
              <a:t>Students make connections between classroom material and their own interests, information learned in other courses, and life beyond the classroom. </a:t>
            </a:r>
            <a:endParaRPr sz="1600" dirty="0">
              <a:latin typeface="Arial"/>
              <a:ea typeface="Arial"/>
              <a:cs typeface="Arial"/>
              <a:sym typeface="Arial"/>
            </a:endParaRPr>
          </a:p>
          <a:p>
            <a:pPr marL="0" lvl="0" indent="0" algn="l" rtl="0">
              <a:lnSpc>
                <a:spcPct val="115000"/>
              </a:lnSpc>
              <a:spcBef>
                <a:spcPts val="0"/>
              </a:spcBef>
              <a:spcAft>
                <a:spcPts val="0"/>
              </a:spcAft>
              <a:buSzPts val="1800"/>
              <a:buNone/>
            </a:pPr>
            <a:endParaRPr sz="1600" dirty="0">
              <a:latin typeface="Arial"/>
              <a:ea typeface="Arial"/>
              <a:cs typeface="Arial"/>
              <a:sym typeface="Arial"/>
            </a:endParaRPr>
          </a:p>
          <a:p>
            <a:pPr marL="0" lvl="0" indent="0" algn="l" rtl="0">
              <a:lnSpc>
                <a:spcPct val="115000"/>
              </a:lnSpc>
              <a:spcBef>
                <a:spcPts val="0"/>
              </a:spcBef>
              <a:spcAft>
                <a:spcPts val="0"/>
              </a:spcAft>
              <a:buSzPts val="1800"/>
              <a:buNone/>
            </a:pPr>
            <a:r>
              <a:rPr lang="en" sz="1600" dirty="0">
                <a:latin typeface="Arial"/>
                <a:ea typeface="Arial"/>
                <a:cs typeface="Arial"/>
                <a:sym typeface="Arial"/>
              </a:rPr>
              <a:t>Academic determination</a:t>
            </a:r>
            <a:endParaRPr sz="16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sz="1600" dirty="0">
                <a:latin typeface="Arial"/>
                <a:ea typeface="Arial"/>
                <a:cs typeface="Arial"/>
                <a:sym typeface="Arial"/>
              </a:rPr>
              <a:t>An investment of effort and motivation to succeed </a:t>
            </a:r>
            <a:endParaRPr sz="16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sz="1600" dirty="0">
                <a:latin typeface="Arial"/>
                <a:ea typeface="Arial"/>
                <a:cs typeface="Arial"/>
                <a:sym typeface="Arial"/>
              </a:rPr>
              <a:t>Students have educational goals and strategies to meet those goals. </a:t>
            </a:r>
            <a:endParaRPr sz="1600"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3600" dirty="0">
                <a:latin typeface="Arial"/>
                <a:ea typeface="Arial"/>
                <a:cs typeface="Arial"/>
                <a:sym typeface="Arial"/>
              </a:rPr>
              <a:t>Academics &amp; RE Inclusion</a:t>
            </a:r>
            <a:endParaRPr sz="3600" dirty="0">
              <a:latin typeface="Arial"/>
              <a:ea typeface="Arial"/>
              <a:cs typeface="Arial"/>
              <a:sym typeface="Arial"/>
            </a:endParaRPr>
          </a:p>
        </p:txBody>
      </p:sp>
      <p:sp>
        <p:nvSpPr>
          <p:cNvPr id="75" name="Google Shape;75;p15"/>
          <p:cNvSpPr txBox="1">
            <a:spLocks noGrp="1"/>
          </p:cNvSpPr>
          <p:nvPr>
            <p:ph type="body" idx="1"/>
          </p:nvPr>
        </p:nvSpPr>
        <p:spPr>
          <a:xfrm>
            <a:off x="1137229" y="1147225"/>
            <a:ext cx="6869400" cy="209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400" b="1" dirty="0">
                <a:latin typeface="Arial"/>
                <a:ea typeface="Arial"/>
                <a:cs typeface="Arial"/>
                <a:sym typeface="Arial"/>
              </a:rPr>
              <a:t>Items in our Inclusion Index</a:t>
            </a:r>
            <a:endParaRPr sz="1400" b="1" dirty="0">
              <a:latin typeface="Arial"/>
              <a:ea typeface="Arial"/>
              <a:cs typeface="Arial"/>
              <a:sym typeface="Arial"/>
            </a:endParaRPr>
          </a:p>
          <a:p>
            <a:pPr marL="0" lvl="0" indent="0" algn="l" rtl="0">
              <a:lnSpc>
                <a:spcPct val="100000"/>
              </a:lnSpc>
              <a:spcBef>
                <a:spcPts val="0"/>
              </a:spcBef>
              <a:spcAft>
                <a:spcPts val="0"/>
              </a:spcAft>
              <a:buSzPts val="1800"/>
              <a:buNone/>
            </a:pPr>
            <a:endParaRPr sz="1400" b="1" dirty="0">
              <a:latin typeface="Arial"/>
              <a:ea typeface="Arial"/>
              <a:cs typeface="Arial"/>
              <a:sym typeface="Arial"/>
            </a:endParaRPr>
          </a:p>
          <a:p>
            <a:pPr marL="457200" lvl="0" indent="-323850" algn="l" rtl="0">
              <a:lnSpc>
                <a:spcPct val="100000"/>
              </a:lnSpc>
              <a:spcBef>
                <a:spcPts val="0"/>
              </a:spcBef>
              <a:spcAft>
                <a:spcPts val="200"/>
              </a:spcAft>
              <a:buSzPts val="1500"/>
              <a:buFont typeface="Arial"/>
              <a:buChar char="●"/>
            </a:pPr>
            <a:r>
              <a:rPr lang="en" sz="1400" dirty="0">
                <a:latin typeface="Arial"/>
                <a:ea typeface="Arial"/>
                <a:cs typeface="Arial"/>
                <a:sym typeface="Arial"/>
              </a:rPr>
              <a:t>My Professor uses a wide range of examples from different cultures</a:t>
            </a:r>
            <a:endParaRPr sz="1400" dirty="0">
              <a:latin typeface="Arial"/>
              <a:ea typeface="Arial"/>
              <a:cs typeface="Arial"/>
              <a:sym typeface="Arial"/>
            </a:endParaRPr>
          </a:p>
          <a:p>
            <a:pPr marL="457200" lvl="0" indent="-323850" algn="l" rtl="0">
              <a:lnSpc>
                <a:spcPct val="100000"/>
              </a:lnSpc>
              <a:spcBef>
                <a:spcPts val="0"/>
              </a:spcBef>
              <a:spcAft>
                <a:spcPts val="200"/>
              </a:spcAft>
              <a:buSzPts val="1500"/>
              <a:buFont typeface="Arial"/>
              <a:buChar char="●"/>
            </a:pPr>
            <a:r>
              <a:rPr lang="en" sz="1400" u="sng" dirty="0">
                <a:latin typeface="Arial"/>
                <a:ea typeface="Arial"/>
                <a:cs typeface="Arial"/>
                <a:sym typeface="Arial"/>
              </a:rPr>
              <a:t>I feel included in the class</a:t>
            </a:r>
            <a:endParaRPr sz="1400" u="sng" dirty="0">
              <a:latin typeface="Arial"/>
              <a:ea typeface="Arial"/>
              <a:cs typeface="Arial"/>
              <a:sym typeface="Arial"/>
            </a:endParaRPr>
          </a:p>
          <a:p>
            <a:pPr marL="457200" lvl="0" indent="-323850" algn="l" rtl="0">
              <a:lnSpc>
                <a:spcPct val="100000"/>
              </a:lnSpc>
              <a:spcBef>
                <a:spcPts val="0"/>
              </a:spcBef>
              <a:spcAft>
                <a:spcPts val="200"/>
              </a:spcAft>
              <a:buSzPts val="1500"/>
              <a:buFont typeface="Arial"/>
              <a:buChar char="●"/>
            </a:pPr>
            <a:r>
              <a:rPr lang="en" sz="1400" dirty="0">
                <a:latin typeface="Arial"/>
                <a:ea typeface="Arial"/>
                <a:cs typeface="Arial"/>
                <a:sym typeface="Arial"/>
              </a:rPr>
              <a:t>My Professor talks with me about a variety of topics</a:t>
            </a:r>
            <a:endParaRPr sz="1400" dirty="0">
              <a:latin typeface="Arial"/>
              <a:ea typeface="Arial"/>
              <a:cs typeface="Arial"/>
              <a:sym typeface="Arial"/>
            </a:endParaRPr>
          </a:p>
          <a:p>
            <a:pPr marL="457200" lvl="0" indent="-323850" algn="l" rtl="0">
              <a:lnSpc>
                <a:spcPct val="100000"/>
              </a:lnSpc>
              <a:spcBef>
                <a:spcPts val="0"/>
              </a:spcBef>
              <a:spcAft>
                <a:spcPts val="200"/>
              </a:spcAft>
              <a:buSzPts val="1500"/>
              <a:buFont typeface="Arial"/>
              <a:buChar char="●"/>
            </a:pPr>
            <a:r>
              <a:rPr lang="en" sz="1400" u="sng" dirty="0">
                <a:latin typeface="Arial"/>
                <a:ea typeface="Arial"/>
                <a:cs typeface="Arial"/>
                <a:sym typeface="Arial"/>
              </a:rPr>
              <a:t>I feel comfortable talking about my racial, ethnic, or national identity in the class</a:t>
            </a:r>
            <a:endParaRPr sz="1400" u="sng" dirty="0">
              <a:latin typeface="Arial"/>
              <a:ea typeface="Arial"/>
              <a:cs typeface="Arial"/>
              <a:sym typeface="Arial"/>
            </a:endParaRPr>
          </a:p>
          <a:p>
            <a:pPr marL="457200" lvl="0" indent="-323850" algn="l" rtl="0">
              <a:lnSpc>
                <a:spcPct val="100000"/>
              </a:lnSpc>
              <a:spcBef>
                <a:spcPts val="0"/>
              </a:spcBef>
              <a:spcAft>
                <a:spcPts val="200"/>
              </a:spcAft>
              <a:buClr>
                <a:srgbClr val="222222"/>
              </a:buClr>
              <a:buSzPts val="1500"/>
              <a:buFont typeface="Arial"/>
              <a:buChar char="●"/>
            </a:pPr>
            <a:r>
              <a:rPr lang="en" sz="1400" dirty="0">
                <a:solidFill>
                  <a:srgbClr val="222222"/>
                </a:solidFill>
                <a:latin typeface="Arial"/>
                <a:ea typeface="Arial"/>
                <a:cs typeface="Arial"/>
                <a:sym typeface="Arial"/>
              </a:rPr>
              <a:t>My Professor underestimates my abilities</a:t>
            </a:r>
            <a:endParaRPr sz="1400" dirty="0">
              <a:latin typeface="Arial"/>
              <a:ea typeface="Arial"/>
              <a:cs typeface="Arial"/>
              <a:sym typeface="Arial"/>
            </a:endParaRPr>
          </a:p>
          <a:p>
            <a:pPr marL="457200" lvl="0" indent="-323850" algn="l" rtl="0">
              <a:lnSpc>
                <a:spcPct val="100000"/>
              </a:lnSpc>
              <a:spcBef>
                <a:spcPts val="0"/>
              </a:spcBef>
              <a:spcAft>
                <a:spcPts val="200"/>
              </a:spcAft>
              <a:buSzPts val="1500"/>
              <a:buFont typeface="Arial"/>
              <a:buChar char="●"/>
            </a:pPr>
            <a:r>
              <a:rPr lang="en" sz="1400" dirty="0">
                <a:latin typeface="Arial"/>
                <a:ea typeface="Arial"/>
                <a:cs typeface="Arial"/>
                <a:sym typeface="Arial"/>
              </a:rPr>
              <a:t>My Professor calls me by my name</a:t>
            </a:r>
            <a:endParaRPr sz="1400" dirty="0">
              <a:latin typeface="Arial"/>
              <a:ea typeface="Arial"/>
              <a:cs typeface="Arial"/>
              <a:sym typeface="Arial"/>
            </a:endParaRPr>
          </a:p>
          <a:p>
            <a:pPr marL="457200" lvl="0" indent="-323850" algn="l" rtl="0">
              <a:lnSpc>
                <a:spcPct val="100000"/>
              </a:lnSpc>
              <a:spcBef>
                <a:spcPts val="0"/>
              </a:spcBef>
              <a:spcAft>
                <a:spcPts val="200"/>
              </a:spcAft>
              <a:buSzPts val="1500"/>
              <a:buFont typeface="Arial"/>
              <a:buChar char="●"/>
            </a:pPr>
            <a:r>
              <a:rPr lang="en" sz="1400" dirty="0">
                <a:latin typeface="Arial"/>
                <a:ea typeface="Arial"/>
                <a:cs typeface="Arial"/>
                <a:sym typeface="Arial"/>
              </a:rPr>
              <a:t>My Professor has made an effort to pronounce students' names correctly</a:t>
            </a:r>
            <a:endParaRPr sz="1400" dirty="0">
              <a:latin typeface="Arial"/>
              <a:ea typeface="Arial"/>
              <a:cs typeface="Arial"/>
              <a:sym typeface="Arial"/>
            </a:endParaRPr>
          </a:p>
          <a:p>
            <a:pPr marL="457200" lvl="0" indent="0" algn="l" rtl="0">
              <a:lnSpc>
                <a:spcPct val="100000"/>
              </a:lnSpc>
              <a:spcBef>
                <a:spcPts val="0"/>
              </a:spcBef>
              <a:spcAft>
                <a:spcPts val="1600"/>
              </a:spcAft>
              <a:buSzPts val="1800"/>
              <a:buNone/>
            </a:pPr>
            <a:endParaRPr sz="1500" dirty="0">
              <a:solidFill>
                <a:srgbClr val="222222"/>
              </a:solidFill>
              <a:latin typeface="Economica"/>
              <a:ea typeface="Economica"/>
              <a:cs typeface="Economica"/>
              <a:sym typeface="Economica"/>
            </a:endParaRPr>
          </a:p>
        </p:txBody>
      </p:sp>
      <p:sp>
        <p:nvSpPr>
          <p:cNvPr id="76" name="Google Shape;76;p15"/>
          <p:cNvSpPr txBox="1"/>
          <p:nvPr/>
        </p:nvSpPr>
        <p:spPr>
          <a:xfrm>
            <a:off x="1137234" y="3638702"/>
            <a:ext cx="4887000" cy="1135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 sz="1400" b="1" i="0" u="none" strike="noStrike" kern="0" cap="none" spc="0" normalizeH="0" baseline="0" noProof="0">
                <a:ln>
                  <a:noFill/>
                </a:ln>
                <a:solidFill>
                  <a:srgbClr val="000000"/>
                </a:solidFill>
                <a:effectLst/>
                <a:uLnTx/>
                <a:uFillTx/>
                <a:latin typeface="Arial"/>
                <a:ea typeface="Arial"/>
                <a:cs typeface="Arial"/>
                <a:sym typeface="Arial"/>
              </a:rPr>
              <a:t>Mann-Whitney U-test Result</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 sz="1400" b="0" i="0" u="none" strike="noStrike" kern="0" cap="none" spc="0" normalizeH="0" baseline="0" noProof="0">
                <a:ln>
                  <a:noFill/>
                </a:ln>
                <a:solidFill>
                  <a:srgbClr val="000000"/>
                </a:solidFill>
                <a:effectLst/>
                <a:uLnTx/>
                <a:uFillTx/>
                <a:latin typeface="Arial"/>
                <a:ea typeface="Arial"/>
                <a:cs typeface="Arial"/>
                <a:sym typeface="Arial"/>
              </a:rPr>
              <a:t>Mean score for White respondents: 22.86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 sz="1400" b="0" i="0" u="none" strike="noStrike" kern="0" cap="none" spc="0" normalizeH="0" baseline="0" noProof="0">
                <a:ln>
                  <a:noFill/>
                </a:ln>
                <a:solidFill>
                  <a:srgbClr val="000000"/>
                </a:solidFill>
                <a:effectLst/>
                <a:uLnTx/>
                <a:uFillTx/>
                <a:latin typeface="Arial"/>
                <a:ea typeface="Arial"/>
                <a:cs typeface="Arial"/>
                <a:sym typeface="Arial"/>
              </a:rPr>
              <a:t>Mean score for BIPOC respondents: 21.35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 sz="1400" b="0" i="0" u="none" strike="noStrike" kern="0" cap="none" spc="0" normalizeH="0" baseline="0" noProof="0">
                <a:ln>
                  <a:noFill/>
                </a:ln>
                <a:solidFill>
                  <a:srgbClr val="000000"/>
                </a:solidFill>
                <a:effectLst/>
                <a:uLnTx/>
                <a:uFillTx/>
                <a:latin typeface="Arial"/>
                <a:ea typeface="Arial"/>
                <a:cs typeface="Arial"/>
                <a:sym typeface="Arial"/>
              </a:rPr>
              <a:t>P-value &lt;.05.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a:latin typeface="Arial"/>
                <a:ea typeface="Arial"/>
                <a:cs typeface="Arial"/>
                <a:sym typeface="Arial"/>
              </a:rPr>
              <a:t>Academics &amp; RE Equity</a:t>
            </a:r>
            <a:endParaRPr>
              <a:latin typeface="Arial"/>
              <a:ea typeface="Arial"/>
              <a:cs typeface="Arial"/>
              <a:sym typeface="Arial"/>
            </a:endParaRPr>
          </a:p>
        </p:txBody>
      </p:sp>
      <p:sp>
        <p:nvSpPr>
          <p:cNvPr id="82" name="Google Shape;82;p16"/>
          <p:cNvSpPr txBox="1">
            <a:spLocks noGrp="1"/>
          </p:cNvSpPr>
          <p:nvPr>
            <p:ph type="body" idx="1"/>
          </p:nvPr>
        </p:nvSpPr>
        <p:spPr>
          <a:xfrm>
            <a:off x="919675" y="4127175"/>
            <a:ext cx="7160700" cy="530700"/>
          </a:xfrm>
          <a:prstGeom prst="rect">
            <a:avLst/>
          </a:prstGeom>
          <a:solidFill>
            <a:srgbClr val="D9D9D9"/>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Arial"/>
              <a:buChar char="●"/>
            </a:pPr>
            <a:r>
              <a:rPr lang="en" sz="1200">
                <a:latin typeface="Arial"/>
                <a:ea typeface="Arial"/>
                <a:cs typeface="Arial"/>
                <a:sym typeface="Arial"/>
              </a:rPr>
              <a:t>Statistical significance between BIPOC and White respondents (p=.031)</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a:latin typeface="Arial"/>
                <a:ea typeface="Arial"/>
                <a:cs typeface="Arial"/>
                <a:sym typeface="Arial"/>
              </a:rPr>
              <a:t>BIPOC students over 1.5x more  likely to disagree or feel neutral </a:t>
            </a:r>
            <a:endParaRPr sz="1200">
              <a:latin typeface="Arial"/>
              <a:ea typeface="Arial"/>
              <a:cs typeface="Arial"/>
              <a:sym typeface="Arial"/>
            </a:endParaRPr>
          </a:p>
          <a:p>
            <a:pPr marL="457200" lvl="0" indent="0" algn="l" rtl="0">
              <a:lnSpc>
                <a:spcPct val="115000"/>
              </a:lnSpc>
              <a:spcBef>
                <a:spcPts val="0"/>
              </a:spcBef>
              <a:spcAft>
                <a:spcPts val="0"/>
              </a:spcAft>
              <a:buSzPts val="1800"/>
              <a:buNone/>
            </a:pPr>
            <a:endParaRPr>
              <a:latin typeface="Economica"/>
              <a:ea typeface="Economica"/>
              <a:cs typeface="Economica"/>
              <a:sym typeface="Economica"/>
            </a:endParaRPr>
          </a:p>
        </p:txBody>
      </p:sp>
      <p:graphicFrame>
        <p:nvGraphicFramePr>
          <p:cNvPr id="83" name="Google Shape;83;p16"/>
          <p:cNvGraphicFramePr/>
          <p:nvPr/>
        </p:nvGraphicFramePr>
        <p:xfrm>
          <a:off x="919663" y="1423163"/>
          <a:ext cx="7160650" cy="985520"/>
        </p:xfrm>
        <a:graphic>
          <a:graphicData uri="http://schemas.openxmlformats.org/drawingml/2006/table">
            <a:tbl>
              <a:tblPr>
                <a:noFill/>
              </a:tblPr>
              <a:tblGrid>
                <a:gridCol w="3618300">
                  <a:extLst>
                    <a:ext uri="{9D8B030D-6E8A-4147-A177-3AD203B41FA5}">
                      <a16:colId xmlns:a16="http://schemas.microsoft.com/office/drawing/2014/main" val="20000"/>
                    </a:ext>
                  </a:extLst>
                </a:gridCol>
                <a:gridCol w="653150">
                  <a:extLst>
                    <a:ext uri="{9D8B030D-6E8A-4147-A177-3AD203B41FA5}">
                      <a16:colId xmlns:a16="http://schemas.microsoft.com/office/drawing/2014/main" val="20001"/>
                    </a:ext>
                  </a:extLst>
                </a:gridCol>
                <a:gridCol w="760725">
                  <a:extLst>
                    <a:ext uri="{9D8B030D-6E8A-4147-A177-3AD203B41FA5}">
                      <a16:colId xmlns:a16="http://schemas.microsoft.com/office/drawing/2014/main" val="20002"/>
                    </a:ext>
                  </a:extLst>
                </a:gridCol>
                <a:gridCol w="591675">
                  <a:extLst>
                    <a:ext uri="{9D8B030D-6E8A-4147-A177-3AD203B41FA5}">
                      <a16:colId xmlns:a16="http://schemas.microsoft.com/office/drawing/2014/main" val="20003"/>
                    </a:ext>
                  </a:extLst>
                </a:gridCol>
                <a:gridCol w="806825">
                  <a:extLst>
                    <a:ext uri="{9D8B030D-6E8A-4147-A177-3AD203B41FA5}">
                      <a16:colId xmlns:a16="http://schemas.microsoft.com/office/drawing/2014/main" val="20004"/>
                    </a:ext>
                  </a:extLst>
                </a:gridCol>
                <a:gridCol w="729975">
                  <a:extLst>
                    <a:ext uri="{9D8B030D-6E8A-4147-A177-3AD203B41FA5}">
                      <a16:colId xmlns:a16="http://schemas.microsoft.com/office/drawing/2014/main" val="20005"/>
                    </a:ext>
                  </a:extLst>
                </a:gridCol>
              </a:tblGrid>
              <a:tr h="396000">
                <a:tc>
                  <a:txBody>
                    <a:bodyPr/>
                    <a:lstStyle/>
                    <a:p>
                      <a:pPr marL="0" marR="0" lvl="0" indent="0" algn="l" rtl="0">
                        <a:lnSpc>
                          <a:spcPct val="100000"/>
                        </a:lnSpc>
                        <a:spcBef>
                          <a:spcPts val="0"/>
                        </a:spcBef>
                        <a:spcAft>
                          <a:spcPts val="0"/>
                        </a:spcAft>
                        <a:buClr>
                          <a:srgbClr val="000000"/>
                        </a:buClr>
                        <a:buSzPts val="1300"/>
                        <a:buFont typeface="Arial"/>
                        <a:buNone/>
                      </a:pPr>
                      <a:endParaRPr sz="12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Strongly 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Somewhat 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Neutral</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Somewhat Disagree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Strongly Disagree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3773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My p</a:t>
                      </a:r>
                      <a:r>
                        <a:rPr lang="en" sz="1200" u="none" strike="noStrike" cap="none">
                          <a:latin typeface="Arial"/>
                          <a:ea typeface="Arial"/>
                          <a:cs typeface="Arial"/>
                          <a:sym typeface="Arial"/>
                        </a:rPr>
                        <a:t>rofessor seems to treat students equally regardless of race, ethnicity, or nationality.</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73.0%</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18.5%</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6.0%</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1.4%</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dirty="0">
                          <a:latin typeface="Arial"/>
                          <a:ea typeface="Arial"/>
                          <a:cs typeface="Arial"/>
                          <a:sym typeface="Arial"/>
                        </a:rPr>
                        <a:t>1.1%</a:t>
                      </a:r>
                      <a:endParaRPr sz="1200"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4" name="Google Shape;84;p16"/>
          <p:cNvGraphicFramePr/>
          <p:nvPr/>
        </p:nvGraphicFramePr>
        <p:xfrm>
          <a:off x="919663" y="3213463"/>
          <a:ext cx="7160650" cy="856160"/>
        </p:xfrm>
        <a:graphic>
          <a:graphicData uri="http://schemas.openxmlformats.org/drawingml/2006/table">
            <a:tbl>
              <a:tblPr>
                <a:noFill/>
              </a:tblPr>
              <a:tblGrid>
                <a:gridCol w="3618300">
                  <a:extLst>
                    <a:ext uri="{9D8B030D-6E8A-4147-A177-3AD203B41FA5}">
                      <a16:colId xmlns:a16="http://schemas.microsoft.com/office/drawing/2014/main" val="20000"/>
                    </a:ext>
                  </a:extLst>
                </a:gridCol>
                <a:gridCol w="653150">
                  <a:extLst>
                    <a:ext uri="{9D8B030D-6E8A-4147-A177-3AD203B41FA5}">
                      <a16:colId xmlns:a16="http://schemas.microsoft.com/office/drawing/2014/main" val="20001"/>
                    </a:ext>
                  </a:extLst>
                </a:gridCol>
                <a:gridCol w="760725">
                  <a:extLst>
                    <a:ext uri="{9D8B030D-6E8A-4147-A177-3AD203B41FA5}">
                      <a16:colId xmlns:a16="http://schemas.microsoft.com/office/drawing/2014/main" val="20002"/>
                    </a:ext>
                  </a:extLst>
                </a:gridCol>
                <a:gridCol w="591675">
                  <a:extLst>
                    <a:ext uri="{9D8B030D-6E8A-4147-A177-3AD203B41FA5}">
                      <a16:colId xmlns:a16="http://schemas.microsoft.com/office/drawing/2014/main" val="20003"/>
                    </a:ext>
                  </a:extLst>
                </a:gridCol>
                <a:gridCol w="806825">
                  <a:extLst>
                    <a:ext uri="{9D8B030D-6E8A-4147-A177-3AD203B41FA5}">
                      <a16:colId xmlns:a16="http://schemas.microsoft.com/office/drawing/2014/main" val="20004"/>
                    </a:ext>
                  </a:extLst>
                </a:gridCol>
                <a:gridCol w="729975">
                  <a:extLst>
                    <a:ext uri="{9D8B030D-6E8A-4147-A177-3AD203B41FA5}">
                      <a16:colId xmlns:a16="http://schemas.microsoft.com/office/drawing/2014/main" val="20005"/>
                    </a:ext>
                  </a:extLst>
                </a:gridCol>
              </a:tblGrid>
              <a:tr h="396000">
                <a:tc>
                  <a:txBody>
                    <a:bodyPr/>
                    <a:lstStyle/>
                    <a:p>
                      <a:pPr marL="0" marR="0" lvl="0" indent="0" algn="l" rtl="0">
                        <a:lnSpc>
                          <a:spcPct val="100000"/>
                        </a:lnSpc>
                        <a:spcBef>
                          <a:spcPts val="0"/>
                        </a:spcBef>
                        <a:spcAft>
                          <a:spcPts val="0"/>
                        </a:spcAft>
                        <a:buClr>
                          <a:srgbClr val="000000"/>
                        </a:buClr>
                        <a:buSzPts val="1300"/>
                        <a:buFont typeface="Arial"/>
                        <a:buNone/>
                      </a:pPr>
                      <a:endParaRPr sz="12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Strongly 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Somewhat 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Neutral</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Somewhat Disagree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latin typeface="Arial"/>
                          <a:ea typeface="Arial"/>
                          <a:cs typeface="Arial"/>
                          <a:sym typeface="Arial"/>
                        </a:rPr>
                        <a:t>Strongly Disagree</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3634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St. Olaf provides the resources I need for success.</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41.1%</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33.9%</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latin typeface="Arial"/>
                          <a:ea typeface="Arial"/>
                          <a:cs typeface="Arial"/>
                          <a:sym typeface="Arial"/>
                        </a:rPr>
                        <a:t>14.6%</a:t>
                      </a:r>
                      <a:endParaRPr sz="12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latin typeface="Arial"/>
                          <a:ea typeface="Arial"/>
                          <a:cs typeface="Arial"/>
                          <a:sym typeface="Arial"/>
                        </a:rPr>
                        <a:t>8.6%</a:t>
                      </a:r>
                      <a:endParaRPr sz="1200" b="1"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latin typeface="Arial"/>
                          <a:ea typeface="Arial"/>
                          <a:cs typeface="Arial"/>
                          <a:sym typeface="Arial"/>
                        </a:rPr>
                        <a:t>1.8%</a:t>
                      </a:r>
                      <a:endParaRPr sz="1200" b="1" u="none" strike="noStrike" cap="none" dirty="0">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85" name="Google Shape;85;p16"/>
          <p:cNvSpPr txBox="1"/>
          <p:nvPr/>
        </p:nvSpPr>
        <p:spPr>
          <a:xfrm>
            <a:off x="919650" y="2453346"/>
            <a:ext cx="7160700" cy="453000"/>
          </a:xfrm>
          <a:prstGeom prst="rect">
            <a:avLst/>
          </a:prstGeom>
          <a:solidFill>
            <a:srgbClr val="D9D9D9"/>
          </a:solidFill>
          <a:ln>
            <a:noFill/>
          </a:ln>
        </p:spPr>
        <p:txBody>
          <a:bodyPr spcFirstLastPara="1" wrap="square" lIns="91425" tIns="91425" rIns="91425" bIns="91425" anchor="t" anchorCtr="0">
            <a:noAutofit/>
          </a:bodyPr>
          <a:lstStyle/>
          <a:p>
            <a:pPr marL="457200" marR="0" lvl="0" indent="-330200" algn="l" defTabSz="914400" rtl="0" eaLnBrk="1" fontAlgn="auto" latinLnBrk="0" hangingPunct="1">
              <a:lnSpc>
                <a:spcPct val="115000"/>
              </a:lnSpc>
              <a:spcBef>
                <a:spcPts val="0"/>
              </a:spcBef>
              <a:spcAft>
                <a:spcPts val="0"/>
              </a:spcAft>
              <a:buClr>
                <a:srgbClr val="000000"/>
              </a:buClr>
              <a:buSzPts val="1600"/>
              <a:buFont typeface="Arial"/>
              <a:buChar char="●"/>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No statistically significant difference between BIPOC and White respondents (p=.756)</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1">
            <a:extLst>
              <a:ext uri="{FF2B5EF4-FFF2-40B4-BE49-F238E27FC236}">
                <a16:creationId xmlns:a16="http://schemas.microsoft.com/office/drawing/2014/main" id="{E6FFEDC0-8DE0-49E5-A215-F26A49CCBA5B}"/>
              </a:ext>
            </a:extLst>
          </p:cNvPr>
          <p:cNvSpPr/>
          <p:nvPr/>
        </p:nvSpPr>
        <p:spPr>
          <a:xfrm>
            <a:off x="6591300" y="3720881"/>
            <a:ext cx="1435100" cy="334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675" y="95138"/>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4200"/>
              <a:buNone/>
            </a:pPr>
            <a:r>
              <a:rPr lang="en" sz="3200" dirty="0">
                <a:latin typeface="Arial"/>
                <a:ea typeface="Arial"/>
                <a:cs typeface="Arial"/>
                <a:sym typeface="Arial"/>
              </a:rPr>
              <a:t>Academic Motivation and Engagement</a:t>
            </a:r>
            <a:endParaRPr sz="3200" dirty="0">
              <a:latin typeface="Arial"/>
              <a:ea typeface="Arial"/>
              <a:cs typeface="Arial"/>
              <a:sym typeface="Arial"/>
            </a:endParaRPr>
          </a:p>
        </p:txBody>
      </p:sp>
      <p:sp>
        <p:nvSpPr>
          <p:cNvPr id="91" name="Google Shape;91;p17"/>
          <p:cNvSpPr txBox="1"/>
          <p:nvPr/>
        </p:nvSpPr>
        <p:spPr>
          <a:xfrm>
            <a:off x="706930" y="2412191"/>
            <a:ext cx="7864124" cy="473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000" b="0" i="0" u="sng" strike="noStrike" kern="0" cap="none" spc="0" normalizeH="0" baseline="0" noProof="0">
                <a:ln>
                  <a:noFill/>
                </a:ln>
                <a:solidFill>
                  <a:srgbClr val="000000"/>
                </a:solidFill>
                <a:effectLst/>
                <a:uLnTx/>
                <a:uFillTx/>
                <a:latin typeface="Arial"/>
                <a:ea typeface="Arial"/>
                <a:cs typeface="Arial"/>
                <a:sym typeface="Arial"/>
              </a:rPr>
              <a:t>Academic Motivation Index and R&amp;E:</a:t>
            </a:r>
            <a:r>
              <a:rPr kumimoji="0" lang="en" sz="1000" b="0" i="0" u="none" strike="noStrike" kern="0" cap="none" spc="0" normalizeH="0" baseline="0" noProof="0">
                <a:ln>
                  <a:noFill/>
                </a:ln>
                <a:solidFill>
                  <a:srgbClr val="000000"/>
                </a:solidFill>
                <a:effectLst/>
                <a:uLnTx/>
                <a:uFillTx/>
                <a:latin typeface="Arial"/>
                <a:ea typeface="Arial"/>
                <a:cs typeface="Arial"/>
                <a:sym typeface="Arial"/>
              </a:rPr>
              <a:t> Mean score of White students =13.52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000" b="0" i="0" u="none" strike="noStrike" kern="0" cap="none" spc="0" normalizeH="0" baseline="0" noProof="0">
                <a:ln>
                  <a:noFill/>
                </a:ln>
                <a:solidFill>
                  <a:srgbClr val="000000"/>
                </a:solidFill>
                <a:effectLst/>
                <a:uLnTx/>
                <a:uFillTx/>
                <a:latin typeface="Arial"/>
                <a:ea typeface="Arial"/>
                <a:cs typeface="Arial"/>
                <a:sym typeface="Arial"/>
              </a:rPr>
              <a:t>		                                  Mean score of BIPOC students =12.82 (</a:t>
            </a:r>
            <a:r>
              <a:rPr kumimoji="0" lang="en" sz="1000" b="0" i="0" u="none" strike="noStrike" kern="0" cap="none" spc="0" normalizeH="0" baseline="0" noProof="0">
                <a:ln>
                  <a:noFill/>
                </a:ln>
                <a:solidFill>
                  <a:srgbClr val="000000"/>
                </a:solidFill>
                <a:effectLst/>
                <a:highlight>
                  <a:srgbClr val="FFFFFF"/>
                </a:highlight>
                <a:uLnTx/>
                <a:uFillTx/>
                <a:latin typeface="Arial"/>
                <a:ea typeface="Arial"/>
                <a:cs typeface="Arial"/>
                <a:sym typeface="Arial"/>
              </a:rPr>
              <a:t>p=0.007)</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92;p17"/>
          <p:cNvSpPr txBox="1"/>
          <p:nvPr/>
        </p:nvSpPr>
        <p:spPr>
          <a:xfrm>
            <a:off x="651421" y="4426933"/>
            <a:ext cx="8082718" cy="47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000" b="0" i="0" u="sng" strike="noStrike" kern="0" cap="none" spc="0" normalizeH="0" baseline="0" noProof="0">
                <a:ln>
                  <a:noFill/>
                </a:ln>
                <a:solidFill>
                  <a:srgbClr val="000000"/>
                </a:solidFill>
                <a:effectLst/>
                <a:uLnTx/>
                <a:uFillTx/>
                <a:latin typeface="Arial"/>
                <a:ea typeface="Arial"/>
                <a:cs typeface="Arial"/>
                <a:sym typeface="Arial"/>
              </a:rPr>
              <a:t>Academic Engagement Index and R&amp;E:</a:t>
            </a:r>
            <a:r>
              <a:rPr kumimoji="0" lang="en" sz="1000" b="0" i="0" u="none" strike="noStrike" kern="0" cap="none" spc="0" normalizeH="0" baseline="0" noProof="0">
                <a:ln>
                  <a:noFill/>
                </a:ln>
                <a:solidFill>
                  <a:srgbClr val="000000"/>
                </a:solidFill>
                <a:effectLst/>
                <a:highlight>
                  <a:srgbClr val="FFFFFF"/>
                </a:highlight>
                <a:uLnTx/>
                <a:uFillTx/>
                <a:latin typeface="Arial"/>
                <a:ea typeface="Arial"/>
                <a:cs typeface="Arial"/>
                <a:sym typeface="Arial"/>
              </a:rPr>
              <a:t> Mean score of White students= 10.34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000" b="0" i="0" u="none" strike="noStrike" kern="0" cap="none" spc="0" normalizeH="0" baseline="0" noProof="0">
                <a:ln>
                  <a:noFill/>
                </a:ln>
                <a:solidFill>
                  <a:srgbClr val="000000"/>
                </a:solidFill>
                <a:effectLst/>
                <a:highlight>
                  <a:srgbClr val="FFFFFF"/>
                </a:highlight>
                <a:uLnTx/>
                <a:uFillTx/>
                <a:latin typeface="Arial"/>
                <a:ea typeface="Arial"/>
                <a:cs typeface="Arial"/>
                <a:sym typeface="Arial"/>
              </a:rPr>
              <a:t>		                 </a:t>
            </a:r>
            <a:r>
              <a:rPr kumimoji="0" lang="en" sz="1000" b="0" i="0" u="none" strike="noStrike" kern="0" cap="none" spc="0" normalizeH="0" baseline="0" noProof="0">
                <a:ln>
                  <a:noFill/>
                </a:ln>
                <a:solidFill>
                  <a:srgbClr val="000000"/>
                </a:solidFill>
                <a:effectLst/>
                <a:highlight>
                  <a:srgbClr val="FFFFFF"/>
                </a:highlight>
                <a:uLnTx/>
                <a:uFillTx/>
                <a:latin typeface="Arial"/>
                <a:cs typeface="Arial"/>
                <a:sym typeface="Arial"/>
              </a:rPr>
              <a:t>	           </a:t>
            </a:r>
            <a:r>
              <a:rPr kumimoji="0" lang="en" sz="1000" b="0" i="0" u="none" strike="noStrike" kern="0" cap="none" spc="0" normalizeH="0" baseline="0" noProof="0">
                <a:ln>
                  <a:noFill/>
                </a:ln>
                <a:solidFill>
                  <a:srgbClr val="000000"/>
                </a:solidFill>
                <a:effectLst/>
                <a:highlight>
                  <a:srgbClr val="FFFFFF"/>
                </a:highlight>
                <a:uLnTx/>
                <a:uFillTx/>
                <a:latin typeface="Arial"/>
                <a:ea typeface="Arial"/>
                <a:cs typeface="Arial"/>
                <a:sym typeface="Arial"/>
              </a:rPr>
              <a:t>Mean score of BIPOC students= 10.02 (p=0</a:t>
            </a:r>
            <a:r>
              <a:rPr kumimoji="0" lang="en" sz="1000" b="0" i="0" u="none" strike="noStrike" kern="0" cap="none" spc="0" normalizeH="0" baseline="0" noProof="0">
                <a:ln>
                  <a:noFill/>
                </a:ln>
                <a:solidFill>
                  <a:srgbClr val="000000"/>
                </a:solidFill>
                <a:effectLst/>
                <a:highlight>
                  <a:srgbClr val="FFFFFF"/>
                </a:highlight>
                <a:uLnTx/>
                <a:uFillTx/>
                <a:latin typeface="Arial"/>
                <a:cs typeface="Arial"/>
                <a:sym typeface="Arial"/>
              </a:rPr>
              <a:t>.162)</a:t>
            </a:r>
            <a:endParaRPr kumimoji="0" sz="1000" b="0" i="0" u="sng"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93" name="Google Shape;93;p17"/>
          <p:cNvGraphicFramePr/>
          <p:nvPr/>
        </p:nvGraphicFramePr>
        <p:xfrm>
          <a:off x="706931" y="926450"/>
          <a:ext cx="7445825" cy="1466913"/>
        </p:xfrm>
        <a:graphic>
          <a:graphicData uri="http://schemas.openxmlformats.org/drawingml/2006/table">
            <a:tbl>
              <a:tblPr>
                <a:noFill/>
              </a:tblPr>
              <a:tblGrid>
                <a:gridCol w="4001725">
                  <a:extLst>
                    <a:ext uri="{9D8B030D-6E8A-4147-A177-3AD203B41FA5}">
                      <a16:colId xmlns:a16="http://schemas.microsoft.com/office/drawing/2014/main" val="20000"/>
                    </a:ext>
                  </a:extLst>
                </a:gridCol>
                <a:gridCol w="746425">
                  <a:extLst>
                    <a:ext uri="{9D8B030D-6E8A-4147-A177-3AD203B41FA5}">
                      <a16:colId xmlns:a16="http://schemas.microsoft.com/office/drawing/2014/main" val="20001"/>
                    </a:ext>
                  </a:extLst>
                </a:gridCol>
                <a:gridCol w="667250">
                  <a:extLst>
                    <a:ext uri="{9D8B030D-6E8A-4147-A177-3AD203B41FA5}">
                      <a16:colId xmlns:a16="http://schemas.microsoft.com/office/drawing/2014/main" val="20002"/>
                    </a:ext>
                  </a:extLst>
                </a:gridCol>
                <a:gridCol w="645950">
                  <a:extLst>
                    <a:ext uri="{9D8B030D-6E8A-4147-A177-3AD203B41FA5}">
                      <a16:colId xmlns:a16="http://schemas.microsoft.com/office/drawing/2014/main" val="20003"/>
                    </a:ext>
                  </a:extLst>
                </a:gridCol>
                <a:gridCol w="721725">
                  <a:extLst>
                    <a:ext uri="{9D8B030D-6E8A-4147-A177-3AD203B41FA5}">
                      <a16:colId xmlns:a16="http://schemas.microsoft.com/office/drawing/2014/main" val="20004"/>
                    </a:ext>
                  </a:extLst>
                </a:gridCol>
                <a:gridCol w="662750">
                  <a:extLst>
                    <a:ext uri="{9D8B030D-6E8A-4147-A177-3AD203B41FA5}">
                      <a16:colId xmlns:a16="http://schemas.microsoft.com/office/drawing/2014/main" val="20005"/>
                    </a:ext>
                  </a:extLst>
                </a:gridCol>
              </a:tblGrid>
              <a:tr h="38182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Strongly Agree</a:t>
                      </a:r>
                      <a:endParaRPr sz="800" b="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Somewhat</a:t>
                      </a:r>
                      <a:endParaRPr sz="800" b="0" u="none" strike="noStrike" cap="none"/>
                    </a:p>
                    <a:p>
                      <a:pPr marL="0" marR="0" lvl="0" indent="0" algn="ctr" rtl="0">
                        <a:lnSpc>
                          <a:spcPct val="100000"/>
                        </a:lnSpc>
                        <a:spcBef>
                          <a:spcPts val="0"/>
                        </a:spcBef>
                        <a:spcAft>
                          <a:spcPts val="0"/>
                        </a:spcAft>
                        <a:buClr>
                          <a:srgbClr val="000000"/>
                        </a:buClr>
                        <a:buSzPts val="800"/>
                        <a:buFont typeface="Arial"/>
                        <a:buNone/>
                      </a:pPr>
                      <a:r>
                        <a:rPr lang="en" sz="800" b="0" u="none" strike="noStrike" cap="none"/>
                        <a:t>Agree</a:t>
                      </a:r>
                      <a:endParaRPr sz="800" b="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Neutral </a:t>
                      </a:r>
                      <a:endParaRPr sz="800" b="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Somewhat </a:t>
                      </a:r>
                      <a:endParaRPr sz="800" b="0" u="none" strike="noStrike" cap="none"/>
                    </a:p>
                    <a:p>
                      <a:pPr marL="0" marR="0" lvl="0" indent="0" algn="ctr" rtl="0">
                        <a:lnSpc>
                          <a:spcPct val="100000"/>
                        </a:lnSpc>
                        <a:spcBef>
                          <a:spcPts val="0"/>
                        </a:spcBef>
                        <a:spcAft>
                          <a:spcPts val="0"/>
                        </a:spcAft>
                        <a:buClr>
                          <a:srgbClr val="000000"/>
                        </a:buClr>
                        <a:buSzPts val="800"/>
                        <a:buFont typeface="Arial"/>
                        <a:buNone/>
                      </a:pPr>
                      <a:r>
                        <a:rPr lang="en" sz="800" b="0" u="none" strike="noStrike" cap="none"/>
                        <a:t>Disagree</a:t>
                      </a:r>
                      <a:endParaRPr sz="800" b="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Strongly Disagree</a:t>
                      </a:r>
                      <a:endParaRPr sz="800" b="0" u="none" strike="noStrike" cap="none"/>
                    </a:p>
                  </a:txBody>
                  <a:tcPr marL="63500" marR="63500" marT="63500" marB="63500">
                    <a:solidFill>
                      <a:schemeClr val="accent6">
                        <a:lumMod val="20000"/>
                        <a:lumOff val="80000"/>
                      </a:schemeClr>
                    </a:solidFill>
                  </a:tcPr>
                </a:tc>
                <a:extLst>
                  <a:ext uri="{0D108BD9-81ED-4DB2-BD59-A6C34878D82A}">
                    <a16:rowId xmlns:a16="http://schemas.microsoft.com/office/drawing/2014/main" val="10000"/>
                  </a:ext>
                </a:extLst>
              </a:tr>
              <a:tr h="244400">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dirty="0"/>
                        <a:t> I feel motivated to do well in my class</a:t>
                      </a:r>
                      <a:endParaRPr sz="900" b="1"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55.0%</a:t>
                      </a:r>
                      <a:endParaRPr sz="900"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30.7%</a:t>
                      </a:r>
                      <a:endParaRPr sz="900"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10.4%</a:t>
                      </a:r>
                      <a:endParaRPr sz="900"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3.6%</a:t>
                      </a:r>
                      <a:endParaRPr sz="900"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0.4%</a:t>
                      </a:r>
                      <a:endParaRPr sz="900" u="none" strike="noStrike" cap="none"/>
                    </a:p>
                  </a:txBody>
                  <a:tcPr marL="63500" marR="63500" marT="63500" marB="63500">
                    <a:solidFill>
                      <a:schemeClr val="accent6">
                        <a:lumMod val="20000"/>
                        <a:lumOff val="80000"/>
                      </a:schemeClr>
                    </a:solidFill>
                  </a:tcPr>
                </a:tc>
                <a:extLst>
                  <a:ext uri="{0D108BD9-81ED-4DB2-BD59-A6C34878D82A}">
                    <a16:rowId xmlns:a16="http://schemas.microsoft.com/office/drawing/2014/main" val="10001"/>
                  </a:ext>
                </a:extLst>
              </a:tr>
              <a:tr h="2315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t>Grades are one of my top priorities</a:t>
                      </a:r>
                      <a:endParaRPr sz="900" b="1"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58.0%</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28.1%</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 7.1%</a:t>
                      </a:r>
                      <a:endParaRPr sz="900"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5.3%</a:t>
                      </a:r>
                      <a:endParaRPr sz="900"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1.4%</a:t>
                      </a:r>
                      <a:endParaRPr sz="900" u="none" strike="noStrike" cap="none"/>
                    </a:p>
                  </a:txBody>
                  <a:tcPr marL="63500" marR="63500" marT="63500" marB="63500">
                    <a:solidFill>
                      <a:schemeClr val="accent6">
                        <a:lumMod val="20000"/>
                        <a:lumOff val="80000"/>
                      </a:schemeClr>
                    </a:solidFill>
                  </a:tcPr>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900"/>
                        <a:buFont typeface="Arial"/>
                        <a:buNone/>
                      </a:pPr>
                      <a:r>
                        <a:rPr lang="en" sz="900" b="1" u="none" strike="noStrike" cap="none" dirty="0"/>
                        <a:t>I can perform well even when coursework becomes challenging **</a:t>
                      </a:r>
                      <a:endParaRPr sz="900" b="1"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32.0%</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45.6%</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12.5%</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b="1" u="none" strike="noStrike" cap="none" dirty="0"/>
                        <a:t>8.2%</a:t>
                      </a:r>
                      <a:endParaRPr sz="900" b="1" u="none" strike="noStrike" cap="none" dirty="0"/>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b="1" u="none" strike="noStrike" cap="none" dirty="0"/>
                        <a:t>1.8%</a:t>
                      </a:r>
                      <a:endParaRPr sz="900" b="1" u="none" strike="noStrike" cap="none" dirty="0"/>
                    </a:p>
                  </a:txBody>
                  <a:tcPr marL="63500" marR="63500" marT="63500" marB="63500">
                    <a:solidFill>
                      <a:schemeClr val="accent6">
                        <a:lumMod val="20000"/>
                        <a:lumOff val="80000"/>
                      </a:schemeClr>
                    </a:solidFill>
                  </a:tcPr>
                </a:tc>
                <a:extLst>
                  <a:ext uri="{0D108BD9-81ED-4DB2-BD59-A6C34878D82A}">
                    <a16:rowId xmlns:a16="http://schemas.microsoft.com/office/drawing/2014/main" val="10003"/>
                  </a:ext>
                </a:extLst>
              </a:tr>
              <a:tr h="24437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t>My academic goals are important to me</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68.2%</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26.1%</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3.6%</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2.1%</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0.0%</a:t>
                      </a:r>
                      <a:endParaRPr sz="900" u="none" strike="noStrike" cap="none" dirty="0"/>
                    </a:p>
                  </a:txBody>
                  <a:tcPr marL="63500" marR="63500" marT="63500" marB="63500">
                    <a:solidFill>
                      <a:schemeClr val="accent6">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94" name="Google Shape;94;p17"/>
          <p:cNvGraphicFramePr/>
          <p:nvPr/>
        </p:nvGraphicFramePr>
        <p:xfrm>
          <a:off x="706930" y="2988402"/>
          <a:ext cx="7445800" cy="1366243"/>
        </p:xfrm>
        <a:graphic>
          <a:graphicData uri="http://schemas.openxmlformats.org/drawingml/2006/table">
            <a:tbl>
              <a:tblPr>
                <a:noFill/>
              </a:tblPr>
              <a:tblGrid>
                <a:gridCol w="4001700">
                  <a:extLst>
                    <a:ext uri="{9D8B030D-6E8A-4147-A177-3AD203B41FA5}">
                      <a16:colId xmlns:a16="http://schemas.microsoft.com/office/drawing/2014/main" val="20000"/>
                    </a:ext>
                  </a:extLst>
                </a:gridCol>
                <a:gridCol w="746425">
                  <a:extLst>
                    <a:ext uri="{9D8B030D-6E8A-4147-A177-3AD203B41FA5}">
                      <a16:colId xmlns:a16="http://schemas.microsoft.com/office/drawing/2014/main" val="20001"/>
                    </a:ext>
                  </a:extLst>
                </a:gridCol>
                <a:gridCol w="667250">
                  <a:extLst>
                    <a:ext uri="{9D8B030D-6E8A-4147-A177-3AD203B41FA5}">
                      <a16:colId xmlns:a16="http://schemas.microsoft.com/office/drawing/2014/main" val="20002"/>
                    </a:ext>
                  </a:extLst>
                </a:gridCol>
                <a:gridCol w="645975">
                  <a:extLst>
                    <a:ext uri="{9D8B030D-6E8A-4147-A177-3AD203B41FA5}">
                      <a16:colId xmlns:a16="http://schemas.microsoft.com/office/drawing/2014/main" val="20003"/>
                    </a:ext>
                  </a:extLst>
                </a:gridCol>
                <a:gridCol w="721725">
                  <a:extLst>
                    <a:ext uri="{9D8B030D-6E8A-4147-A177-3AD203B41FA5}">
                      <a16:colId xmlns:a16="http://schemas.microsoft.com/office/drawing/2014/main" val="20004"/>
                    </a:ext>
                  </a:extLst>
                </a:gridCol>
                <a:gridCol w="662725">
                  <a:extLst>
                    <a:ext uri="{9D8B030D-6E8A-4147-A177-3AD203B41FA5}">
                      <a16:colId xmlns:a16="http://schemas.microsoft.com/office/drawing/2014/main" val="20005"/>
                    </a:ext>
                  </a:extLst>
                </a:gridCol>
              </a:tblGrid>
              <a:tr h="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63500" marR="63500" marT="63500" marB="63500">
                    <a:lnR w="12700" cap="flat" cmpd="sng">
                      <a:solidFill>
                        <a:srgbClr val="000000"/>
                      </a:solidFill>
                      <a:prstDash val="solid"/>
                      <a:round/>
                      <a:headEnd type="none" w="sm" len="sm"/>
                      <a:tailEnd type="none" w="sm" len="sm"/>
                    </a:lnR>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Strongly Agree</a:t>
                      </a:r>
                      <a:endParaRPr sz="800" b="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Somewhat</a:t>
                      </a:r>
                      <a:endParaRPr sz="800" b="0" u="none" strike="noStrike" cap="none"/>
                    </a:p>
                    <a:p>
                      <a:pPr marL="0" marR="0" lvl="0" indent="0" algn="ctr" rtl="0">
                        <a:lnSpc>
                          <a:spcPct val="100000"/>
                        </a:lnSpc>
                        <a:spcBef>
                          <a:spcPts val="0"/>
                        </a:spcBef>
                        <a:spcAft>
                          <a:spcPts val="0"/>
                        </a:spcAft>
                        <a:buClr>
                          <a:srgbClr val="000000"/>
                        </a:buClr>
                        <a:buSzPts val="800"/>
                        <a:buFont typeface="Arial"/>
                        <a:buNone/>
                      </a:pPr>
                      <a:r>
                        <a:rPr lang="en" sz="800" b="0" u="none" strike="noStrike" cap="none"/>
                        <a:t>Agree</a:t>
                      </a:r>
                      <a:endParaRPr sz="800" b="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Neutral </a:t>
                      </a:r>
                      <a:endParaRPr sz="800" b="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Somewhat </a:t>
                      </a:r>
                      <a:endParaRPr sz="800" b="0" u="none" strike="noStrike" cap="none"/>
                    </a:p>
                    <a:p>
                      <a:pPr marL="0" marR="0" lvl="0" indent="0" algn="ctr" rtl="0">
                        <a:lnSpc>
                          <a:spcPct val="100000"/>
                        </a:lnSpc>
                        <a:spcBef>
                          <a:spcPts val="0"/>
                        </a:spcBef>
                        <a:spcAft>
                          <a:spcPts val="0"/>
                        </a:spcAft>
                        <a:buClr>
                          <a:srgbClr val="000000"/>
                        </a:buClr>
                        <a:buSzPts val="800"/>
                        <a:buFont typeface="Arial"/>
                        <a:buNone/>
                      </a:pPr>
                      <a:r>
                        <a:rPr lang="en" sz="800" b="0" u="none" strike="noStrike" cap="none"/>
                        <a:t>Disagree</a:t>
                      </a:r>
                      <a:endParaRPr sz="800" b="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0" u="none" strike="noStrike" cap="none"/>
                        <a:t>Strongly Disagree</a:t>
                      </a:r>
                      <a:endParaRPr sz="800" b="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2951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t> I apply (or can apply) what I learn in my classes to other areas of my life</a:t>
                      </a:r>
                      <a:endParaRPr sz="900" b="1"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73.6%</a:t>
                      </a:r>
                      <a:endParaRPr sz="900" u="none" strike="noStrike" cap="none"/>
                    </a:p>
                  </a:txBody>
                  <a:tcPr marL="63500" marR="63500" marT="63500" marB="63500">
                    <a:lnT w="12700" cap="flat" cmpd="sng">
                      <a:solidFill>
                        <a:srgbClr val="000000"/>
                      </a:solidFill>
                      <a:prstDash val="solid"/>
                      <a:round/>
                      <a:headEnd type="none" w="sm" len="sm"/>
                      <a:tailEnd type="none" w="sm" len="sm"/>
                    </a:lnT>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18.6%</a:t>
                      </a:r>
                      <a:endParaRPr sz="900" u="none" strike="noStrike" cap="none"/>
                    </a:p>
                  </a:txBody>
                  <a:tcPr marL="63500" marR="63500" marT="63500" marB="63500">
                    <a:lnT w="12700" cap="flat" cmpd="sng">
                      <a:solidFill>
                        <a:srgbClr val="000000"/>
                      </a:solidFill>
                      <a:prstDash val="solid"/>
                      <a:round/>
                      <a:headEnd type="none" w="sm" len="sm"/>
                      <a:tailEnd type="none" w="sm" len="sm"/>
                    </a:lnT>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6.8%</a:t>
                      </a:r>
                      <a:endParaRPr sz="900" u="none" strike="noStrike" cap="none"/>
                    </a:p>
                  </a:txBody>
                  <a:tcPr marL="63500" marR="63500" marT="63500" marB="63500">
                    <a:lnT w="12700" cap="flat" cmpd="sng">
                      <a:solidFill>
                        <a:srgbClr val="000000"/>
                      </a:solidFill>
                      <a:prstDash val="solid"/>
                      <a:round/>
                      <a:headEnd type="none" w="sm" len="sm"/>
                      <a:tailEnd type="none" w="sm" len="sm"/>
                    </a:lnT>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0.7%</a:t>
                      </a:r>
                      <a:endParaRPr sz="900" u="none" strike="noStrike" cap="none"/>
                    </a:p>
                  </a:txBody>
                  <a:tcPr marL="63500" marR="63500" marT="63500" marB="63500">
                    <a:lnT w="12700" cap="flat" cmpd="sng">
                      <a:solidFill>
                        <a:srgbClr val="000000"/>
                      </a:solidFill>
                      <a:prstDash val="solid"/>
                      <a:round/>
                      <a:headEnd type="none" w="sm" len="sm"/>
                      <a:tailEnd type="none" w="sm" len="sm"/>
                    </a:lnT>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0.4%</a:t>
                      </a:r>
                      <a:endParaRPr sz="900" u="none" strike="noStrike" cap="none"/>
                    </a:p>
                  </a:txBody>
                  <a:tcPr marL="63500" marR="63500" marT="63500" marB="63500">
                    <a:lnT w="12700" cap="flat" cmpd="sng">
                      <a:solidFill>
                        <a:srgbClr val="000000"/>
                      </a:solidFill>
                      <a:prstDash val="solid"/>
                      <a:round/>
                      <a:headEnd type="none" w="sm" len="sm"/>
                      <a:tailEnd type="none" w="sm" len="sm"/>
                    </a:lnT>
                    <a:solidFill>
                      <a:schemeClr val="accent6">
                        <a:lumMod val="20000"/>
                        <a:lumOff val="80000"/>
                      </a:schemeClr>
                    </a:solidFill>
                  </a:tcPr>
                </a:tc>
                <a:extLst>
                  <a:ext uri="{0D108BD9-81ED-4DB2-BD59-A6C34878D82A}">
                    <a16:rowId xmlns:a16="http://schemas.microsoft.com/office/drawing/2014/main" val="10001"/>
                  </a:ext>
                </a:extLst>
              </a:tr>
              <a:tr h="297700">
                <a:tc>
                  <a:txBody>
                    <a:bodyPr/>
                    <a:lstStyle/>
                    <a:p>
                      <a:pPr marL="0" marR="0" lvl="0" indent="0" algn="l" rtl="0">
                        <a:lnSpc>
                          <a:spcPct val="115000"/>
                        </a:lnSpc>
                        <a:spcBef>
                          <a:spcPts val="0"/>
                        </a:spcBef>
                        <a:spcAft>
                          <a:spcPts val="0"/>
                        </a:spcAft>
                        <a:buClr>
                          <a:srgbClr val="000000"/>
                        </a:buClr>
                        <a:buSzPts val="900"/>
                        <a:buFont typeface="Arial"/>
                        <a:buNone/>
                      </a:pPr>
                      <a:r>
                        <a:rPr lang="en" sz="900" b="1" u="none" strike="noStrike" cap="none"/>
                        <a:t>I think about what I’m learning in my classes even when I’m not in class or studying **</a:t>
                      </a:r>
                      <a:endParaRPr sz="900" b="1"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43.4%</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46.6%</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6.8%</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3.2%</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0.0%</a:t>
                      </a:r>
                      <a:endParaRPr sz="900" u="none" strike="noStrike" cap="none"/>
                    </a:p>
                  </a:txBody>
                  <a:tcPr marL="63500" marR="63500" marT="63500" marB="63500">
                    <a:solidFill>
                      <a:schemeClr val="accent6">
                        <a:lumMod val="20000"/>
                        <a:lumOff val="80000"/>
                      </a:schemeClr>
                    </a:solidFill>
                  </a:tcPr>
                </a:tc>
                <a:extLst>
                  <a:ext uri="{0D108BD9-81ED-4DB2-BD59-A6C34878D82A}">
                    <a16:rowId xmlns:a16="http://schemas.microsoft.com/office/drawing/2014/main" val="10002"/>
                  </a:ext>
                </a:extLst>
              </a:tr>
              <a:tr h="206600">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t> I participate actively in my class</a:t>
                      </a:r>
                      <a:endParaRPr sz="900" b="1"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47.5%</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40.0%</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7.5%</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3.9%</a:t>
                      </a:r>
                      <a:endParaRPr sz="900" u="none" strike="noStrike" cap="none"/>
                    </a:p>
                  </a:txBody>
                  <a:tcPr marL="63500" marR="63500" marT="63500" marB="63500">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t>1.1%</a:t>
                      </a:r>
                      <a:endParaRPr sz="900" u="none" strike="noStrike" cap="none" dirty="0"/>
                    </a:p>
                  </a:txBody>
                  <a:tcPr marL="63500" marR="63500" marT="63500" marB="63500">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2" name="Oval 1">
            <a:extLst>
              <a:ext uri="{FF2B5EF4-FFF2-40B4-BE49-F238E27FC236}">
                <a16:creationId xmlns:a16="http://schemas.microsoft.com/office/drawing/2014/main" id="{0F07957E-1020-4402-ADA6-C616AC1B922B}"/>
              </a:ext>
            </a:extLst>
          </p:cNvPr>
          <p:cNvSpPr/>
          <p:nvPr/>
        </p:nvSpPr>
        <p:spPr>
          <a:xfrm>
            <a:off x="6830736" y="1862356"/>
            <a:ext cx="1231084" cy="248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4200"/>
              <a:buFont typeface="Arial"/>
              <a:buNone/>
            </a:pPr>
            <a:r>
              <a:rPr lang="en" sz="3200" dirty="0">
                <a:latin typeface="Arial"/>
                <a:ea typeface="Arial"/>
                <a:cs typeface="Arial"/>
                <a:sym typeface="Arial"/>
              </a:rPr>
              <a:t>Barriers x Race &amp; Ethnic Identity </a:t>
            </a:r>
            <a:endParaRPr sz="3200" dirty="0"/>
          </a:p>
        </p:txBody>
      </p:sp>
      <p:sp>
        <p:nvSpPr>
          <p:cNvPr id="100" name="Google Shape;100;p18"/>
          <p:cNvSpPr txBox="1">
            <a:spLocks noGrp="1"/>
          </p:cNvSpPr>
          <p:nvPr>
            <p:ph type="body" idx="1"/>
          </p:nvPr>
        </p:nvSpPr>
        <p:spPr>
          <a:xfrm>
            <a:off x="111957" y="1202732"/>
            <a:ext cx="8520600" cy="33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sz="1300">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4200"/>
              <a:buFont typeface="Arial"/>
              <a:buNone/>
            </a:pPr>
            <a:endParaRPr>
              <a:latin typeface="Economica"/>
              <a:ea typeface="Economica"/>
              <a:cs typeface="Economica"/>
              <a:sym typeface="Economica"/>
            </a:endParaRPr>
          </a:p>
        </p:txBody>
      </p:sp>
      <p:sp>
        <p:nvSpPr>
          <p:cNvPr id="101" name="Google Shape;101;p18"/>
          <p:cNvSpPr txBox="1"/>
          <p:nvPr/>
        </p:nvSpPr>
        <p:spPr>
          <a:xfrm>
            <a:off x="1197482" y="1099584"/>
            <a:ext cx="6749035" cy="33540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457200" marR="0" lvl="0" indent="-22860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endParaRPr kumimoji="0" sz="1200" b="0" i="0" u="sng"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Arial"/>
                <a:cs typeface="Arial"/>
                <a:sym typeface="Arial"/>
              </a:rPr>
              <a:t>***Statistically significent difference between BIPOC and white students</a:t>
            </a:r>
          </a:p>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endParaRPr kumimoji="0" lang="en" sz="1200" b="0" i="0" u="sng"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 sz="1200" b="0" i="0" u="sng" strike="noStrike" kern="0" cap="none" spc="0" normalizeH="0" baseline="0" noProof="0" dirty="0">
                <a:ln>
                  <a:noFill/>
                </a:ln>
                <a:solidFill>
                  <a:srgbClr val="000000"/>
                </a:solidFill>
                <a:effectLst/>
                <a:uLnTx/>
                <a:uFillTx/>
                <a:latin typeface="Arial"/>
                <a:ea typeface="Arial"/>
                <a:cs typeface="Arial"/>
                <a:sym typeface="Arial"/>
              </a:rPr>
              <a:t>Mann-Whitney U-Test</a:t>
            </a: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 Mean score for BIPOC students =2.41</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	                          Mean score for White students =1.62 (p value &lt; 0.05)</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182880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Economica"/>
              <a:ea typeface="Economica"/>
              <a:cs typeface="Economica"/>
              <a:sym typeface="Economica"/>
            </a:endParaRPr>
          </a:p>
        </p:txBody>
      </p:sp>
      <p:graphicFrame>
        <p:nvGraphicFramePr>
          <p:cNvPr id="102" name="Google Shape;102;p18"/>
          <p:cNvGraphicFramePr/>
          <p:nvPr/>
        </p:nvGraphicFramePr>
        <p:xfrm>
          <a:off x="1290918" y="1571625"/>
          <a:ext cx="6431536" cy="1964025"/>
        </p:xfrm>
        <a:graphic>
          <a:graphicData uri="http://schemas.openxmlformats.org/drawingml/2006/table">
            <a:tbl>
              <a:tblPr>
                <a:noFill/>
              </a:tblPr>
              <a:tblGrid>
                <a:gridCol w="2720148">
                  <a:extLst>
                    <a:ext uri="{9D8B030D-6E8A-4147-A177-3AD203B41FA5}">
                      <a16:colId xmlns:a16="http://schemas.microsoft.com/office/drawing/2014/main" val="20000"/>
                    </a:ext>
                  </a:extLst>
                </a:gridCol>
                <a:gridCol w="1880240">
                  <a:extLst>
                    <a:ext uri="{9D8B030D-6E8A-4147-A177-3AD203B41FA5}">
                      <a16:colId xmlns:a16="http://schemas.microsoft.com/office/drawing/2014/main" val="20001"/>
                    </a:ext>
                  </a:extLst>
                </a:gridCol>
                <a:gridCol w="1831148">
                  <a:extLst>
                    <a:ext uri="{9D8B030D-6E8A-4147-A177-3AD203B41FA5}">
                      <a16:colId xmlns:a16="http://schemas.microsoft.com/office/drawing/2014/main" val="20002"/>
                    </a:ext>
                  </a:extLst>
                </a:gridCol>
              </a:tblGrid>
              <a:tr h="440025">
                <a:tc>
                  <a:txBody>
                    <a:bodyPr/>
                    <a:lstStyle/>
                    <a:p>
                      <a:pPr marL="0" lvl="0" indent="0" algn="ctr" rtl="0">
                        <a:spcBef>
                          <a:spcPts val="0"/>
                        </a:spcBef>
                        <a:spcAft>
                          <a:spcPts val="0"/>
                        </a:spcAft>
                        <a:buNone/>
                      </a:pPr>
                      <a:r>
                        <a:rPr lang="en" dirty="0"/>
                        <a:t>Barriers </a:t>
                      </a: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dirty="0"/>
                        <a:t>BIPOC Students </a:t>
                      </a: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dirty="0"/>
                        <a:t>White Students </a:t>
                      </a: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300" dirty="0"/>
                        <a:t> Social class/family income***</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a:t>30.3%</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dirty="0"/>
                        <a:t>12.6%</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300" dirty="0"/>
                        <a:t> Ole Culture*** </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a:t>31.8%</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dirty="0"/>
                        <a:t>15.8%</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300" dirty="0"/>
                        <a:t> Family’s needs/issues***</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a:t>28.8%</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a:t>14.7%</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300" dirty="0"/>
                        <a:t> Mental Health*** </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a:t>80.3%</a:t>
                      </a:r>
                      <a:endParaRPr sz="13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lvl="0" indent="0" algn="ctr" rtl="0">
                        <a:spcBef>
                          <a:spcPts val="0"/>
                        </a:spcBef>
                        <a:spcAft>
                          <a:spcPts val="0"/>
                        </a:spcAft>
                        <a:buNone/>
                      </a:pPr>
                      <a:r>
                        <a:rPr lang="en" sz="1300" dirty="0"/>
                        <a:t>64.2%</a:t>
                      </a:r>
                      <a:endParaRPr sz="13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1427"/>
            <a:ext cx="8520600" cy="596348"/>
          </a:xfrm>
        </p:spPr>
        <p:txBody>
          <a:bodyPr/>
          <a:lstStyle/>
          <a:p>
            <a:r>
              <a:rPr lang="en-US" sz="3200" dirty="0">
                <a:latin typeface="+mn-lt"/>
              </a:rPr>
              <a:t>Background</a:t>
            </a:r>
          </a:p>
        </p:txBody>
      </p:sp>
      <p:sp>
        <p:nvSpPr>
          <p:cNvPr id="3" name="Text Placeholder 2"/>
          <p:cNvSpPr>
            <a:spLocks noGrp="1"/>
          </p:cNvSpPr>
          <p:nvPr>
            <p:ph type="body" idx="1"/>
          </p:nvPr>
        </p:nvSpPr>
        <p:spPr>
          <a:xfrm>
            <a:off x="1075764" y="1060396"/>
            <a:ext cx="7138468" cy="3329460"/>
          </a:xfrm>
        </p:spPr>
        <p:txBody>
          <a:bodyPr/>
          <a:lstStyle/>
          <a:p>
            <a:pPr marL="25400" indent="0">
              <a:spcBef>
                <a:spcPts val="0"/>
              </a:spcBef>
              <a:buNone/>
            </a:pPr>
            <a:r>
              <a:rPr lang="en-US" sz="1200" u="sng" dirty="0">
                <a:latin typeface="+mn-lt"/>
              </a:rPr>
              <a:t>Key issues &amp; campus focus</a:t>
            </a:r>
            <a:r>
              <a:rPr lang="en-US" sz="1200" dirty="0">
                <a:latin typeface="+mn-lt"/>
              </a:rPr>
              <a:t>: Equity and Inclusion (see TITE Primer)</a:t>
            </a:r>
          </a:p>
          <a:p>
            <a:pPr marL="482600" lvl="1" indent="0">
              <a:spcBef>
                <a:spcPts val="0"/>
              </a:spcBef>
              <a:buNone/>
            </a:pPr>
            <a:endParaRPr lang="en-US" sz="400" u="sng" dirty="0">
              <a:latin typeface="+mn-lt"/>
            </a:endParaRPr>
          </a:p>
          <a:p>
            <a:pPr marL="482600" lvl="1" indent="0">
              <a:spcBef>
                <a:spcPts val="0"/>
              </a:spcBef>
              <a:buNone/>
            </a:pPr>
            <a:r>
              <a:rPr lang="en-US" sz="1100" u="sng" dirty="0">
                <a:latin typeface="+mn-lt"/>
              </a:rPr>
              <a:t>Inclusion</a:t>
            </a:r>
            <a:r>
              <a:rPr lang="en-US" sz="1100" dirty="0">
                <a:latin typeface="+mn-lt"/>
              </a:rPr>
              <a:t>: “creating opportunities for involvement and empowerment for underrepresented groups… </a:t>
            </a:r>
            <a:r>
              <a:rPr lang="en-US" sz="1100" u="sng" dirty="0">
                <a:latin typeface="+mn-lt"/>
              </a:rPr>
              <a:t>feel respected, supported, valued, and enabled </a:t>
            </a:r>
            <a:r>
              <a:rPr lang="en-US" sz="1100" dirty="0">
                <a:latin typeface="+mn-lt"/>
              </a:rPr>
              <a:t>to fully participate in campus life”</a:t>
            </a:r>
          </a:p>
          <a:p>
            <a:pPr marL="482600" lvl="1" indent="0">
              <a:spcBef>
                <a:spcPts val="0"/>
              </a:spcBef>
              <a:buNone/>
            </a:pPr>
            <a:endParaRPr lang="en-US" sz="1100" dirty="0">
              <a:latin typeface="+mn-lt"/>
            </a:endParaRPr>
          </a:p>
          <a:p>
            <a:pPr marL="482600" lvl="1" indent="0">
              <a:spcBef>
                <a:spcPts val="0"/>
              </a:spcBef>
              <a:buNone/>
            </a:pPr>
            <a:r>
              <a:rPr lang="en-US" sz="1100" u="sng" dirty="0">
                <a:latin typeface="+mn-lt"/>
              </a:rPr>
              <a:t>Equity</a:t>
            </a:r>
            <a:r>
              <a:rPr lang="en-US" sz="1100" dirty="0">
                <a:latin typeface="+mn-lt"/>
              </a:rPr>
              <a:t>: “creating the conditions for all… </a:t>
            </a:r>
            <a:r>
              <a:rPr lang="en-US" sz="1100" u="sng" dirty="0">
                <a:latin typeface="+mn-lt"/>
              </a:rPr>
              <a:t>to achieve the same learning outcomes</a:t>
            </a:r>
            <a:r>
              <a:rPr lang="en-US" sz="1100" dirty="0">
                <a:latin typeface="+mn-lt"/>
              </a:rPr>
              <a:t> as members of dominant groups”</a:t>
            </a:r>
          </a:p>
          <a:p>
            <a:pPr marL="25400" indent="0">
              <a:spcBef>
                <a:spcPts val="0"/>
              </a:spcBef>
              <a:buNone/>
            </a:pPr>
            <a:endParaRPr lang="en-US" sz="800" dirty="0">
              <a:latin typeface="+mn-lt"/>
            </a:endParaRPr>
          </a:p>
          <a:p>
            <a:pPr marL="25400" indent="0">
              <a:spcBef>
                <a:spcPts val="0"/>
              </a:spcBef>
              <a:buNone/>
            </a:pPr>
            <a:r>
              <a:rPr lang="en-US" sz="1200" u="sng" dirty="0">
                <a:latin typeface="+mn-lt"/>
              </a:rPr>
              <a:t>Our focus</a:t>
            </a:r>
            <a:r>
              <a:rPr lang="en-US" sz="1200" dirty="0">
                <a:latin typeface="+mn-lt"/>
              </a:rPr>
              <a:t>: Racial and ethnic equity and inclusion for students</a:t>
            </a:r>
          </a:p>
          <a:p>
            <a:pPr>
              <a:spcBef>
                <a:spcPts val="0"/>
              </a:spcBef>
            </a:pPr>
            <a:endParaRPr lang="en-US" sz="800" dirty="0">
              <a:latin typeface="+mn-lt"/>
            </a:endParaRPr>
          </a:p>
          <a:p>
            <a:pPr marL="25400" indent="0">
              <a:spcBef>
                <a:spcPts val="0"/>
              </a:spcBef>
              <a:buNone/>
            </a:pPr>
            <a:r>
              <a:rPr lang="en-US" sz="1200" u="sng" dirty="0">
                <a:latin typeface="+mn-lt"/>
              </a:rPr>
              <a:t>9 sub-topics</a:t>
            </a:r>
            <a:r>
              <a:rPr lang="en-US" sz="1200" dirty="0">
                <a:latin typeface="+mn-lt"/>
              </a:rPr>
              <a:t> and 9 teams (34 student researchers):</a:t>
            </a:r>
          </a:p>
          <a:p>
            <a:pPr>
              <a:spcBef>
                <a:spcPts val="0"/>
              </a:spcBef>
            </a:pPr>
            <a:endParaRPr lang="en-US" sz="1100" dirty="0">
              <a:latin typeface="+mn-lt"/>
            </a:endParaRPr>
          </a:p>
          <a:p>
            <a:pPr marL="25400" indent="0">
              <a:spcBef>
                <a:spcPts val="0"/>
              </a:spcBef>
              <a:buNone/>
            </a:pPr>
            <a:r>
              <a:rPr lang="en-US" sz="1100" dirty="0">
                <a:latin typeface="+mn-lt"/>
              </a:rPr>
              <a:t>        1. Advising, Mentoring, and CAAS Services</a:t>
            </a:r>
          </a:p>
          <a:p>
            <a:pPr marL="25400" indent="0">
              <a:spcBef>
                <a:spcPts val="0"/>
              </a:spcBef>
              <a:buNone/>
            </a:pPr>
            <a:r>
              <a:rPr lang="en-US" sz="1100" dirty="0">
                <a:latin typeface="+mn-lt"/>
              </a:rPr>
              <a:t>        2. Student Services: The Piper Center, The Taylor Center, and Public Safety</a:t>
            </a:r>
          </a:p>
          <a:p>
            <a:pPr marL="25400" indent="0">
              <a:spcBef>
                <a:spcPts val="0"/>
              </a:spcBef>
              <a:buNone/>
            </a:pPr>
            <a:r>
              <a:rPr lang="en-US" sz="1100" dirty="0">
                <a:latin typeface="+mn-lt"/>
              </a:rPr>
              <a:t>        3. Academic Thriving</a:t>
            </a:r>
          </a:p>
          <a:p>
            <a:pPr marL="25400" indent="0">
              <a:spcBef>
                <a:spcPts val="0"/>
              </a:spcBef>
              <a:buNone/>
            </a:pPr>
            <a:r>
              <a:rPr lang="en-US" sz="1100" dirty="0">
                <a:latin typeface="+mn-lt"/>
              </a:rPr>
              <a:t>        4. High-Impact Practices</a:t>
            </a:r>
          </a:p>
          <a:p>
            <a:pPr marL="25400" indent="0">
              <a:spcBef>
                <a:spcPts val="0"/>
              </a:spcBef>
              <a:buNone/>
            </a:pPr>
            <a:r>
              <a:rPr lang="en-US" sz="1100" dirty="0">
                <a:latin typeface="+mn-lt"/>
              </a:rPr>
              <a:t>        5. Microaggressions in Classes</a:t>
            </a:r>
          </a:p>
          <a:p>
            <a:pPr marL="25400" indent="0">
              <a:spcBef>
                <a:spcPts val="0"/>
              </a:spcBef>
              <a:buNone/>
            </a:pPr>
            <a:r>
              <a:rPr lang="en-US" sz="1100" dirty="0">
                <a:latin typeface="+mn-lt"/>
              </a:rPr>
              <a:t>        6. Pedagogy and Curriculum</a:t>
            </a:r>
          </a:p>
          <a:p>
            <a:pPr marL="25400" indent="0">
              <a:spcBef>
                <a:spcPts val="0"/>
              </a:spcBef>
              <a:buNone/>
            </a:pPr>
            <a:r>
              <a:rPr lang="en-US" sz="1100" dirty="0">
                <a:latin typeface="+mn-lt"/>
              </a:rPr>
              <a:t>        7. Student Housing and Peer Relationships</a:t>
            </a:r>
          </a:p>
          <a:p>
            <a:pPr marL="25400" indent="0">
              <a:spcBef>
                <a:spcPts val="0"/>
              </a:spcBef>
              <a:buNone/>
            </a:pPr>
            <a:r>
              <a:rPr lang="en-US" sz="1100" dirty="0">
                <a:latin typeface="+mn-lt"/>
              </a:rPr>
              <a:t>        8. Students Organizations, Co-Curriculars, and On-Campus Employment</a:t>
            </a:r>
          </a:p>
          <a:p>
            <a:pPr marL="25400" indent="0">
              <a:spcBef>
                <a:spcPts val="0"/>
              </a:spcBef>
              <a:buNone/>
            </a:pPr>
            <a:r>
              <a:rPr lang="en-US" sz="1100" dirty="0">
                <a:latin typeface="+mn-lt"/>
              </a:rPr>
              <a:t>        9. Social and Psychological Thriving</a:t>
            </a:r>
          </a:p>
          <a:p>
            <a:pPr marL="25400" indent="0">
              <a:spcBef>
                <a:spcPts val="0"/>
              </a:spcBef>
              <a:buNone/>
            </a:pPr>
            <a:endParaRPr lang="en-US" sz="1200" dirty="0">
              <a:latin typeface="+mn-lt"/>
            </a:endParaRPr>
          </a:p>
          <a:p>
            <a:endParaRPr lang="en-US" dirty="0"/>
          </a:p>
        </p:txBody>
      </p:sp>
    </p:spTree>
    <p:extLst>
      <p:ext uri="{BB962C8B-B14F-4D97-AF65-F5344CB8AC3E}">
        <p14:creationId xmlns:p14="http://schemas.microsoft.com/office/powerpoint/2010/main" val="140152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906716" y="353466"/>
            <a:ext cx="7330568" cy="3835284"/>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 sz="2400" b="1" dirty="0">
                <a:latin typeface="Arial"/>
                <a:ea typeface="Arial"/>
                <a:cs typeface="Arial"/>
                <a:sym typeface="Arial"/>
              </a:rPr>
              <a:t>                </a:t>
            </a:r>
            <a:r>
              <a:rPr lang="en" sz="3600" dirty="0">
                <a:latin typeface="Arial"/>
                <a:ea typeface="Arial"/>
                <a:cs typeface="Arial"/>
                <a:sym typeface="Arial"/>
              </a:rPr>
              <a:t>Recommendations</a:t>
            </a:r>
          </a:p>
          <a:p>
            <a:pPr marL="457200" lvl="0" indent="-317500" algn="l" rtl="0">
              <a:spcBef>
                <a:spcPts val="0"/>
              </a:spcBef>
              <a:spcAft>
                <a:spcPts val="0"/>
              </a:spcAft>
              <a:buSzPts val="1400"/>
              <a:buFont typeface="Arial"/>
              <a:buChar char="●"/>
            </a:pPr>
            <a:endParaRPr lang="en" sz="1400" b="1" dirty="0">
              <a:latin typeface="Arial"/>
              <a:ea typeface="Arial"/>
              <a:cs typeface="Arial"/>
              <a:sym typeface="Arial"/>
            </a:endParaRPr>
          </a:p>
          <a:p>
            <a:pPr marL="457200" lvl="0" indent="-317500" algn="l" rtl="0">
              <a:spcBef>
                <a:spcPts val="0"/>
              </a:spcBef>
              <a:spcAft>
                <a:spcPts val="0"/>
              </a:spcAft>
              <a:buSzPts val="1400"/>
              <a:buFont typeface="Arial"/>
              <a:buChar char="●"/>
            </a:pPr>
            <a:endParaRPr lang="en" sz="1400" b="1"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b="1" dirty="0">
                <a:latin typeface="Arial"/>
                <a:ea typeface="Arial"/>
                <a:cs typeface="Arial"/>
                <a:sym typeface="Arial"/>
              </a:rPr>
              <a:t>Improve student-faculty relationships.</a:t>
            </a:r>
            <a:r>
              <a:rPr lang="en" sz="1400" dirty="0">
                <a:latin typeface="Arial"/>
                <a:ea typeface="Arial"/>
                <a:cs typeface="Arial"/>
                <a:sym typeface="Arial"/>
              </a:rPr>
              <a:t> More concerned efforts to get to know each other, better communication about student’s performance in the class, increased appointment availability, </a:t>
            </a:r>
            <a:r>
              <a:rPr lang="en" sz="1400" i="1" dirty="0">
                <a:latin typeface="Arial"/>
                <a:ea typeface="Arial"/>
                <a:cs typeface="Arial"/>
                <a:sym typeface="Arial"/>
              </a:rPr>
              <a:t>“make asking for help normalized and encouraged.”</a:t>
            </a:r>
            <a:endParaRPr sz="1400" i="1" dirty="0">
              <a:latin typeface="Arial"/>
              <a:ea typeface="Arial"/>
              <a:cs typeface="Arial"/>
              <a:sym typeface="Arial"/>
            </a:endParaRPr>
          </a:p>
          <a:p>
            <a:pPr marL="457200" lvl="0" indent="0" algn="l" rtl="0">
              <a:spcBef>
                <a:spcPts val="0"/>
              </a:spcBef>
              <a:spcAft>
                <a:spcPts val="0"/>
              </a:spcAft>
              <a:buNone/>
            </a:pP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b="1" dirty="0">
                <a:latin typeface="Arial"/>
                <a:ea typeface="Arial"/>
                <a:cs typeface="Arial"/>
                <a:sym typeface="Arial"/>
              </a:rPr>
              <a:t>Re-define Ole Culture.</a:t>
            </a:r>
            <a:r>
              <a:rPr lang="en" sz="1400" dirty="0">
                <a:latin typeface="Arial"/>
                <a:ea typeface="Arial"/>
                <a:cs typeface="Arial"/>
                <a:sym typeface="Arial"/>
              </a:rPr>
              <a:t> Less emphasis around grades and perfectionism in order for students to move away from a culture characterized by competition into a culture of solidarity and mutual support.</a:t>
            </a:r>
            <a:endParaRPr sz="1400" dirty="0">
              <a:latin typeface="Arial"/>
              <a:ea typeface="Arial"/>
              <a:cs typeface="Arial"/>
              <a:sym typeface="Arial"/>
            </a:endParaRPr>
          </a:p>
          <a:p>
            <a:pPr marL="1371600" lvl="0" indent="457200" algn="l" rtl="0">
              <a:spcBef>
                <a:spcPts val="0"/>
              </a:spcBef>
              <a:spcAft>
                <a:spcPts val="0"/>
              </a:spcAft>
              <a:buNone/>
            </a:pPr>
            <a:r>
              <a:rPr lang="en" sz="1400" i="1" dirty="0">
                <a:latin typeface="Arial"/>
                <a:ea typeface="Arial"/>
                <a:cs typeface="Arial"/>
                <a:sym typeface="Arial"/>
              </a:rPr>
              <a:t>“Ole Culture...is a performative way of measuring productivity.” </a:t>
            </a:r>
            <a:endParaRPr sz="1400" i="1" dirty="0">
              <a:latin typeface="Arial"/>
              <a:ea typeface="Arial"/>
              <a:cs typeface="Arial"/>
              <a:sym typeface="Arial"/>
            </a:endParaRPr>
          </a:p>
          <a:p>
            <a:pPr marL="457200" lvl="0" indent="-317500" algn="l" rtl="0">
              <a:spcBef>
                <a:spcPts val="0"/>
              </a:spcBef>
              <a:spcAft>
                <a:spcPts val="0"/>
              </a:spcAft>
              <a:buSzPts val="1400"/>
              <a:buFont typeface="Arial"/>
              <a:buChar char="●"/>
            </a:pPr>
            <a:endParaRPr lang="en" sz="1400" b="1"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b="1" dirty="0">
                <a:latin typeface="Arial"/>
                <a:ea typeface="Arial"/>
                <a:cs typeface="Arial"/>
                <a:sym typeface="Arial"/>
              </a:rPr>
              <a:t>Increase mental health support.</a:t>
            </a:r>
            <a:r>
              <a:rPr lang="en" sz="1400" dirty="0">
                <a:latin typeface="Arial"/>
                <a:ea typeface="Arial"/>
                <a:cs typeface="Arial"/>
                <a:sym typeface="Arial"/>
              </a:rPr>
              <a:t> Acknowledgement of barriers faced by students (especially BIPOC), easier access to counseling services and resources, more appointment availability, better advertisement of current available resources.</a:t>
            </a:r>
            <a:endParaRPr sz="1400"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B9F6-DBDA-463C-AB11-93DEDBEB4B9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82FA370-DF47-43C2-ACFF-24502B66C7D2}"/>
              </a:ext>
            </a:extLst>
          </p:cNvPr>
          <p:cNvSpPr>
            <a:spLocks noGrp="1"/>
          </p:cNvSpPr>
          <p:nvPr>
            <p:ph type="body" idx="1"/>
          </p:nvPr>
        </p:nvSpPr>
        <p:spPr>
          <a:xfrm>
            <a:off x="1867220" y="537881"/>
            <a:ext cx="5294299" cy="3742126"/>
          </a:xfrm>
          <a:solidFill>
            <a:schemeClr val="accent6">
              <a:lumMod val="60000"/>
              <a:lumOff val="40000"/>
            </a:schemeClr>
          </a:solidFill>
        </p:spPr>
        <p:txBody>
          <a:bodyPr/>
          <a:lstStyle/>
          <a:p>
            <a:pPr marL="114300" indent="0">
              <a:buNone/>
            </a:pPr>
            <a:r>
              <a:rPr lang="en-US" sz="4400" dirty="0"/>
              <a:t>                </a:t>
            </a:r>
          </a:p>
          <a:p>
            <a:pPr marL="114300" indent="0">
              <a:buNone/>
            </a:pPr>
            <a:r>
              <a:rPr lang="en-US" sz="4400" dirty="0"/>
              <a:t>	</a:t>
            </a:r>
          </a:p>
          <a:p>
            <a:pPr marL="114300" indent="0">
              <a:buNone/>
            </a:pPr>
            <a:r>
              <a:rPr lang="en-US" sz="4400" dirty="0"/>
              <a:t>	</a:t>
            </a:r>
            <a:r>
              <a:rPr lang="en-US" sz="4800" dirty="0"/>
              <a:t>Q &amp; A Time</a:t>
            </a:r>
          </a:p>
        </p:txBody>
      </p:sp>
    </p:spTree>
    <p:extLst>
      <p:ext uri="{BB962C8B-B14F-4D97-AF65-F5344CB8AC3E}">
        <p14:creationId xmlns:p14="http://schemas.microsoft.com/office/powerpoint/2010/main" val="303257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886786" y="1450138"/>
            <a:ext cx="6518450" cy="20566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100" dirty="0">
                <a:solidFill>
                  <a:schemeClr val="tx2">
                    <a:lumMod val="10000"/>
                  </a:schemeClr>
                </a:solidFill>
                <a:latin typeface="Barlow"/>
                <a:ea typeface="Barlow"/>
                <a:cs typeface="Barlow"/>
                <a:sym typeface="Barlow"/>
              </a:rPr>
              <a:t>Racial Equity and Inclusion in High Impact Practices at St. Olaf College</a:t>
            </a:r>
            <a:br>
              <a:rPr lang="en" sz="4100" dirty="0">
                <a:solidFill>
                  <a:schemeClr val="tx2">
                    <a:lumMod val="10000"/>
                  </a:schemeClr>
                </a:solidFill>
                <a:latin typeface="Barlow"/>
                <a:ea typeface="Barlow"/>
                <a:cs typeface="Barlow"/>
                <a:sym typeface="Barlow"/>
              </a:rPr>
            </a:br>
            <a:endParaRPr sz="4100" dirty="0">
              <a:solidFill>
                <a:schemeClr val="tx2">
                  <a:lumMod val="10000"/>
                </a:schemeClr>
              </a:solidFill>
              <a:latin typeface="Barlow"/>
              <a:ea typeface="Barlow"/>
              <a:cs typeface="Barlow"/>
              <a:sym typeface="Barlow"/>
            </a:endParaRPr>
          </a:p>
        </p:txBody>
      </p:sp>
      <p:sp>
        <p:nvSpPr>
          <p:cNvPr id="66" name="Google Shape;66;p16"/>
          <p:cNvSpPr txBox="1">
            <a:spLocks noGrp="1"/>
          </p:cNvSpPr>
          <p:nvPr>
            <p:ph type="ctrTitle"/>
          </p:nvPr>
        </p:nvSpPr>
        <p:spPr>
          <a:xfrm>
            <a:off x="531149" y="3709150"/>
            <a:ext cx="7429509" cy="9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000000"/>
                </a:solidFill>
                <a:latin typeface="Barlow"/>
                <a:ea typeface="Barlow"/>
                <a:cs typeface="Barlow"/>
                <a:sym typeface="Barlow"/>
              </a:rPr>
              <a:t>Xia Xiong, Grace Peacore, Regina Vera Estrada, Wendy Garcia-Torres</a:t>
            </a:r>
            <a:endParaRPr sz="1200" dirty="0">
              <a:solidFill>
                <a:srgbClr val="000000"/>
              </a:solidFill>
              <a:latin typeface="Barlow"/>
              <a:ea typeface="Barlow"/>
              <a:cs typeface="Barlow"/>
              <a:sym typeface="Barlow"/>
            </a:endParaRPr>
          </a:p>
        </p:txBody>
      </p:sp>
      <p:cxnSp>
        <p:nvCxnSpPr>
          <p:cNvPr id="67" name="Google Shape;67;p16"/>
          <p:cNvCxnSpPr/>
          <p:nvPr/>
        </p:nvCxnSpPr>
        <p:spPr>
          <a:xfrm>
            <a:off x="392625" y="3926325"/>
            <a:ext cx="5909100" cy="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1075764" y="445025"/>
            <a:ext cx="775653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2">
                    <a:lumMod val="10000"/>
                  </a:schemeClr>
                </a:solidFill>
                <a:latin typeface="Barlow"/>
                <a:ea typeface="Barlow"/>
                <a:cs typeface="Barlow"/>
                <a:sym typeface="Barlow"/>
              </a:rPr>
              <a:t>What are High Impact Practices (HIPs) ?</a:t>
            </a:r>
            <a:endParaRPr dirty="0">
              <a:solidFill>
                <a:schemeClr val="tx2">
                  <a:lumMod val="10000"/>
                </a:schemeClr>
              </a:solidFill>
              <a:latin typeface="Barlow"/>
              <a:ea typeface="Barlow"/>
              <a:cs typeface="Barlow"/>
              <a:sym typeface="Barlow"/>
            </a:endParaRPr>
          </a:p>
        </p:txBody>
      </p:sp>
      <p:sp>
        <p:nvSpPr>
          <p:cNvPr id="73" name="Google Shape;73;p17"/>
          <p:cNvSpPr txBox="1">
            <a:spLocks noGrp="1"/>
          </p:cNvSpPr>
          <p:nvPr>
            <p:ph type="body" idx="1"/>
          </p:nvPr>
        </p:nvSpPr>
        <p:spPr>
          <a:xfrm>
            <a:off x="724764" y="1152605"/>
            <a:ext cx="7140900" cy="1261942"/>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 sz="1400" dirty="0">
                <a:solidFill>
                  <a:srgbClr val="000000"/>
                </a:solidFill>
                <a:latin typeface="Barlow"/>
                <a:ea typeface="Barlow"/>
                <a:cs typeface="Barlow"/>
                <a:sym typeface="Barlow"/>
              </a:rPr>
              <a:t>A HIP is a program that enhances students’ mental, emotional, professional development; an active learning practice that promotes deep student engagement and leaves lasting impacts on those who participate. </a:t>
            </a:r>
            <a:endParaRPr sz="1400" dirty="0">
              <a:solidFill>
                <a:srgbClr val="000000"/>
              </a:solidFill>
              <a:latin typeface="Barlow"/>
              <a:ea typeface="Barlow"/>
              <a:cs typeface="Barlow"/>
              <a:sym typeface="Barlow"/>
            </a:endParaRPr>
          </a:p>
          <a:p>
            <a:pPr marL="0" lvl="0" indent="0" algn="l" rtl="0">
              <a:spcBef>
                <a:spcPts val="1600"/>
              </a:spcBef>
              <a:spcAft>
                <a:spcPts val="1600"/>
              </a:spcAft>
              <a:buNone/>
            </a:pPr>
            <a:endParaRPr sz="2000" dirty="0"/>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666666"/>
                </a:solidFill>
                <a:effectLst/>
                <a:uLnTx/>
                <a:uFillTx/>
                <a:latin typeface="Proxima Nova"/>
                <a:ea typeface="Proxima Nova"/>
                <a:cs typeface="Proxima Nova"/>
                <a:sym typeface="Proxima Nov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000" b="0" i="0" u="none" strike="noStrike" kern="0" cap="none" spc="0" normalizeH="0" baseline="0" noProof="0">
              <a:ln>
                <a:noFill/>
              </a:ln>
              <a:solidFill>
                <a:srgbClr val="666666"/>
              </a:solidFill>
              <a:effectLst/>
              <a:uLnTx/>
              <a:uFillTx/>
              <a:latin typeface="Proxima Nova"/>
              <a:ea typeface="Proxima Nova"/>
              <a:cs typeface="Proxima Nova"/>
              <a:sym typeface="Proxima Nova"/>
            </a:endParaRPr>
          </a:p>
        </p:txBody>
      </p:sp>
      <p:sp>
        <p:nvSpPr>
          <p:cNvPr id="75" name="Google Shape;75;p17"/>
          <p:cNvSpPr txBox="1">
            <a:spLocks noGrp="1"/>
          </p:cNvSpPr>
          <p:nvPr>
            <p:ph type="body" idx="1"/>
          </p:nvPr>
        </p:nvSpPr>
        <p:spPr>
          <a:xfrm>
            <a:off x="-85050" y="5272275"/>
            <a:ext cx="5830200" cy="10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p>
          <a:p>
            <a:pPr marL="457200" lvl="0" indent="-355600" algn="l" rtl="0">
              <a:spcBef>
                <a:spcPts val="1600"/>
              </a:spcBef>
              <a:spcAft>
                <a:spcPts val="1600"/>
              </a:spcAft>
              <a:buSzPts val="2000"/>
              <a:buChar char="●"/>
            </a:pPr>
            <a:r>
              <a:rPr lang="en" sz="2000"/>
              <a:t>Grouped Race/ethnicity variable to include all students, both domestic and international</a:t>
            </a:r>
            <a:endParaRPr sz="2000"/>
          </a:p>
        </p:txBody>
      </p:sp>
      <p:graphicFrame>
        <p:nvGraphicFramePr>
          <p:cNvPr id="76" name="Google Shape;76;p17"/>
          <p:cNvGraphicFramePr/>
          <p:nvPr>
            <p:extLst>
              <p:ext uri="{D42A27DB-BD31-4B8C-83A1-F6EECF244321}">
                <p14:modId xmlns:p14="http://schemas.microsoft.com/office/powerpoint/2010/main" val="1042555043"/>
              </p:ext>
            </p:extLst>
          </p:nvPr>
        </p:nvGraphicFramePr>
        <p:xfrm>
          <a:off x="1278336" y="2282512"/>
          <a:ext cx="6438900" cy="2273277"/>
        </p:xfrm>
        <a:graphic>
          <a:graphicData uri="http://schemas.openxmlformats.org/drawingml/2006/table">
            <a:tbl>
              <a:tblPr>
                <a:noFill/>
              </a:tblPr>
              <a:tblGrid>
                <a:gridCol w="2549839">
                  <a:extLst>
                    <a:ext uri="{9D8B030D-6E8A-4147-A177-3AD203B41FA5}">
                      <a16:colId xmlns:a16="http://schemas.microsoft.com/office/drawing/2014/main" val="20000"/>
                    </a:ext>
                  </a:extLst>
                </a:gridCol>
                <a:gridCol w="874454">
                  <a:extLst>
                    <a:ext uri="{9D8B030D-6E8A-4147-A177-3AD203B41FA5}">
                      <a16:colId xmlns:a16="http://schemas.microsoft.com/office/drawing/2014/main" val="20001"/>
                    </a:ext>
                  </a:extLst>
                </a:gridCol>
                <a:gridCol w="806823">
                  <a:extLst>
                    <a:ext uri="{9D8B030D-6E8A-4147-A177-3AD203B41FA5}">
                      <a16:colId xmlns:a16="http://schemas.microsoft.com/office/drawing/2014/main" val="20002"/>
                    </a:ext>
                  </a:extLst>
                </a:gridCol>
                <a:gridCol w="1160289">
                  <a:extLst>
                    <a:ext uri="{9D8B030D-6E8A-4147-A177-3AD203B41FA5}">
                      <a16:colId xmlns:a16="http://schemas.microsoft.com/office/drawing/2014/main" val="20003"/>
                    </a:ext>
                  </a:extLst>
                </a:gridCol>
                <a:gridCol w="1047495">
                  <a:extLst>
                    <a:ext uri="{9D8B030D-6E8A-4147-A177-3AD203B41FA5}">
                      <a16:colId xmlns:a16="http://schemas.microsoft.com/office/drawing/2014/main" val="20004"/>
                    </a:ext>
                  </a:extLst>
                </a:gridCol>
              </a:tblGrid>
              <a:tr h="485775">
                <a:tc>
                  <a:txBody>
                    <a:bodyPr/>
                    <a:lstStyle/>
                    <a:p>
                      <a:pPr marL="0" lvl="0" indent="0" algn="l"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 </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solidFill>
                            <a:schemeClr val="tx2">
                              <a:lumMod val="10000"/>
                            </a:schemeClr>
                          </a:solidFill>
                          <a:latin typeface="Barlow"/>
                          <a:ea typeface="Barlow"/>
                          <a:cs typeface="Barlow"/>
                          <a:sym typeface="Barlow"/>
                        </a:rPr>
                        <a:t>Completed</a:t>
                      </a:r>
                      <a:endParaRPr sz="11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solidFill>
                            <a:schemeClr val="tx2">
                              <a:lumMod val="10000"/>
                            </a:schemeClr>
                          </a:solidFill>
                          <a:latin typeface="Barlow"/>
                          <a:ea typeface="Barlow"/>
                          <a:cs typeface="Barlow"/>
                          <a:sym typeface="Barlow"/>
                        </a:rPr>
                        <a:t>Currently Enrolled</a:t>
                      </a:r>
                      <a:endParaRPr sz="11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solidFill>
                            <a:schemeClr val="tx2">
                              <a:lumMod val="10000"/>
                            </a:schemeClr>
                          </a:solidFill>
                          <a:latin typeface="Barlow"/>
                          <a:ea typeface="Barlow"/>
                          <a:cs typeface="Barlow"/>
                          <a:sym typeface="Barlow"/>
                        </a:rPr>
                        <a:t>Started but did not complete (dropped)</a:t>
                      </a:r>
                      <a:endParaRPr sz="11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solidFill>
                            <a:schemeClr val="tx2">
                              <a:lumMod val="10000"/>
                            </a:schemeClr>
                          </a:solidFill>
                          <a:latin typeface="Barlow"/>
                          <a:ea typeface="Barlow"/>
                          <a:cs typeface="Barlow"/>
                          <a:sym typeface="Barlow"/>
                        </a:rPr>
                        <a:t>Have not enrolled or done</a:t>
                      </a:r>
                      <a:endParaRPr sz="11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Conversations Program</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a:solidFill>
                            <a:schemeClr val="tx2">
                              <a:lumMod val="10000"/>
                            </a:schemeClr>
                          </a:solidFill>
                          <a:latin typeface="Barlow"/>
                          <a:ea typeface="Barlow"/>
                          <a:cs typeface="Barlow"/>
                          <a:sym typeface="Barlow"/>
                        </a:rPr>
                        <a:t>21.0%</a:t>
                      </a:r>
                      <a:endParaRPr sz="120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14.8%</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3.6%</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57.0%</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Off-campus Study</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a:solidFill>
                            <a:schemeClr val="tx2">
                              <a:lumMod val="10000"/>
                            </a:schemeClr>
                          </a:solidFill>
                          <a:latin typeface="Barlow"/>
                          <a:ea typeface="Barlow"/>
                          <a:cs typeface="Barlow"/>
                          <a:sym typeface="Barlow"/>
                        </a:rPr>
                        <a:t>26.6%</a:t>
                      </a:r>
                      <a:endParaRPr sz="120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a:solidFill>
                            <a:schemeClr val="tx2">
                              <a:lumMod val="10000"/>
                            </a:schemeClr>
                          </a:solidFill>
                          <a:latin typeface="Barlow"/>
                          <a:ea typeface="Barlow"/>
                          <a:cs typeface="Barlow"/>
                          <a:sym typeface="Barlow"/>
                        </a:rPr>
                        <a:t>0.7%</a:t>
                      </a:r>
                      <a:endParaRPr sz="120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1.0%</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67.5%</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Internship</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a:solidFill>
                            <a:schemeClr val="tx2">
                              <a:lumMod val="10000"/>
                            </a:schemeClr>
                          </a:solidFill>
                          <a:latin typeface="Barlow"/>
                          <a:ea typeface="Barlow"/>
                          <a:cs typeface="Barlow"/>
                          <a:sym typeface="Barlow"/>
                        </a:rPr>
                        <a:t>17.7%</a:t>
                      </a:r>
                      <a:endParaRPr sz="120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a:solidFill>
                            <a:schemeClr val="tx2">
                              <a:lumMod val="10000"/>
                            </a:schemeClr>
                          </a:solidFill>
                          <a:latin typeface="Barlow"/>
                          <a:ea typeface="Barlow"/>
                          <a:cs typeface="Barlow"/>
                          <a:sym typeface="Barlow"/>
                        </a:rPr>
                        <a:t>2.0%</a:t>
                      </a:r>
                      <a:endParaRPr sz="120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0.7%</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4.6%</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323850">
                <a:tc>
                  <a:txBody>
                    <a:bodyPr/>
                    <a:lstStyle/>
                    <a:p>
                      <a:pPr marL="0" lvl="0" indent="0" algn="l"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Mentored Undergraduate Research</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9.2%</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a:solidFill>
                            <a:schemeClr val="tx2">
                              <a:lumMod val="10000"/>
                            </a:schemeClr>
                          </a:solidFill>
                          <a:latin typeface="Barlow"/>
                          <a:ea typeface="Barlow"/>
                          <a:cs typeface="Barlow"/>
                          <a:sym typeface="Barlow"/>
                        </a:rPr>
                        <a:t>4.6%</a:t>
                      </a:r>
                      <a:endParaRPr sz="120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0.3%</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200" dirty="0">
                          <a:solidFill>
                            <a:schemeClr val="tx2">
                              <a:lumMod val="10000"/>
                            </a:schemeClr>
                          </a:solidFill>
                          <a:latin typeface="Barlow"/>
                          <a:ea typeface="Barlow"/>
                          <a:cs typeface="Barlow"/>
                          <a:sym typeface="Barlow"/>
                        </a:rPr>
                        <a:t>81.0%</a:t>
                      </a:r>
                      <a:endParaRPr sz="1200" dirty="0">
                        <a:solidFill>
                          <a:schemeClr val="tx2">
                            <a:lumMod val="10000"/>
                          </a:schemeClr>
                        </a:solidFill>
                        <a:latin typeface="Barlow"/>
                        <a:ea typeface="Barlow"/>
                        <a:cs typeface="Barlow"/>
                        <a:sym typeface="Barlow"/>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367758" y="445025"/>
            <a:ext cx="746454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2">
                    <a:lumMod val="10000"/>
                  </a:schemeClr>
                </a:solidFill>
                <a:latin typeface="Barlow"/>
                <a:ea typeface="Barlow"/>
                <a:cs typeface="Barlow"/>
                <a:sym typeface="Barlow"/>
              </a:rPr>
              <a:t>Participation and Race and Ethnicity</a:t>
            </a:r>
            <a:endParaRPr dirty="0">
              <a:solidFill>
                <a:schemeClr val="tx2">
                  <a:lumMod val="10000"/>
                </a:schemeClr>
              </a:solidFill>
              <a:latin typeface="Barlow"/>
              <a:ea typeface="Barlow"/>
              <a:cs typeface="Barlow"/>
              <a:sym typeface="Barlow"/>
            </a:endParaRPr>
          </a:p>
        </p:txBody>
      </p:sp>
      <p:sp>
        <p:nvSpPr>
          <p:cNvPr id="82" name="Google Shape;82;p18"/>
          <p:cNvSpPr txBox="1">
            <a:spLocks noGrp="1"/>
          </p:cNvSpPr>
          <p:nvPr>
            <p:ph type="body" idx="1"/>
          </p:nvPr>
        </p:nvSpPr>
        <p:spPr>
          <a:xfrm>
            <a:off x="1160289" y="3101647"/>
            <a:ext cx="6601617" cy="1658096"/>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 sz="1700" u="sng" dirty="0">
                <a:solidFill>
                  <a:srgbClr val="000000"/>
                </a:solidFill>
                <a:latin typeface="Barlow"/>
                <a:ea typeface="Barlow"/>
                <a:cs typeface="Barlow"/>
                <a:sym typeface="Barlow"/>
              </a:rPr>
              <a:t>Recommendations:</a:t>
            </a:r>
          </a:p>
          <a:p>
            <a:pPr marL="0" lvl="0" indent="0" algn="l" rtl="0">
              <a:lnSpc>
                <a:spcPct val="100000"/>
              </a:lnSpc>
              <a:spcAft>
                <a:spcPts val="0"/>
              </a:spcAft>
              <a:buNone/>
            </a:pPr>
            <a:endParaRPr sz="800" u="sng" dirty="0">
              <a:solidFill>
                <a:srgbClr val="000000"/>
              </a:solidFill>
              <a:latin typeface="Barlow"/>
              <a:ea typeface="Barlow"/>
              <a:cs typeface="Barlow"/>
              <a:sym typeface="Barlow"/>
            </a:endParaRPr>
          </a:p>
          <a:p>
            <a:pPr marL="342900" lvl="0" algn="l" rtl="0">
              <a:lnSpc>
                <a:spcPct val="100000"/>
              </a:lnSpc>
              <a:spcAft>
                <a:spcPts val="0"/>
              </a:spcAft>
              <a:buFont typeface="+mj-lt"/>
              <a:buAutoNum type="arabicPeriod"/>
            </a:pPr>
            <a:r>
              <a:rPr lang="en" sz="1400" dirty="0">
                <a:solidFill>
                  <a:srgbClr val="000000"/>
                </a:solidFill>
                <a:latin typeface="Barlow"/>
                <a:ea typeface="Barlow"/>
                <a:cs typeface="Barlow"/>
                <a:sym typeface="Barlow"/>
              </a:rPr>
              <a:t>The college should provide “Information and Application Workshops” to help students apply for HIPs.</a:t>
            </a:r>
          </a:p>
          <a:p>
            <a:pPr marL="342900" lvl="0" algn="l" rtl="0">
              <a:lnSpc>
                <a:spcPct val="100000"/>
              </a:lnSpc>
              <a:spcAft>
                <a:spcPts val="0"/>
              </a:spcAft>
              <a:buFont typeface="+mj-lt"/>
              <a:buAutoNum type="arabicPeriod"/>
            </a:pPr>
            <a:endParaRPr sz="800" dirty="0">
              <a:solidFill>
                <a:srgbClr val="000000"/>
              </a:solidFill>
              <a:latin typeface="Barlow"/>
              <a:ea typeface="Barlow"/>
              <a:cs typeface="Barlow"/>
              <a:sym typeface="Barlow"/>
            </a:endParaRPr>
          </a:p>
          <a:p>
            <a:pPr marL="342900" lvl="0" algn="l" rtl="0">
              <a:lnSpc>
                <a:spcPct val="100000"/>
              </a:lnSpc>
              <a:spcAft>
                <a:spcPts val="0"/>
              </a:spcAft>
              <a:buFont typeface="+mj-lt"/>
              <a:buAutoNum type="arabicPeriod"/>
            </a:pPr>
            <a:r>
              <a:rPr lang="en" sz="1400" dirty="0">
                <a:solidFill>
                  <a:srgbClr val="000000"/>
                </a:solidFill>
                <a:latin typeface="Barlow"/>
                <a:ea typeface="Barlow"/>
                <a:cs typeface="Barlow"/>
                <a:sym typeface="Barlow"/>
              </a:rPr>
              <a:t>Advertise the workshops to marginalized and BIPOC communities on campus to encourage their involvement and increase their participation.</a:t>
            </a:r>
            <a:endParaRPr sz="1400" dirty="0">
              <a:solidFill>
                <a:srgbClr val="000000"/>
              </a:solidFill>
              <a:latin typeface="Barlow"/>
              <a:ea typeface="Barlow"/>
              <a:cs typeface="Barlow"/>
              <a:sym typeface="Barlow"/>
            </a:endParaRPr>
          </a:p>
          <a:p>
            <a:pPr marL="0" lvl="0" indent="0" algn="l" rtl="0">
              <a:lnSpc>
                <a:spcPct val="100000"/>
              </a:lnSpc>
              <a:spcBef>
                <a:spcPts val="0"/>
              </a:spcBef>
              <a:spcAft>
                <a:spcPts val="1600"/>
              </a:spcAft>
              <a:buNone/>
            </a:pPr>
            <a:endParaRPr sz="1400" dirty="0">
              <a:solidFill>
                <a:srgbClr val="000000"/>
              </a:solidFill>
              <a:latin typeface="Barlow"/>
              <a:ea typeface="Barlow"/>
              <a:cs typeface="Barlow"/>
              <a:sym typeface="Barlow"/>
            </a:endParaRPr>
          </a:p>
        </p:txBody>
      </p:sp>
      <p:sp>
        <p:nvSpPr>
          <p:cNvPr id="83" name="Google Shape;8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666666"/>
                </a:solidFill>
                <a:effectLst/>
                <a:uLnTx/>
                <a:uFillTx/>
                <a:latin typeface="Proxima Nova"/>
                <a:ea typeface="Proxima Nova"/>
                <a:cs typeface="Proxima Nova"/>
                <a:sym typeface="Proxima Nov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000" b="0" i="0" u="none" strike="noStrike" kern="0" cap="none" spc="0" normalizeH="0" baseline="0" noProof="0">
              <a:ln>
                <a:noFill/>
              </a:ln>
              <a:solidFill>
                <a:srgbClr val="666666"/>
              </a:solidFill>
              <a:effectLst/>
              <a:uLnTx/>
              <a:uFillTx/>
              <a:latin typeface="Proxima Nova"/>
              <a:ea typeface="Proxima Nova"/>
              <a:cs typeface="Proxima Nova"/>
              <a:sym typeface="Proxima Nova"/>
            </a:endParaRPr>
          </a:p>
        </p:txBody>
      </p:sp>
      <p:graphicFrame>
        <p:nvGraphicFramePr>
          <p:cNvPr id="84" name="Google Shape;84;p18"/>
          <p:cNvGraphicFramePr/>
          <p:nvPr>
            <p:extLst>
              <p:ext uri="{D42A27DB-BD31-4B8C-83A1-F6EECF244321}">
                <p14:modId xmlns:p14="http://schemas.microsoft.com/office/powerpoint/2010/main" val="2938151205"/>
              </p:ext>
            </p:extLst>
          </p:nvPr>
        </p:nvGraphicFramePr>
        <p:xfrm>
          <a:off x="1644383" y="1674000"/>
          <a:ext cx="5447980" cy="1188630"/>
        </p:xfrm>
        <a:graphic>
          <a:graphicData uri="http://schemas.openxmlformats.org/drawingml/2006/table">
            <a:tbl>
              <a:tblPr>
                <a:noFill/>
              </a:tblPr>
              <a:tblGrid>
                <a:gridCol w="173659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82588">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solidFill>
                          <a:schemeClr val="tx2">
                            <a:lumMod val="10000"/>
                          </a:schemeClr>
                        </a:solidFill>
                        <a:latin typeface="Barlow"/>
                        <a:ea typeface="Barlow"/>
                        <a:cs typeface="Barlow"/>
                        <a:sym typeface="Barlow"/>
                      </a:endParaRPr>
                    </a:p>
                  </a:txBody>
                  <a:tcPr marL="91425" marR="91425" marT="91425" marB="91425">
                    <a:solidFill>
                      <a:srgbClr val="FFFFCC"/>
                    </a:solidFill>
                  </a:tcPr>
                </a:tc>
                <a:tc>
                  <a:txBody>
                    <a:bodyPr/>
                    <a:lstStyle/>
                    <a:p>
                      <a:pPr marL="0" lvl="0" indent="0" algn="ctr" rtl="0">
                        <a:spcBef>
                          <a:spcPts val="0"/>
                        </a:spcBef>
                        <a:spcAft>
                          <a:spcPts val="0"/>
                        </a:spcAft>
                        <a:buNone/>
                      </a:pPr>
                      <a:r>
                        <a:rPr lang="en">
                          <a:solidFill>
                            <a:schemeClr val="tx2">
                              <a:lumMod val="10000"/>
                            </a:schemeClr>
                          </a:solidFill>
                          <a:latin typeface="Barlow"/>
                          <a:ea typeface="Barlow"/>
                          <a:cs typeface="Barlow"/>
                          <a:sym typeface="Barlow"/>
                        </a:rPr>
                        <a:t>BIPOC respondents</a:t>
                      </a:r>
                      <a:endParaRPr>
                        <a:solidFill>
                          <a:schemeClr val="tx2">
                            <a:lumMod val="10000"/>
                          </a:schemeClr>
                        </a:solidFill>
                        <a:latin typeface="Barlow"/>
                        <a:ea typeface="Barlow"/>
                        <a:cs typeface="Barlow"/>
                        <a:sym typeface="Barlow"/>
                      </a:endParaRPr>
                    </a:p>
                  </a:txBody>
                  <a:tcPr marL="91425" marR="91425" marT="91425" marB="91425">
                    <a:solidFill>
                      <a:srgbClr val="FFFFCC"/>
                    </a:solidFill>
                  </a:tcPr>
                </a:tc>
                <a:tc>
                  <a:txBody>
                    <a:bodyPr/>
                    <a:lstStyle/>
                    <a:p>
                      <a:pPr marL="0" lvl="0" indent="0" algn="ctr" rtl="0">
                        <a:spcBef>
                          <a:spcPts val="0"/>
                        </a:spcBef>
                        <a:spcAft>
                          <a:spcPts val="0"/>
                        </a:spcAft>
                        <a:buNone/>
                      </a:pPr>
                      <a:r>
                        <a:rPr lang="en">
                          <a:solidFill>
                            <a:schemeClr val="tx2">
                              <a:lumMod val="10000"/>
                            </a:schemeClr>
                          </a:solidFill>
                          <a:latin typeface="Barlow"/>
                          <a:ea typeface="Barlow"/>
                          <a:cs typeface="Barlow"/>
                          <a:sym typeface="Barlow"/>
                        </a:rPr>
                        <a:t>White respondents</a:t>
                      </a:r>
                      <a:endParaRPr>
                        <a:solidFill>
                          <a:schemeClr val="tx2">
                            <a:lumMod val="10000"/>
                          </a:schemeClr>
                        </a:solidFill>
                        <a:latin typeface="Barlow"/>
                        <a:ea typeface="Barlow"/>
                        <a:cs typeface="Barlow"/>
                        <a:sym typeface="Barlow"/>
                      </a:endParaRPr>
                    </a:p>
                  </a:txBody>
                  <a:tcPr marL="91425" marR="91425" marT="91425" marB="91425">
                    <a:solidFill>
                      <a:srgbClr val="FFFF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dirty="0">
                          <a:solidFill>
                            <a:schemeClr val="tx2">
                              <a:lumMod val="10000"/>
                            </a:schemeClr>
                          </a:solidFill>
                          <a:latin typeface="Barlow"/>
                          <a:ea typeface="Barlow"/>
                          <a:cs typeface="Barlow"/>
                          <a:sym typeface="Barlow"/>
                        </a:rPr>
                        <a:t>Have not enrolled</a:t>
                      </a:r>
                      <a:endParaRPr dirty="0">
                        <a:solidFill>
                          <a:schemeClr val="tx2">
                            <a:lumMod val="10000"/>
                          </a:schemeClr>
                        </a:solidFill>
                        <a:latin typeface="Barlow"/>
                        <a:ea typeface="Barlow"/>
                        <a:cs typeface="Barlow"/>
                        <a:sym typeface="Barlow"/>
                      </a:endParaRPr>
                    </a:p>
                  </a:txBody>
                  <a:tcPr marL="91425" marR="91425" marT="91425" marB="91425">
                    <a:solidFill>
                      <a:srgbClr val="FFFFCC"/>
                    </a:solidFill>
                  </a:tcPr>
                </a:tc>
                <a:tc>
                  <a:txBody>
                    <a:bodyPr/>
                    <a:lstStyle/>
                    <a:p>
                      <a:pPr marL="0" lvl="0" indent="0" algn="ctr" rtl="0">
                        <a:spcBef>
                          <a:spcPts val="0"/>
                        </a:spcBef>
                        <a:spcAft>
                          <a:spcPts val="0"/>
                        </a:spcAft>
                        <a:buNone/>
                      </a:pPr>
                      <a:r>
                        <a:rPr lang="en" dirty="0">
                          <a:solidFill>
                            <a:schemeClr val="tx2">
                              <a:lumMod val="10000"/>
                            </a:schemeClr>
                          </a:solidFill>
                          <a:latin typeface="Barlow"/>
                          <a:ea typeface="Barlow"/>
                          <a:cs typeface="Barlow"/>
                          <a:sym typeface="Barlow"/>
                        </a:rPr>
                        <a:t>64.9%</a:t>
                      </a:r>
                      <a:endParaRPr dirty="0">
                        <a:solidFill>
                          <a:schemeClr val="tx2">
                            <a:lumMod val="10000"/>
                          </a:schemeClr>
                        </a:solidFill>
                        <a:latin typeface="Barlow"/>
                        <a:ea typeface="Barlow"/>
                        <a:cs typeface="Barlow"/>
                        <a:sym typeface="Barlow"/>
                      </a:endParaRPr>
                    </a:p>
                  </a:txBody>
                  <a:tcPr marL="91425" marR="91425" marT="91425" marB="91425">
                    <a:solidFill>
                      <a:srgbClr val="FFFFCC"/>
                    </a:solidFill>
                  </a:tcPr>
                </a:tc>
                <a:tc>
                  <a:txBody>
                    <a:bodyPr/>
                    <a:lstStyle/>
                    <a:p>
                      <a:pPr marL="0" lvl="0" indent="0" algn="ctr" rtl="0">
                        <a:spcBef>
                          <a:spcPts val="0"/>
                        </a:spcBef>
                        <a:spcAft>
                          <a:spcPts val="0"/>
                        </a:spcAft>
                        <a:buNone/>
                      </a:pPr>
                      <a:r>
                        <a:rPr lang="en" dirty="0">
                          <a:solidFill>
                            <a:schemeClr val="tx2">
                              <a:lumMod val="10000"/>
                            </a:schemeClr>
                          </a:solidFill>
                          <a:latin typeface="Barlow"/>
                          <a:ea typeface="Barlow"/>
                          <a:cs typeface="Barlow"/>
                          <a:sym typeface="Barlow"/>
                        </a:rPr>
                        <a:t>56.4%</a:t>
                      </a:r>
                      <a:endParaRPr dirty="0">
                        <a:solidFill>
                          <a:schemeClr val="tx2">
                            <a:lumMod val="10000"/>
                          </a:schemeClr>
                        </a:solidFill>
                        <a:latin typeface="Barlow"/>
                        <a:ea typeface="Barlow"/>
                        <a:cs typeface="Barlow"/>
                        <a:sym typeface="Barlow"/>
                      </a:endParaRPr>
                    </a:p>
                  </a:txBody>
                  <a:tcPr marL="91425" marR="91425" marT="91425" marB="91425">
                    <a:solidFill>
                      <a:srgbClr val="FFFFC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chemeClr val="tx2">
                              <a:lumMod val="10000"/>
                            </a:schemeClr>
                          </a:solidFill>
                          <a:latin typeface="Barlow"/>
                          <a:ea typeface="Barlow"/>
                          <a:cs typeface="Barlow"/>
                          <a:sym typeface="Barlow"/>
                        </a:rPr>
                        <a:t>Completed</a:t>
                      </a:r>
                      <a:endParaRPr>
                        <a:solidFill>
                          <a:schemeClr val="tx2">
                            <a:lumMod val="10000"/>
                          </a:schemeClr>
                        </a:solidFill>
                        <a:latin typeface="Barlow"/>
                        <a:ea typeface="Barlow"/>
                        <a:cs typeface="Barlow"/>
                        <a:sym typeface="Barlow"/>
                      </a:endParaRPr>
                    </a:p>
                  </a:txBody>
                  <a:tcPr marL="91425" marR="91425" marT="91425" marB="91425">
                    <a:solidFill>
                      <a:srgbClr val="FFFFCC"/>
                    </a:solidFill>
                  </a:tcPr>
                </a:tc>
                <a:tc>
                  <a:txBody>
                    <a:bodyPr/>
                    <a:lstStyle/>
                    <a:p>
                      <a:pPr marL="0" lvl="0" indent="0" algn="ctr" rtl="0">
                        <a:spcBef>
                          <a:spcPts val="0"/>
                        </a:spcBef>
                        <a:spcAft>
                          <a:spcPts val="0"/>
                        </a:spcAft>
                        <a:buNone/>
                      </a:pPr>
                      <a:r>
                        <a:rPr lang="en">
                          <a:solidFill>
                            <a:schemeClr val="tx2">
                              <a:lumMod val="10000"/>
                            </a:schemeClr>
                          </a:solidFill>
                          <a:latin typeface="Barlow"/>
                          <a:ea typeface="Barlow"/>
                          <a:cs typeface="Barlow"/>
                          <a:sym typeface="Barlow"/>
                        </a:rPr>
                        <a:t>11.7%</a:t>
                      </a:r>
                      <a:endParaRPr>
                        <a:solidFill>
                          <a:schemeClr val="tx2">
                            <a:lumMod val="10000"/>
                          </a:schemeClr>
                        </a:solidFill>
                        <a:latin typeface="Barlow"/>
                        <a:ea typeface="Barlow"/>
                        <a:cs typeface="Barlow"/>
                        <a:sym typeface="Barlow"/>
                      </a:endParaRPr>
                    </a:p>
                  </a:txBody>
                  <a:tcPr marL="91425" marR="91425" marT="91425" marB="91425">
                    <a:solidFill>
                      <a:srgbClr val="FFFFCC"/>
                    </a:solidFill>
                  </a:tcPr>
                </a:tc>
                <a:tc>
                  <a:txBody>
                    <a:bodyPr/>
                    <a:lstStyle/>
                    <a:p>
                      <a:pPr marL="0" lvl="0" indent="0" algn="ctr" rtl="0">
                        <a:spcBef>
                          <a:spcPts val="0"/>
                        </a:spcBef>
                        <a:spcAft>
                          <a:spcPts val="0"/>
                        </a:spcAft>
                        <a:buNone/>
                      </a:pPr>
                      <a:r>
                        <a:rPr lang="en" dirty="0">
                          <a:solidFill>
                            <a:schemeClr val="tx2">
                              <a:lumMod val="10000"/>
                            </a:schemeClr>
                          </a:solidFill>
                          <a:latin typeface="Barlow"/>
                          <a:ea typeface="Barlow"/>
                          <a:cs typeface="Barlow"/>
                          <a:sym typeface="Barlow"/>
                        </a:rPr>
                        <a:t>25.6%</a:t>
                      </a:r>
                      <a:endParaRPr dirty="0">
                        <a:solidFill>
                          <a:schemeClr val="tx2">
                            <a:lumMod val="10000"/>
                          </a:schemeClr>
                        </a:solidFill>
                        <a:latin typeface="Barlow"/>
                        <a:ea typeface="Barlow"/>
                        <a:cs typeface="Barlow"/>
                        <a:sym typeface="Barlow"/>
                      </a:endParaRPr>
                    </a:p>
                  </a:txBody>
                  <a:tcPr marL="91425" marR="91425" marT="91425" marB="91425">
                    <a:solidFill>
                      <a:srgbClr val="FFFFCC"/>
                    </a:solidFill>
                  </a:tcPr>
                </a:tc>
                <a:extLst>
                  <a:ext uri="{0D108BD9-81ED-4DB2-BD59-A6C34878D82A}">
                    <a16:rowId xmlns:a16="http://schemas.microsoft.com/office/drawing/2014/main" val="10002"/>
                  </a:ext>
                </a:extLst>
              </a:tr>
            </a:tbl>
          </a:graphicData>
        </a:graphic>
      </p:graphicFrame>
      <p:sp>
        <p:nvSpPr>
          <p:cNvPr id="85" name="Google Shape;85;p18"/>
          <p:cNvSpPr txBox="1">
            <a:spLocks noGrp="1"/>
          </p:cNvSpPr>
          <p:nvPr>
            <p:ph type="body" idx="1"/>
          </p:nvPr>
        </p:nvSpPr>
        <p:spPr>
          <a:xfrm>
            <a:off x="2438152" y="1212805"/>
            <a:ext cx="5323754" cy="35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rgbClr val="000000"/>
                </a:solidFill>
                <a:latin typeface="Barlow"/>
                <a:ea typeface="Barlow"/>
                <a:cs typeface="Barlow"/>
                <a:sym typeface="Barlow"/>
              </a:rPr>
              <a:t>Conversations Program Participation</a:t>
            </a:r>
            <a:endParaRPr sz="1700" dirty="0">
              <a:latin typeface="Barlow"/>
              <a:ea typeface="Barlow"/>
              <a:cs typeface="Barlow"/>
              <a:sym typeface="Barl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265825"/>
            <a:ext cx="8520600" cy="75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latin typeface="Calibri"/>
                <a:ea typeface="Calibri"/>
                <a:cs typeface="Calibri"/>
                <a:sym typeface="Calibri"/>
              </a:rPr>
              <a:t>HIPS Inclusion</a:t>
            </a:r>
            <a:endParaRPr sz="2000">
              <a:solidFill>
                <a:srgbClr val="FFFFFF"/>
              </a:solidFill>
            </a:endParaRPr>
          </a:p>
        </p:txBody>
      </p:sp>
      <p:sp>
        <p:nvSpPr>
          <p:cNvPr id="91" name="Google Shape;9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666666"/>
                </a:solidFill>
                <a:effectLst/>
                <a:uLnTx/>
                <a:uFillTx/>
                <a:latin typeface="Proxima Nova"/>
                <a:ea typeface="Proxima Nova"/>
                <a:cs typeface="Proxima Nova"/>
                <a:sym typeface="Proxima Nov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000" b="0" i="0" u="none" strike="noStrike" kern="0" cap="none" spc="0" normalizeH="0" baseline="0" noProof="0">
              <a:ln>
                <a:noFill/>
              </a:ln>
              <a:solidFill>
                <a:srgbClr val="666666"/>
              </a:solidFill>
              <a:effectLst/>
              <a:uLnTx/>
              <a:uFillTx/>
              <a:latin typeface="Proxima Nova"/>
              <a:ea typeface="Proxima Nova"/>
              <a:cs typeface="Proxima Nova"/>
              <a:sym typeface="Proxima Nova"/>
            </a:endParaRPr>
          </a:p>
        </p:txBody>
      </p:sp>
      <p:sp>
        <p:nvSpPr>
          <p:cNvPr id="92" name="Google Shape;92;p19"/>
          <p:cNvSpPr txBox="1"/>
          <p:nvPr/>
        </p:nvSpPr>
        <p:spPr>
          <a:xfrm>
            <a:off x="980907" y="4139375"/>
            <a:ext cx="6733863" cy="738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sng" strike="noStrike" kern="0" cap="none" spc="0" normalizeH="0" baseline="0" noProof="0" dirty="0">
                <a:ln>
                  <a:noFill/>
                </a:ln>
                <a:solidFill>
                  <a:srgbClr val="000000"/>
                </a:solidFill>
                <a:effectLst/>
                <a:uLnTx/>
                <a:uFillTx/>
                <a:latin typeface="Barlow"/>
                <a:ea typeface="Barlow"/>
                <a:cs typeface="Barlow"/>
                <a:sym typeface="Barlow"/>
              </a:rPr>
              <a:t>Recommendation</a:t>
            </a: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 Intentionally create spaces in or related to HIPS where students can create friendships and talk about their experiences.</a:t>
            </a:r>
            <a:r>
              <a:rPr kumimoji="0" lang="en" sz="1400" b="0" i="0" u="none" strike="noStrike" kern="0" cap="none" spc="0" normalizeH="0" baseline="0" noProof="0" dirty="0">
                <a:ln>
                  <a:noFill/>
                </a:ln>
                <a:solidFill>
                  <a:srgbClr val="000000"/>
                </a:solidFill>
                <a:effectLst/>
                <a:uLnTx/>
                <a:uFillTx/>
                <a:latin typeface="Barlow Light"/>
                <a:ea typeface="Barlow Light"/>
                <a:cs typeface="Barlow Light"/>
                <a:sym typeface="Barlow Light"/>
              </a:rPr>
              <a:t> </a:t>
            </a:r>
            <a:endParaRPr kumimoji="0" sz="1400" b="0" i="0" u="none" strike="noStrike" kern="0" cap="none" spc="0" normalizeH="0" baseline="0" noProof="0" dirty="0">
              <a:ln>
                <a:noFill/>
              </a:ln>
              <a:solidFill>
                <a:srgbClr val="000000"/>
              </a:solidFill>
              <a:effectLst/>
              <a:uLnTx/>
              <a:uFillTx/>
              <a:latin typeface="Barlow Light"/>
              <a:ea typeface="Barlow Light"/>
              <a:cs typeface="Barlow Light"/>
              <a:sym typeface="Barlow Light"/>
            </a:endParaRPr>
          </a:p>
        </p:txBody>
      </p:sp>
      <p:graphicFrame>
        <p:nvGraphicFramePr>
          <p:cNvPr id="93" name="Google Shape;93;p19"/>
          <p:cNvGraphicFramePr/>
          <p:nvPr>
            <p:extLst>
              <p:ext uri="{D42A27DB-BD31-4B8C-83A1-F6EECF244321}">
                <p14:modId xmlns:p14="http://schemas.microsoft.com/office/powerpoint/2010/main" val="1171696870"/>
              </p:ext>
            </p:extLst>
          </p:nvPr>
        </p:nvGraphicFramePr>
        <p:xfrm>
          <a:off x="920450" y="782825"/>
          <a:ext cx="6877050" cy="3191080"/>
        </p:xfrm>
        <a:graphic>
          <a:graphicData uri="http://schemas.openxmlformats.org/drawingml/2006/table">
            <a:tbl>
              <a:tblPr>
                <a:noFill/>
              </a:tblPr>
              <a:tblGrid>
                <a:gridCol w="3309325">
                  <a:extLst>
                    <a:ext uri="{9D8B030D-6E8A-4147-A177-3AD203B41FA5}">
                      <a16:colId xmlns:a16="http://schemas.microsoft.com/office/drawing/2014/main" val="20000"/>
                    </a:ext>
                  </a:extLst>
                </a:gridCol>
                <a:gridCol w="652100">
                  <a:extLst>
                    <a:ext uri="{9D8B030D-6E8A-4147-A177-3AD203B41FA5}">
                      <a16:colId xmlns:a16="http://schemas.microsoft.com/office/drawing/2014/main" val="20001"/>
                    </a:ext>
                  </a:extLst>
                </a:gridCol>
                <a:gridCol w="791850">
                  <a:extLst>
                    <a:ext uri="{9D8B030D-6E8A-4147-A177-3AD203B41FA5}">
                      <a16:colId xmlns:a16="http://schemas.microsoft.com/office/drawing/2014/main" val="20002"/>
                    </a:ext>
                  </a:extLst>
                </a:gridCol>
                <a:gridCol w="632725">
                  <a:extLst>
                    <a:ext uri="{9D8B030D-6E8A-4147-A177-3AD203B41FA5}">
                      <a16:colId xmlns:a16="http://schemas.microsoft.com/office/drawing/2014/main" val="20003"/>
                    </a:ext>
                  </a:extLst>
                </a:gridCol>
                <a:gridCol w="803975">
                  <a:extLst>
                    <a:ext uri="{9D8B030D-6E8A-4147-A177-3AD203B41FA5}">
                      <a16:colId xmlns:a16="http://schemas.microsoft.com/office/drawing/2014/main" val="20004"/>
                    </a:ext>
                  </a:extLst>
                </a:gridCol>
                <a:gridCol w="687075">
                  <a:extLst>
                    <a:ext uri="{9D8B030D-6E8A-4147-A177-3AD203B41FA5}">
                      <a16:colId xmlns:a16="http://schemas.microsoft.com/office/drawing/2014/main" val="20005"/>
                    </a:ext>
                  </a:extLst>
                </a:gridCol>
              </a:tblGrid>
              <a:tr h="379775">
                <a:tc>
                  <a:txBody>
                    <a:bodyPr/>
                    <a:lstStyle/>
                    <a:p>
                      <a:pPr marL="0" lvl="0" indent="0" algn="ctr" rtl="0">
                        <a:spcBef>
                          <a:spcPts val="0"/>
                        </a:spcBef>
                        <a:spcAft>
                          <a:spcPts val="0"/>
                        </a:spcAft>
                        <a:buNone/>
                      </a:pPr>
                      <a:r>
                        <a:rPr lang="en" sz="1400" dirty="0">
                          <a:solidFill>
                            <a:schemeClr val="tx2">
                              <a:lumMod val="10000"/>
                            </a:schemeClr>
                          </a:solidFill>
                          <a:latin typeface="Barlow"/>
                          <a:ea typeface="Barlow"/>
                          <a:cs typeface="Barlow"/>
                          <a:sym typeface="Barlow"/>
                        </a:rPr>
                        <a:t>Inclusion Items</a:t>
                      </a:r>
                      <a:endParaRPr sz="14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900">
                          <a:solidFill>
                            <a:schemeClr val="tx2">
                              <a:lumMod val="10000"/>
                            </a:schemeClr>
                          </a:solidFill>
                          <a:latin typeface="Barlow"/>
                          <a:ea typeface="Barlow"/>
                          <a:cs typeface="Barlow"/>
                          <a:sym typeface="Barlow"/>
                        </a:rPr>
                        <a:t>Strongly Agree</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900">
                          <a:solidFill>
                            <a:schemeClr val="tx2">
                              <a:lumMod val="10000"/>
                            </a:schemeClr>
                          </a:solidFill>
                          <a:latin typeface="Barlow"/>
                          <a:ea typeface="Barlow"/>
                          <a:cs typeface="Barlow"/>
                          <a:sym typeface="Barlow"/>
                        </a:rPr>
                        <a:t>Somewhat Agree</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900">
                          <a:solidFill>
                            <a:schemeClr val="tx2">
                              <a:lumMod val="10000"/>
                            </a:schemeClr>
                          </a:solidFill>
                          <a:latin typeface="Barlow"/>
                          <a:ea typeface="Barlow"/>
                          <a:cs typeface="Barlow"/>
                          <a:sym typeface="Barlow"/>
                        </a:rPr>
                        <a:t>Neutral</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900">
                          <a:solidFill>
                            <a:schemeClr val="tx2">
                              <a:lumMod val="10000"/>
                            </a:schemeClr>
                          </a:solidFill>
                          <a:latin typeface="Barlow"/>
                          <a:ea typeface="Barlow"/>
                          <a:cs typeface="Barlow"/>
                          <a:sym typeface="Barlow"/>
                        </a:rPr>
                        <a:t>Somewhat Disagree</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900" dirty="0">
                          <a:solidFill>
                            <a:schemeClr val="tx2">
                              <a:lumMod val="10000"/>
                            </a:schemeClr>
                          </a:solidFill>
                          <a:latin typeface="Barlow"/>
                          <a:ea typeface="Barlow"/>
                          <a:cs typeface="Barlow"/>
                          <a:sym typeface="Barlow"/>
                        </a:rPr>
                        <a:t>Strongly Disagree</a:t>
                      </a:r>
                      <a:endParaRPr sz="9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0"/>
                  </a:ext>
                </a:extLst>
              </a:tr>
              <a:tr h="289650">
                <a:tc>
                  <a:txBody>
                    <a:bodyPr/>
                    <a:lstStyle/>
                    <a:p>
                      <a:pPr marL="0" lvl="0" indent="0" algn="l" rtl="0">
                        <a:spcBef>
                          <a:spcPts val="0"/>
                        </a:spcBef>
                        <a:spcAft>
                          <a:spcPts val="0"/>
                        </a:spcAft>
                        <a:buNone/>
                      </a:pPr>
                      <a:r>
                        <a:rPr lang="en" sz="900" b="1" dirty="0">
                          <a:solidFill>
                            <a:schemeClr val="tx2">
                              <a:lumMod val="10000"/>
                            </a:schemeClr>
                          </a:solidFill>
                          <a:highlight>
                            <a:srgbClr val="FFFF00"/>
                          </a:highlight>
                          <a:latin typeface="Barlow"/>
                          <a:ea typeface="Barlow"/>
                          <a:cs typeface="Barlow"/>
                          <a:sym typeface="Barlow"/>
                        </a:rPr>
                        <a:t>I felt like my ideas were valued by my peers in my HIP*</a:t>
                      </a:r>
                      <a:endParaRPr sz="900" b="1" dirty="0">
                        <a:solidFill>
                          <a:schemeClr val="tx2">
                            <a:lumMod val="10000"/>
                          </a:schemeClr>
                        </a:solidFill>
                        <a:highlight>
                          <a:srgbClr val="FFFF00"/>
                        </a:highlight>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49.1%</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41.5%</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5.7%</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1.9%</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1.9%</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1"/>
                  </a:ext>
                </a:extLst>
              </a:tr>
              <a:tr h="387950">
                <a:tc>
                  <a:txBody>
                    <a:bodyPr/>
                    <a:lstStyle/>
                    <a:p>
                      <a:pPr marL="0" lvl="0" indent="0" algn="l" rtl="0">
                        <a:spcBef>
                          <a:spcPts val="0"/>
                        </a:spcBef>
                        <a:spcAft>
                          <a:spcPts val="0"/>
                        </a:spcAft>
                        <a:buNone/>
                      </a:pPr>
                      <a:r>
                        <a:rPr lang="en" sz="900" dirty="0">
                          <a:solidFill>
                            <a:schemeClr val="tx2">
                              <a:lumMod val="10000"/>
                            </a:schemeClr>
                          </a:solidFill>
                          <a:latin typeface="Barlow"/>
                          <a:ea typeface="Barlow"/>
                          <a:cs typeface="Barlow"/>
                          <a:sym typeface="Barlow"/>
                        </a:rPr>
                        <a:t>I felt like my ideas were valued by my professor or supervisor in my HIP</a:t>
                      </a:r>
                      <a:endParaRPr sz="9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63.4%</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26.8%</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6.7%</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1.8%</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1.2%</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2"/>
                  </a:ext>
                </a:extLst>
              </a:tr>
              <a:tr h="289925">
                <a:tc>
                  <a:txBody>
                    <a:bodyPr/>
                    <a:lstStyle/>
                    <a:p>
                      <a:pPr marL="0" lvl="0" indent="0" algn="l" rtl="0">
                        <a:spcBef>
                          <a:spcPts val="0"/>
                        </a:spcBef>
                        <a:spcAft>
                          <a:spcPts val="0"/>
                        </a:spcAft>
                        <a:buNone/>
                      </a:pPr>
                      <a:r>
                        <a:rPr lang="en" sz="900" b="1" dirty="0">
                          <a:solidFill>
                            <a:schemeClr val="tx2">
                              <a:lumMod val="10000"/>
                            </a:schemeClr>
                          </a:solidFill>
                          <a:highlight>
                            <a:srgbClr val="FFFF00"/>
                          </a:highlight>
                          <a:latin typeface="Barlow"/>
                          <a:ea typeface="Barlow"/>
                          <a:cs typeface="Barlow"/>
                          <a:sym typeface="Barlow"/>
                        </a:rPr>
                        <a:t>I made close friends in my HIP*</a:t>
                      </a:r>
                      <a:endParaRPr sz="900" b="1" dirty="0">
                        <a:solidFill>
                          <a:schemeClr val="tx2">
                            <a:lumMod val="10000"/>
                          </a:schemeClr>
                        </a:solidFill>
                        <a:highlight>
                          <a:srgbClr val="FFFF00"/>
                        </a:highlight>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54.5%</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28.5%</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9.1%</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4.2%</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3.6%</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3"/>
                  </a:ext>
                </a:extLst>
              </a:tr>
              <a:tr h="289925">
                <a:tc>
                  <a:txBody>
                    <a:bodyPr/>
                    <a:lstStyle/>
                    <a:p>
                      <a:pPr marL="0" lvl="0" indent="0" algn="l" rtl="0">
                        <a:spcBef>
                          <a:spcPts val="0"/>
                        </a:spcBef>
                        <a:spcAft>
                          <a:spcPts val="0"/>
                        </a:spcAft>
                        <a:buNone/>
                      </a:pPr>
                      <a:r>
                        <a:rPr lang="en" sz="900">
                          <a:solidFill>
                            <a:schemeClr val="tx2">
                              <a:lumMod val="10000"/>
                            </a:schemeClr>
                          </a:solidFill>
                          <a:latin typeface="Barlow"/>
                          <a:ea typeface="Barlow"/>
                          <a:cs typeface="Barlow"/>
                          <a:sym typeface="Barlow"/>
                        </a:rPr>
                        <a:t>I felt like I belonged in my HIP</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47.0%</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28.9%</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10.8%</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9.6%</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3.6%</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4"/>
                  </a:ext>
                </a:extLst>
              </a:tr>
              <a:tr h="382725">
                <a:tc>
                  <a:txBody>
                    <a:bodyPr/>
                    <a:lstStyle/>
                    <a:p>
                      <a:pPr marL="0" lvl="0" indent="0" algn="l" rtl="0">
                        <a:spcBef>
                          <a:spcPts val="0"/>
                        </a:spcBef>
                        <a:spcAft>
                          <a:spcPts val="0"/>
                        </a:spcAft>
                        <a:buNone/>
                      </a:pPr>
                      <a:r>
                        <a:rPr lang="en" sz="900">
                          <a:solidFill>
                            <a:schemeClr val="tx2">
                              <a:lumMod val="10000"/>
                            </a:schemeClr>
                          </a:solidFill>
                          <a:latin typeface="Barlow"/>
                          <a:ea typeface="Barlow"/>
                          <a:cs typeface="Barlow"/>
                          <a:sym typeface="Barlow"/>
                        </a:rPr>
                        <a:t>I found support from at least one faculty member or mentor in my HIP</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59.9%</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25.7%</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10.2%</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2.4%</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1.8%</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5"/>
                  </a:ext>
                </a:extLst>
              </a:tr>
              <a:tr h="382725">
                <a:tc>
                  <a:txBody>
                    <a:bodyPr/>
                    <a:lstStyle/>
                    <a:p>
                      <a:pPr marL="0" lvl="0" indent="0" algn="l" rtl="0">
                        <a:spcBef>
                          <a:spcPts val="0"/>
                        </a:spcBef>
                        <a:spcAft>
                          <a:spcPts val="0"/>
                        </a:spcAft>
                        <a:buNone/>
                      </a:pPr>
                      <a:r>
                        <a:rPr lang="en" sz="900">
                          <a:solidFill>
                            <a:schemeClr val="tx2">
                              <a:lumMod val="10000"/>
                            </a:schemeClr>
                          </a:solidFill>
                          <a:latin typeface="Barlow"/>
                          <a:ea typeface="Barlow"/>
                          <a:cs typeface="Barlow"/>
                          <a:sym typeface="Barlow"/>
                        </a:rPr>
                        <a:t>My peers viewed my appearance (such as hair or attire) as inappropriate for my HIP</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7.4%</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2.0%</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6.8%</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10.8%</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73.0%</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6"/>
                  </a:ext>
                </a:extLst>
              </a:tr>
              <a:tr h="426375">
                <a:tc>
                  <a:txBody>
                    <a:bodyPr/>
                    <a:lstStyle/>
                    <a:p>
                      <a:pPr marL="0" lvl="0" indent="0" algn="l" rtl="0">
                        <a:spcBef>
                          <a:spcPts val="0"/>
                        </a:spcBef>
                        <a:spcAft>
                          <a:spcPts val="0"/>
                        </a:spcAft>
                        <a:buNone/>
                      </a:pPr>
                      <a:r>
                        <a:rPr lang="en" sz="900">
                          <a:solidFill>
                            <a:schemeClr val="tx2">
                              <a:lumMod val="10000"/>
                            </a:schemeClr>
                          </a:solidFill>
                          <a:latin typeface="Barlow"/>
                          <a:ea typeface="Barlow"/>
                          <a:cs typeface="Barlow"/>
                          <a:sym typeface="Barlow"/>
                        </a:rPr>
                        <a:t>My professor(s) or supervisor(s)viewed my appearance (such as hair or attire) as inappropriate for my HIP</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8.7%</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2.0%</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4.7%</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8.7%</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75.8%</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7"/>
                  </a:ext>
                </a:extLst>
              </a:tr>
              <a:tr h="289925">
                <a:tc>
                  <a:txBody>
                    <a:bodyPr/>
                    <a:lstStyle/>
                    <a:p>
                      <a:pPr marL="0" lvl="0" indent="0" algn="l" rtl="0">
                        <a:spcBef>
                          <a:spcPts val="0"/>
                        </a:spcBef>
                        <a:spcAft>
                          <a:spcPts val="0"/>
                        </a:spcAft>
                        <a:buNone/>
                      </a:pPr>
                      <a:r>
                        <a:rPr lang="en" sz="900">
                          <a:solidFill>
                            <a:schemeClr val="tx2">
                              <a:lumMod val="10000"/>
                            </a:schemeClr>
                          </a:solidFill>
                          <a:latin typeface="Barlow"/>
                          <a:ea typeface="Barlow"/>
                          <a:cs typeface="Barlow"/>
                          <a:sym typeface="Barlow"/>
                        </a:rPr>
                        <a:t>I would recommend my HIP to my friends</a:t>
                      </a:r>
                      <a:endParaRPr sz="9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54.5%</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a:solidFill>
                            <a:schemeClr val="tx2">
                              <a:lumMod val="10000"/>
                            </a:schemeClr>
                          </a:solidFill>
                          <a:latin typeface="Barlow"/>
                          <a:ea typeface="Barlow"/>
                          <a:cs typeface="Barlow"/>
                          <a:sym typeface="Barlow"/>
                        </a:rPr>
                        <a:t>28.5%</a:t>
                      </a:r>
                      <a:endParaRPr sz="10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0.1%</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4.2%</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000" dirty="0">
                          <a:solidFill>
                            <a:schemeClr val="tx2">
                              <a:lumMod val="10000"/>
                            </a:schemeClr>
                          </a:solidFill>
                          <a:latin typeface="Barlow"/>
                          <a:ea typeface="Barlow"/>
                          <a:cs typeface="Barlow"/>
                          <a:sym typeface="Barlow"/>
                        </a:rPr>
                        <a:t>  3.6%</a:t>
                      </a:r>
                      <a:endParaRPr sz="10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8"/>
                  </a:ext>
                </a:extLst>
              </a:tr>
            </a:tbl>
          </a:graphicData>
        </a:graphic>
      </p:graphicFrame>
      <p:sp>
        <p:nvSpPr>
          <p:cNvPr id="94" name="Google Shape;94;p19"/>
          <p:cNvSpPr txBox="1">
            <a:spLocks noGrp="1"/>
          </p:cNvSpPr>
          <p:nvPr>
            <p:ph type="title"/>
          </p:nvPr>
        </p:nvSpPr>
        <p:spPr>
          <a:xfrm>
            <a:off x="3463141" y="91180"/>
            <a:ext cx="246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2">
                    <a:lumMod val="10000"/>
                  </a:schemeClr>
                </a:solidFill>
                <a:latin typeface="Barlow"/>
                <a:ea typeface="Barlow"/>
                <a:cs typeface="Barlow"/>
                <a:sym typeface="Barlow"/>
              </a:rPr>
              <a:t>Inclusion</a:t>
            </a:r>
            <a:endParaRPr dirty="0">
              <a:solidFill>
                <a:schemeClr val="tx2">
                  <a:lumMod val="10000"/>
                </a:schemeClr>
              </a:solidFill>
              <a:latin typeface="Barlow"/>
              <a:ea typeface="Barlow"/>
              <a:cs typeface="Barlow"/>
              <a:sym typeface="Barlo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666666"/>
                </a:solidFill>
                <a:effectLst/>
                <a:uLnTx/>
                <a:uFillTx/>
                <a:latin typeface="Proxima Nova"/>
                <a:ea typeface="Proxima Nova"/>
                <a:cs typeface="Proxima Nova"/>
                <a:sym typeface="Proxima Nov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000" b="0" i="0" u="none" strike="noStrike" kern="0" cap="none" spc="0" normalizeH="0" baseline="0" noProof="0">
              <a:ln>
                <a:noFill/>
              </a:ln>
              <a:solidFill>
                <a:srgbClr val="666666"/>
              </a:solidFill>
              <a:effectLst/>
              <a:uLnTx/>
              <a:uFillTx/>
              <a:latin typeface="Proxima Nova"/>
              <a:ea typeface="Proxima Nova"/>
              <a:cs typeface="Proxima Nova"/>
              <a:sym typeface="Proxima Nova"/>
            </a:endParaRPr>
          </a:p>
        </p:txBody>
      </p:sp>
      <p:graphicFrame>
        <p:nvGraphicFramePr>
          <p:cNvPr id="100" name="Google Shape;100;p20"/>
          <p:cNvGraphicFramePr/>
          <p:nvPr>
            <p:extLst>
              <p:ext uri="{D42A27DB-BD31-4B8C-83A1-F6EECF244321}">
                <p14:modId xmlns:p14="http://schemas.microsoft.com/office/powerpoint/2010/main" val="2033112694"/>
              </p:ext>
            </p:extLst>
          </p:nvPr>
        </p:nvGraphicFramePr>
        <p:xfrm>
          <a:off x="1135848" y="1231999"/>
          <a:ext cx="6581443" cy="2240210"/>
        </p:xfrm>
        <a:graphic>
          <a:graphicData uri="http://schemas.openxmlformats.org/drawingml/2006/table">
            <a:tbl>
              <a:tblPr>
                <a:noFill/>
              </a:tblPr>
              <a:tblGrid>
                <a:gridCol w="3607722">
                  <a:extLst>
                    <a:ext uri="{9D8B030D-6E8A-4147-A177-3AD203B41FA5}">
                      <a16:colId xmlns:a16="http://schemas.microsoft.com/office/drawing/2014/main" val="20000"/>
                    </a:ext>
                  </a:extLst>
                </a:gridCol>
                <a:gridCol w="1521439">
                  <a:extLst>
                    <a:ext uri="{9D8B030D-6E8A-4147-A177-3AD203B41FA5}">
                      <a16:colId xmlns:a16="http://schemas.microsoft.com/office/drawing/2014/main" val="20001"/>
                    </a:ext>
                  </a:extLst>
                </a:gridCol>
                <a:gridCol w="1452282">
                  <a:extLst>
                    <a:ext uri="{9D8B030D-6E8A-4147-A177-3AD203B41FA5}">
                      <a16:colId xmlns:a16="http://schemas.microsoft.com/office/drawing/2014/main" val="20002"/>
                    </a:ext>
                  </a:extLst>
                </a:gridCol>
              </a:tblGrid>
              <a:tr h="318300">
                <a:tc>
                  <a:txBody>
                    <a:bodyPr/>
                    <a:lstStyle/>
                    <a:p>
                      <a:pPr marL="0" lvl="0" indent="0" algn="l" rtl="0">
                        <a:spcBef>
                          <a:spcPts val="0"/>
                        </a:spcBef>
                        <a:spcAft>
                          <a:spcPts val="0"/>
                        </a:spcAft>
                        <a:buNone/>
                      </a:pP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latin typeface="Barlow"/>
                          <a:ea typeface="Barlow"/>
                          <a:cs typeface="Barlow"/>
                          <a:sym typeface="Barlow"/>
                        </a:rPr>
                        <a:t>BIPOC Students</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latin typeface="Barlow"/>
                          <a:ea typeface="Barlow"/>
                          <a:cs typeface="Barlow"/>
                          <a:sym typeface="Barlow"/>
                        </a:rPr>
                        <a:t>White Students</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318300">
                <a:tc>
                  <a:txBody>
                    <a:bodyPr/>
                    <a:lstStyle/>
                    <a:p>
                      <a:pPr marL="0" lvl="0" indent="0" algn="l" rtl="0">
                        <a:spcBef>
                          <a:spcPts val="0"/>
                        </a:spcBef>
                        <a:spcAft>
                          <a:spcPts val="0"/>
                        </a:spcAft>
                        <a:buNone/>
                      </a:pPr>
                      <a:r>
                        <a:rPr lang="en" sz="1200" dirty="0">
                          <a:solidFill>
                            <a:schemeClr val="tx2">
                              <a:lumMod val="10000"/>
                            </a:schemeClr>
                          </a:solidFill>
                          <a:highlight>
                            <a:srgbClr val="FFFF00"/>
                          </a:highlight>
                          <a:latin typeface="Barlow"/>
                          <a:ea typeface="Barlow"/>
                          <a:cs typeface="Barlow"/>
                          <a:sym typeface="Barlow"/>
                        </a:rPr>
                        <a:t>* Increased Self-Confidence </a:t>
                      </a:r>
                      <a:endParaRPr sz="1200" dirty="0">
                        <a:solidFill>
                          <a:schemeClr val="tx2">
                            <a:lumMod val="10000"/>
                          </a:schemeClr>
                        </a:solidFill>
                        <a:highlight>
                          <a:srgbClr val="FFFF00"/>
                        </a:highlight>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highlight>
                            <a:srgbClr val="FFFF00"/>
                          </a:highlight>
                          <a:latin typeface="Barlow"/>
                          <a:ea typeface="Barlow"/>
                          <a:cs typeface="Barlow"/>
                          <a:sym typeface="Barlow"/>
                        </a:rPr>
                        <a:t>77%</a:t>
                      </a:r>
                      <a:endParaRPr sz="1200">
                        <a:solidFill>
                          <a:schemeClr val="tx2">
                            <a:lumMod val="10000"/>
                          </a:schemeClr>
                        </a:solidFill>
                        <a:highlight>
                          <a:srgbClr val="FFFF00"/>
                        </a:highlight>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highlight>
                            <a:srgbClr val="FFFF00"/>
                          </a:highlight>
                          <a:latin typeface="Barlow"/>
                          <a:ea typeface="Barlow"/>
                          <a:cs typeface="Barlow"/>
                          <a:sym typeface="Barlow"/>
                        </a:rPr>
                        <a:t>64%</a:t>
                      </a:r>
                      <a:endParaRPr sz="1200">
                        <a:solidFill>
                          <a:schemeClr val="tx2">
                            <a:lumMod val="10000"/>
                          </a:schemeClr>
                        </a:solidFill>
                        <a:highlight>
                          <a:srgbClr val="FFFF00"/>
                        </a:highlight>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289875">
                <a:tc>
                  <a:txBody>
                    <a:bodyPr/>
                    <a:lstStyle/>
                    <a:p>
                      <a:pPr marL="0" lvl="0" indent="0" algn="l" rtl="0">
                        <a:spcBef>
                          <a:spcPts val="0"/>
                        </a:spcBef>
                        <a:spcAft>
                          <a:spcPts val="0"/>
                        </a:spcAft>
                        <a:buNone/>
                      </a:pPr>
                      <a:r>
                        <a:rPr lang="en" sz="1200" dirty="0">
                          <a:solidFill>
                            <a:schemeClr val="tx2">
                              <a:lumMod val="10000"/>
                            </a:schemeClr>
                          </a:solidFill>
                          <a:latin typeface="Barlow"/>
                          <a:ea typeface="Barlow"/>
                          <a:cs typeface="Barlow"/>
                          <a:sym typeface="Barlow"/>
                        </a:rPr>
                        <a:t>Better Clearer Ideas about Future Career Interests</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latin typeface="Barlow"/>
                          <a:ea typeface="Barlow"/>
                          <a:cs typeface="Barlow"/>
                          <a:sym typeface="Barlow"/>
                        </a:rPr>
                        <a:t>69%</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dirty="0">
                          <a:solidFill>
                            <a:schemeClr val="tx2">
                              <a:lumMod val="10000"/>
                            </a:schemeClr>
                          </a:solidFill>
                          <a:latin typeface="Barlow"/>
                          <a:ea typeface="Barlow"/>
                          <a:cs typeface="Barlow"/>
                          <a:sym typeface="Barlow"/>
                        </a:rPr>
                        <a:t>62%</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dirty="0">
                          <a:solidFill>
                            <a:schemeClr val="tx2">
                              <a:lumMod val="10000"/>
                            </a:schemeClr>
                          </a:solidFill>
                          <a:latin typeface="Barlow"/>
                          <a:ea typeface="Barlow"/>
                          <a:cs typeface="Barlow"/>
                          <a:sym typeface="Barlow"/>
                        </a:rPr>
                        <a:t>Personal Development</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dirty="0">
                          <a:solidFill>
                            <a:schemeClr val="tx2">
                              <a:lumMod val="10000"/>
                            </a:schemeClr>
                          </a:solidFill>
                          <a:latin typeface="Barlow"/>
                          <a:ea typeface="Barlow"/>
                          <a:cs typeface="Barlow"/>
                          <a:sym typeface="Barlow"/>
                        </a:rPr>
                        <a:t>58%</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latin typeface="Barlow"/>
                          <a:ea typeface="Barlow"/>
                          <a:cs typeface="Barlow"/>
                          <a:sym typeface="Barlow"/>
                        </a:rPr>
                        <a:t>51%</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320025">
                <a:tc>
                  <a:txBody>
                    <a:bodyPr/>
                    <a:lstStyle/>
                    <a:p>
                      <a:pPr marL="0" lvl="0" indent="0" algn="l" rtl="0">
                        <a:spcBef>
                          <a:spcPts val="0"/>
                        </a:spcBef>
                        <a:spcAft>
                          <a:spcPts val="0"/>
                        </a:spcAft>
                        <a:buNone/>
                      </a:pPr>
                      <a:r>
                        <a:rPr lang="en" sz="1200">
                          <a:solidFill>
                            <a:schemeClr val="tx2">
                              <a:lumMod val="10000"/>
                            </a:schemeClr>
                          </a:solidFill>
                          <a:latin typeface="Barlow"/>
                          <a:ea typeface="Barlow"/>
                          <a:cs typeface="Barlow"/>
                          <a:sym typeface="Barlow"/>
                        </a:rPr>
                        <a:t>New Friends</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dirty="0">
                          <a:solidFill>
                            <a:schemeClr val="tx2">
                              <a:lumMod val="10000"/>
                            </a:schemeClr>
                          </a:solidFill>
                          <a:latin typeface="Barlow"/>
                          <a:ea typeface="Barlow"/>
                          <a:cs typeface="Barlow"/>
                          <a:sym typeface="Barlow"/>
                        </a:rPr>
                        <a:t>65%</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dirty="0">
                          <a:solidFill>
                            <a:schemeClr val="tx2">
                              <a:lumMod val="10000"/>
                            </a:schemeClr>
                          </a:solidFill>
                          <a:latin typeface="Barlow"/>
                          <a:ea typeface="Barlow"/>
                          <a:cs typeface="Barlow"/>
                          <a:sym typeface="Barlow"/>
                        </a:rPr>
                        <a:t>60%</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r h="219050">
                <a:tc>
                  <a:txBody>
                    <a:bodyPr/>
                    <a:lstStyle/>
                    <a:p>
                      <a:pPr marL="0" lvl="0" indent="0" algn="l" rtl="0">
                        <a:spcBef>
                          <a:spcPts val="0"/>
                        </a:spcBef>
                        <a:spcAft>
                          <a:spcPts val="0"/>
                        </a:spcAft>
                        <a:buNone/>
                      </a:pPr>
                      <a:r>
                        <a:rPr lang="en" sz="1200">
                          <a:solidFill>
                            <a:schemeClr val="tx2">
                              <a:lumMod val="10000"/>
                            </a:schemeClr>
                          </a:solidFill>
                          <a:latin typeface="Barlow"/>
                          <a:ea typeface="Barlow"/>
                          <a:cs typeface="Barlow"/>
                          <a:sym typeface="Barlow"/>
                        </a:rPr>
                        <a:t>A reference or a letter of  recommendation</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latin typeface="Barlow"/>
                          <a:ea typeface="Barlow"/>
                          <a:cs typeface="Barlow"/>
                          <a:sym typeface="Barlow"/>
                        </a:rPr>
                        <a:t>68%</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dirty="0">
                          <a:solidFill>
                            <a:schemeClr val="tx2">
                              <a:lumMod val="10000"/>
                            </a:schemeClr>
                          </a:solidFill>
                          <a:latin typeface="Barlow"/>
                          <a:ea typeface="Barlow"/>
                          <a:cs typeface="Barlow"/>
                          <a:sym typeface="Barlow"/>
                        </a:rPr>
                        <a:t>75%</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dirty="0">
                          <a:solidFill>
                            <a:schemeClr val="tx2">
                              <a:lumMod val="10000"/>
                            </a:schemeClr>
                          </a:solidFill>
                          <a:latin typeface="Barlow"/>
                          <a:ea typeface="Barlow"/>
                          <a:cs typeface="Barlow"/>
                          <a:sym typeface="Barlow"/>
                        </a:rPr>
                        <a:t>A job or Internship</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a:solidFill>
                            <a:schemeClr val="tx2">
                              <a:lumMod val="10000"/>
                            </a:schemeClr>
                          </a:solidFill>
                          <a:latin typeface="Barlow"/>
                          <a:ea typeface="Barlow"/>
                          <a:cs typeface="Barlow"/>
                          <a:sym typeface="Barlow"/>
                        </a:rPr>
                        <a:t>94%</a:t>
                      </a:r>
                      <a:endParaRPr sz="120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tc>
                  <a:txBody>
                    <a:bodyPr/>
                    <a:lstStyle/>
                    <a:p>
                      <a:pPr marL="0" lvl="0" indent="0" algn="ctr" rtl="0">
                        <a:spcBef>
                          <a:spcPts val="0"/>
                        </a:spcBef>
                        <a:spcAft>
                          <a:spcPts val="0"/>
                        </a:spcAft>
                        <a:buNone/>
                      </a:pPr>
                      <a:r>
                        <a:rPr lang="en" sz="1200" dirty="0">
                          <a:solidFill>
                            <a:schemeClr val="tx2">
                              <a:lumMod val="10000"/>
                            </a:schemeClr>
                          </a:solidFill>
                          <a:latin typeface="Barlow"/>
                          <a:ea typeface="Barlow"/>
                          <a:cs typeface="Barlow"/>
                          <a:sym typeface="Barlow"/>
                        </a:rPr>
                        <a:t>98%</a:t>
                      </a:r>
                      <a:endParaRPr sz="1200" dirty="0">
                        <a:solidFill>
                          <a:schemeClr val="tx2">
                            <a:lumMod val="10000"/>
                          </a:schemeClr>
                        </a:solidFill>
                        <a:latin typeface="Barlow"/>
                        <a:ea typeface="Barlow"/>
                        <a:cs typeface="Barlow"/>
                        <a:sym typeface="Barlow"/>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rgbClr val="FFFFCC"/>
                    </a:solidFill>
                  </a:tcPr>
                </a:tc>
                <a:extLst>
                  <a:ext uri="{0D108BD9-81ED-4DB2-BD59-A6C34878D82A}">
                    <a16:rowId xmlns:a16="http://schemas.microsoft.com/office/drawing/2014/main" val="10006"/>
                  </a:ext>
                </a:extLst>
              </a:tr>
            </a:tbl>
          </a:graphicData>
        </a:graphic>
      </p:graphicFrame>
      <p:sp>
        <p:nvSpPr>
          <p:cNvPr id="101" name="Google Shape;101;p20"/>
          <p:cNvSpPr txBox="1">
            <a:spLocks noGrp="1"/>
          </p:cNvSpPr>
          <p:nvPr>
            <p:ph type="body" idx="1"/>
          </p:nvPr>
        </p:nvSpPr>
        <p:spPr>
          <a:xfrm>
            <a:off x="1047502" y="3634522"/>
            <a:ext cx="6669790" cy="59778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None/>
            </a:pPr>
            <a:r>
              <a:rPr lang="en" dirty="0">
                <a:solidFill>
                  <a:srgbClr val="000000"/>
                </a:solidFill>
                <a:latin typeface="Barlow"/>
                <a:ea typeface="Barlow"/>
                <a:cs typeface="Barlow"/>
                <a:sym typeface="Barlow"/>
              </a:rPr>
              <a:t>There is a deficit in the benefits BIPOC students gain but not a statistically significant difference except in increased self confidence.</a:t>
            </a:r>
            <a:endParaRPr dirty="0">
              <a:solidFill>
                <a:srgbClr val="000000"/>
              </a:solidFill>
              <a:latin typeface="Barlow"/>
              <a:ea typeface="Barlow"/>
              <a:cs typeface="Barlow"/>
              <a:sym typeface="Barlow"/>
            </a:endParaRPr>
          </a:p>
        </p:txBody>
      </p:sp>
      <p:sp>
        <p:nvSpPr>
          <p:cNvPr id="102" name="Google Shape;102;p20"/>
          <p:cNvSpPr txBox="1">
            <a:spLocks noGrp="1"/>
          </p:cNvSpPr>
          <p:nvPr>
            <p:ph type="body" idx="1"/>
          </p:nvPr>
        </p:nvSpPr>
        <p:spPr>
          <a:xfrm>
            <a:off x="1047501" y="4172306"/>
            <a:ext cx="6782530" cy="8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dirty="0">
                <a:solidFill>
                  <a:srgbClr val="000000"/>
                </a:solidFill>
                <a:latin typeface="Barlow"/>
                <a:ea typeface="Barlow"/>
                <a:cs typeface="Barlow"/>
                <a:sym typeface="Barlow"/>
              </a:rPr>
              <a:t>Recommendation</a:t>
            </a:r>
            <a:r>
              <a:rPr lang="en" dirty="0">
                <a:solidFill>
                  <a:srgbClr val="000000"/>
                </a:solidFill>
                <a:latin typeface="Barlow"/>
                <a:ea typeface="Barlow"/>
                <a:cs typeface="Barlow"/>
                <a:sym typeface="Barlow"/>
              </a:rPr>
              <a:t>:  Check in with students to assure they are empowered by their HIPs involvement, with a special focus on BIPOC students.</a:t>
            </a:r>
            <a:endParaRPr dirty="0">
              <a:solidFill>
                <a:srgbClr val="000000"/>
              </a:solidFill>
              <a:latin typeface="Barlow"/>
              <a:ea typeface="Barlow"/>
              <a:cs typeface="Barlow"/>
              <a:sym typeface="Barlow"/>
            </a:endParaRPr>
          </a:p>
        </p:txBody>
      </p:sp>
      <p:sp>
        <p:nvSpPr>
          <p:cNvPr id="103" name="Google Shape;103;p20"/>
          <p:cNvSpPr txBox="1">
            <a:spLocks noGrp="1"/>
          </p:cNvSpPr>
          <p:nvPr>
            <p:ph type="title"/>
          </p:nvPr>
        </p:nvSpPr>
        <p:spPr>
          <a:xfrm>
            <a:off x="2942986" y="234096"/>
            <a:ext cx="2935300" cy="5818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2">
                    <a:lumMod val="10000"/>
                  </a:schemeClr>
                </a:solidFill>
                <a:latin typeface="Barlow"/>
                <a:ea typeface="Barlow"/>
                <a:cs typeface="Barlow"/>
                <a:sym typeface="Barlow"/>
              </a:rPr>
              <a:t>HIPs Benefits</a:t>
            </a:r>
            <a:endParaRPr dirty="0">
              <a:solidFill>
                <a:schemeClr val="tx2">
                  <a:lumMod val="10000"/>
                </a:schemeClr>
              </a:solidFill>
              <a:latin typeface="Barlow"/>
              <a:ea typeface="Barlow"/>
              <a:cs typeface="Barlow"/>
              <a:sym typeface="Barlow"/>
            </a:endParaRPr>
          </a:p>
        </p:txBody>
      </p:sp>
      <p:sp>
        <p:nvSpPr>
          <p:cNvPr id="104" name="Google Shape;104;p20"/>
          <p:cNvSpPr txBox="1">
            <a:spLocks noGrp="1"/>
          </p:cNvSpPr>
          <p:nvPr>
            <p:ph type="body" idx="1"/>
          </p:nvPr>
        </p:nvSpPr>
        <p:spPr>
          <a:xfrm>
            <a:off x="1178190" y="3338604"/>
            <a:ext cx="2164364" cy="34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dirty="0">
                <a:solidFill>
                  <a:srgbClr val="000000"/>
                </a:solidFill>
                <a:highlight>
                  <a:srgbClr val="FFFF00"/>
                </a:highlight>
                <a:latin typeface="Barlow"/>
                <a:ea typeface="Barlow"/>
                <a:cs typeface="Barlow"/>
                <a:sym typeface="Barlow"/>
              </a:rPr>
              <a:t>* </a:t>
            </a:r>
            <a:r>
              <a:rPr lang="en" sz="1000" dirty="0">
                <a:solidFill>
                  <a:srgbClr val="000000"/>
                </a:solidFill>
                <a:latin typeface="Barlow"/>
                <a:ea typeface="Barlow"/>
                <a:cs typeface="Barlow"/>
                <a:sym typeface="Barlow"/>
              </a:rPr>
              <a:t> </a:t>
            </a:r>
            <a:r>
              <a:rPr lang="en" sz="800" dirty="0">
                <a:solidFill>
                  <a:srgbClr val="000000"/>
                </a:solidFill>
                <a:latin typeface="Barlow"/>
                <a:ea typeface="Barlow"/>
                <a:cs typeface="Barlow"/>
                <a:sym typeface="Barlow"/>
              </a:rPr>
              <a:t>indicates statistical significance</a:t>
            </a:r>
            <a:endParaRPr sz="800" dirty="0">
              <a:solidFill>
                <a:srgbClr val="000000"/>
              </a:solidFill>
              <a:latin typeface="Barlow"/>
              <a:ea typeface="Barlow"/>
              <a:cs typeface="Barlow"/>
              <a:sym typeface="Barlow"/>
            </a:endParaRPr>
          </a:p>
        </p:txBody>
      </p:sp>
      <p:sp>
        <p:nvSpPr>
          <p:cNvPr id="105" name="Google Shape;105;p20"/>
          <p:cNvSpPr txBox="1">
            <a:spLocks noGrp="1"/>
          </p:cNvSpPr>
          <p:nvPr>
            <p:ph type="title"/>
          </p:nvPr>
        </p:nvSpPr>
        <p:spPr>
          <a:xfrm>
            <a:off x="659424" y="859980"/>
            <a:ext cx="5221395" cy="3279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tx2">
                    <a:lumMod val="10000"/>
                  </a:schemeClr>
                </a:solidFill>
                <a:latin typeface="Barlow"/>
                <a:ea typeface="Barlow"/>
                <a:cs typeface="Barlow"/>
                <a:sym typeface="Barlow"/>
              </a:rPr>
              <a:t>Percentage of students that did </a:t>
            </a:r>
            <a:r>
              <a:rPr lang="en" sz="1600" b="1" u="sng" dirty="0">
                <a:solidFill>
                  <a:schemeClr val="tx2">
                    <a:lumMod val="10000"/>
                  </a:schemeClr>
                </a:solidFill>
                <a:latin typeface="Barlow"/>
                <a:ea typeface="Barlow"/>
                <a:cs typeface="Barlow"/>
                <a:sym typeface="Barlow"/>
              </a:rPr>
              <a:t>not</a:t>
            </a:r>
            <a:r>
              <a:rPr lang="en" sz="1600" b="1" dirty="0">
                <a:solidFill>
                  <a:schemeClr val="tx2">
                    <a:lumMod val="10000"/>
                  </a:schemeClr>
                </a:solidFill>
                <a:latin typeface="Barlow"/>
                <a:ea typeface="Barlow"/>
                <a:cs typeface="Barlow"/>
                <a:sym typeface="Barlow"/>
              </a:rPr>
              <a:t> </a:t>
            </a:r>
            <a:r>
              <a:rPr lang="en" sz="1600" dirty="0">
                <a:solidFill>
                  <a:schemeClr val="tx2">
                    <a:lumMod val="10000"/>
                  </a:schemeClr>
                </a:solidFill>
                <a:latin typeface="Barlow"/>
                <a:ea typeface="Barlow"/>
                <a:cs typeface="Barlow"/>
                <a:sym typeface="Barlow"/>
              </a:rPr>
              <a:t>gain the benefit</a:t>
            </a:r>
            <a:endParaRPr sz="1600" dirty="0">
              <a:solidFill>
                <a:schemeClr val="tx2">
                  <a:lumMod val="10000"/>
                </a:schemeClr>
              </a:solidFill>
              <a:latin typeface="Barlow"/>
              <a:ea typeface="Barlow"/>
              <a:cs typeface="Barlow"/>
              <a:sym typeface="Barlo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728906" y="317927"/>
            <a:ext cx="5033044" cy="9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chemeClr val="tx2">
                    <a:lumMod val="10000"/>
                  </a:schemeClr>
                </a:solidFill>
                <a:latin typeface="Barlow"/>
                <a:ea typeface="Barlow"/>
                <a:cs typeface="Barlow"/>
                <a:sym typeface="Barlow"/>
              </a:rPr>
              <a:t>Barriers to Participating in HIPs </a:t>
            </a:r>
            <a:endParaRPr sz="2700" dirty="0">
              <a:solidFill>
                <a:schemeClr val="tx2">
                  <a:lumMod val="10000"/>
                </a:schemeClr>
              </a:solidFill>
              <a:latin typeface="Barlow"/>
              <a:ea typeface="Barlow"/>
              <a:cs typeface="Barlow"/>
              <a:sym typeface="Barlow"/>
            </a:endParaRPr>
          </a:p>
          <a:p>
            <a:pPr marL="0" lvl="0" indent="0" algn="l" rtl="0">
              <a:spcBef>
                <a:spcPts val="0"/>
              </a:spcBef>
              <a:spcAft>
                <a:spcPts val="0"/>
              </a:spcAft>
              <a:buNone/>
            </a:pPr>
            <a:endParaRPr dirty="0">
              <a:latin typeface="Barlow"/>
              <a:ea typeface="Barlow"/>
              <a:cs typeface="Barlow"/>
              <a:sym typeface="Barlow"/>
            </a:endParaRPr>
          </a:p>
        </p:txBody>
      </p:sp>
      <p:sp>
        <p:nvSpPr>
          <p:cNvPr id="111" name="Google Shape;111;p21"/>
          <p:cNvSpPr txBox="1">
            <a:spLocks noGrp="1"/>
          </p:cNvSpPr>
          <p:nvPr>
            <p:ph type="sldNum" idx="12"/>
          </p:nvPr>
        </p:nvSpPr>
        <p:spPr>
          <a:xfrm>
            <a:off x="8504254" y="4489800"/>
            <a:ext cx="653700" cy="6537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666666"/>
                </a:solidFill>
                <a:effectLst/>
                <a:uLnTx/>
                <a:uFillTx/>
                <a:latin typeface="Proxima Nova"/>
                <a:sym typeface="Proxima Nov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000" b="0" i="0" u="none" strike="noStrike" kern="0" cap="none" spc="0" normalizeH="0" baseline="0" noProof="0">
              <a:ln>
                <a:noFill/>
              </a:ln>
              <a:solidFill>
                <a:srgbClr val="666666"/>
              </a:solidFill>
              <a:effectLst/>
              <a:uLnTx/>
              <a:uFillTx/>
              <a:latin typeface="Proxima Nova"/>
              <a:sym typeface="Proxima Nova"/>
            </a:endParaRPr>
          </a:p>
        </p:txBody>
      </p:sp>
      <p:graphicFrame>
        <p:nvGraphicFramePr>
          <p:cNvPr id="112" name="Google Shape;112;p21"/>
          <p:cNvGraphicFramePr/>
          <p:nvPr>
            <p:extLst>
              <p:ext uri="{D42A27DB-BD31-4B8C-83A1-F6EECF244321}">
                <p14:modId xmlns:p14="http://schemas.microsoft.com/office/powerpoint/2010/main" val="464063378"/>
              </p:ext>
            </p:extLst>
          </p:nvPr>
        </p:nvGraphicFramePr>
        <p:xfrm>
          <a:off x="1275549" y="1002369"/>
          <a:ext cx="6139545" cy="3017250"/>
        </p:xfrm>
        <a:graphic>
          <a:graphicData uri="http://schemas.openxmlformats.org/drawingml/2006/table">
            <a:tbl>
              <a:tblPr>
                <a:noFill/>
              </a:tblPr>
              <a:tblGrid>
                <a:gridCol w="2112992">
                  <a:extLst>
                    <a:ext uri="{9D8B030D-6E8A-4147-A177-3AD203B41FA5}">
                      <a16:colId xmlns:a16="http://schemas.microsoft.com/office/drawing/2014/main" val="20000"/>
                    </a:ext>
                  </a:extLst>
                </a:gridCol>
                <a:gridCol w="835081">
                  <a:extLst>
                    <a:ext uri="{9D8B030D-6E8A-4147-A177-3AD203B41FA5}">
                      <a16:colId xmlns:a16="http://schemas.microsoft.com/office/drawing/2014/main" val="20001"/>
                    </a:ext>
                  </a:extLst>
                </a:gridCol>
                <a:gridCol w="689720">
                  <a:extLst>
                    <a:ext uri="{9D8B030D-6E8A-4147-A177-3AD203B41FA5}">
                      <a16:colId xmlns:a16="http://schemas.microsoft.com/office/drawing/2014/main" val="20002"/>
                    </a:ext>
                  </a:extLst>
                </a:gridCol>
                <a:gridCol w="900661">
                  <a:extLst>
                    <a:ext uri="{9D8B030D-6E8A-4147-A177-3AD203B41FA5}">
                      <a16:colId xmlns:a16="http://schemas.microsoft.com/office/drawing/2014/main" val="20003"/>
                    </a:ext>
                  </a:extLst>
                </a:gridCol>
                <a:gridCol w="716027">
                  <a:extLst>
                    <a:ext uri="{9D8B030D-6E8A-4147-A177-3AD203B41FA5}">
                      <a16:colId xmlns:a16="http://schemas.microsoft.com/office/drawing/2014/main" val="20004"/>
                    </a:ext>
                  </a:extLst>
                </a:gridCol>
                <a:gridCol w="885064">
                  <a:extLst>
                    <a:ext uri="{9D8B030D-6E8A-4147-A177-3AD203B41FA5}">
                      <a16:colId xmlns:a16="http://schemas.microsoft.com/office/drawing/2014/main" val="20005"/>
                    </a:ext>
                  </a:extLst>
                </a:gridCol>
              </a:tblGrid>
              <a:tr h="421950">
                <a:tc>
                  <a:txBody>
                    <a:bodyPr/>
                    <a:lstStyle/>
                    <a:p>
                      <a:pPr marL="0" lvl="0" indent="0" algn="l"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 </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Very large barrier</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Large barrier</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Moderate barrier</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Small barrier</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Not a barrier </a:t>
                      </a:r>
                    </a:p>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at all</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308125">
                <a:tc>
                  <a:txBody>
                    <a:bodyPr/>
                    <a:lstStyle/>
                    <a:p>
                      <a:pPr marL="0" lvl="0" indent="0" algn="l" rtl="0">
                        <a:lnSpc>
                          <a:spcPct val="100000"/>
                        </a:lnSpc>
                        <a:spcBef>
                          <a:spcPts val="0"/>
                        </a:spcBef>
                        <a:spcAft>
                          <a:spcPts val="0"/>
                        </a:spcAft>
                        <a:buNone/>
                      </a:pPr>
                      <a:r>
                        <a:rPr lang="en" sz="900" b="1" dirty="0">
                          <a:solidFill>
                            <a:schemeClr val="tx2">
                              <a:lumMod val="10000"/>
                            </a:schemeClr>
                          </a:solidFill>
                          <a:highlight>
                            <a:srgbClr val="FFFF00"/>
                          </a:highlight>
                          <a:latin typeface="Barlow"/>
                          <a:ea typeface="Barlow"/>
                          <a:cs typeface="Barlow"/>
                          <a:sym typeface="Barlow"/>
                        </a:rPr>
                        <a:t>Your employment*</a:t>
                      </a:r>
                      <a:endParaRPr sz="900" b="1" dirty="0">
                        <a:solidFill>
                          <a:schemeClr val="tx2">
                            <a:lumMod val="10000"/>
                          </a:schemeClr>
                        </a:solidFill>
                        <a:highlight>
                          <a:srgbClr val="FFFF00"/>
                        </a:highlight>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1.8%</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4.4%</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16.1%</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14.6%</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63.1%</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Participation in co-curriculars</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2.2%</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8.8%</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21.2%</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19.3%</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48.5%</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Your academic commitments</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8.4%</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19.0%</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24.1%</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20.1%</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28.5%</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308125">
                <a:tc>
                  <a:txBody>
                    <a:bodyPr/>
                    <a:lstStyle/>
                    <a:p>
                      <a:pPr marL="0" lvl="0" indent="0" algn="l" rtl="0">
                        <a:lnSpc>
                          <a:spcPct val="100000"/>
                        </a:lnSpc>
                        <a:spcBef>
                          <a:spcPts val="0"/>
                        </a:spcBef>
                        <a:spcAft>
                          <a:spcPts val="0"/>
                        </a:spcAft>
                        <a:buNone/>
                      </a:pPr>
                      <a:r>
                        <a:rPr lang="en" sz="900" b="1">
                          <a:solidFill>
                            <a:schemeClr val="tx2">
                              <a:lumMod val="10000"/>
                            </a:schemeClr>
                          </a:solidFill>
                          <a:highlight>
                            <a:srgbClr val="FFFF00"/>
                          </a:highlight>
                          <a:latin typeface="Barlow"/>
                          <a:ea typeface="Barlow"/>
                          <a:cs typeface="Barlow"/>
                          <a:sym typeface="Barlow"/>
                        </a:rPr>
                        <a:t>Your finances*</a:t>
                      </a:r>
                      <a:endParaRPr sz="900" b="1">
                        <a:solidFill>
                          <a:schemeClr val="tx2">
                            <a:lumMod val="10000"/>
                          </a:schemeClr>
                        </a:solidFill>
                        <a:highlight>
                          <a:srgbClr val="FFFF00"/>
                        </a:highlight>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12.0%</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10.9%</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18.6%</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17.9%</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40.5%</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r h="308125">
                <a:tc>
                  <a:txBody>
                    <a:bodyPr/>
                    <a:lstStyle/>
                    <a:p>
                      <a:pPr marL="0" lvl="0" indent="0" algn="l" rtl="0">
                        <a:lnSpc>
                          <a:spcPct val="100000"/>
                        </a:lnSpc>
                        <a:spcBef>
                          <a:spcPts val="0"/>
                        </a:spcBef>
                        <a:spcAft>
                          <a:spcPts val="0"/>
                        </a:spcAft>
                        <a:buNone/>
                      </a:pPr>
                      <a:r>
                        <a:rPr lang="en" sz="900" b="1">
                          <a:solidFill>
                            <a:schemeClr val="tx2">
                              <a:lumMod val="10000"/>
                            </a:schemeClr>
                          </a:solidFill>
                          <a:highlight>
                            <a:srgbClr val="FFFF00"/>
                          </a:highlight>
                          <a:latin typeface="Barlow"/>
                          <a:ea typeface="Barlow"/>
                          <a:cs typeface="Barlow"/>
                          <a:sym typeface="Barlow"/>
                        </a:rPr>
                        <a:t>Lack of personal connections*</a:t>
                      </a:r>
                      <a:endParaRPr sz="900" b="1">
                        <a:solidFill>
                          <a:schemeClr val="tx2">
                            <a:lumMod val="10000"/>
                          </a:schemeClr>
                        </a:solidFill>
                        <a:highlight>
                          <a:srgbClr val="FFFF00"/>
                        </a:highlight>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10.5%</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11.6%</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25.7%</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16.7%</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35.5%</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5"/>
                  </a:ext>
                </a:extLst>
              </a:tr>
              <a:tr h="308125">
                <a:tc>
                  <a:txBody>
                    <a:bodyPr/>
                    <a:lstStyle/>
                    <a:p>
                      <a:pPr marL="0" lvl="0" indent="0" algn="l"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Lack of awareness</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8.3%</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8.7%</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a:solidFill>
                            <a:schemeClr val="tx2">
                              <a:lumMod val="10000"/>
                            </a:schemeClr>
                          </a:solidFill>
                          <a:latin typeface="Barlow"/>
                          <a:ea typeface="Barlow"/>
                          <a:cs typeface="Barlow"/>
                          <a:sym typeface="Barlow"/>
                        </a:rPr>
                        <a:t>26.1%</a:t>
                      </a:r>
                      <a:endParaRPr sz="900" b="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18.5%</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0" dirty="0">
                          <a:solidFill>
                            <a:schemeClr val="tx2">
                              <a:lumMod val="10000"/>
                            </a:schemeClr>
                          </a:solidFill>
                          <a:latin typeface="Barlow"/>
                          <a:ea typeface="Barlow"/>
                          <a:cs typeface="Barlow"/>
                          <a:sym typeface="Barlow"/>
                        </a:rPr>
                        <a:t>38.4%</a:t>
                      </a:r>
                      <a:endParaRPr sz="900" b="0"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6"/>
                  </a:ext>
                </a:extLst>
              </a:tr>
              <a:tr h="289168">
                <a:tc>
                  <a:txBody>
                    <a:bodyPr/>
                    <a:lstStyle/>
                    <a:p>
                      <a:pPr marL="0" lvl="0" indent="0" algn="l" rtl="0">
                        <a:lnSpc>
                          <a:spcPct val="100000"/>
                        </a:lnSpc>
                        <a:spcBef>
                          <a:spcPts val="0"/>
                        </a:spcBef>
                        <a:spcAft>
                          <a:spcPts val="0"/>
                        </a:spcAft>
                        <a:buNone/>
                      </a:pPr>
                      <a:r>
                        <a:rPr lang="en" sz="900" b="1">
                          <a:solidFill>
                            <a:schemeClr val="tx2">
                              <a:lumMod val="10000"/>
                            </a:schemeClr>
                          </a:solidFill>
                          <a:highlight>
                            <a:srgbClr val="FFFF00"/>
                          </a:highlight>
                          <a:latin typeface="Barlow"/>
                          <a:ea typeface="Barlow"/>
                          <a:cs typeface="Barlow"/>
                          <a:sym typeface="Barlow"/>
                        </a:rPr>
                        <a:t>Lack of transportation for the HIP*</a:t>
                      </a:r>
                      <a:endParaRPr sz="900" b="1">
                        <a:solidFill>
                          <a:schemeClr val="tx2">
                            <a:lumMod val="10000"/>
                          </a:schemeClr>
                        </a:solidFill>
                        <a:highlight>
                          <a:srgbClr val="FFFF00"/>
                        </a:highlight>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4.0%</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2.9%</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9.5%</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9.9%</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73.6%</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7"/>
                  </a:ext>
                </a:extLst>
              </a:tr>
              <a:tr h="0">
                <a:tc>
                  <a:txBody>
                    <a:bodyPr/>
                    <a:lstStyle/>
                    <a:p>
                      <a:pPr marL="0" lvl="0" indent="0" algn="l" rtl="0">
                        <a:lnSpc>
                          <a:spcPct val="100000"/>
                        </a:lnSpc>
                        <a:spcBef>
                          <a:spcPts val="0"/>
                        </a:spcBef>
                        <a:spcAft>
                          <a:spcPts val="0"/>
                        </a:spcAft>
                        <a:buNone/>
                      </a:pPr>
                      <a:r>
                        <a:rPr lang="en" sz="900" b="1">
                          <a:solidFill>
                            <a:schemeClr val="tx2">
                              <a:lumMod val="10000"/>
                            </a:schemeClr>
                          </a:solidFill>
                          <a:highlight>
                            <a:srgbClr val="FFFF00"/>
                          </a:highlight>
                          <a:latin typeface="Barlow"/>
                          <a:ea typeface="Barlow"/>
                          <a:cs typeface="Barlow"/>
                          <a:sym typeface="Barlow"/>
                        </a:rPr>
                        <a:t>Lack of inclusivity*</a:t>
                      </a:r>
                      <a:endParaRPr sz="900" b="1">
                        <a:solidFill>
                          <a:schemeClr val="tx2">
                            <a:lumMod val="10000"/>
                          </a:schemeClr>
                        </a:solidFill>
                        <a:highlight>
                          <a:srgbClr val="FFFF00"/>
                        </a:highlight>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1.5%</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3.3%</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6.9%</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a:solidFill>
                            <a:schemeClr val="tx2">
                              <a:lumMod val="10000"/>
                            </a:schemeClr>
                          </a:solidFill>
                          <a:latin typeface="Barlow"/>
                          <a:ea typeface="Barlow"/>
                          <a:cs typeface="Barlow"/>
                          <a:sym typeface="Barlow"/>
                        </a:rPr>
                        <a:t>10.2%</a:t>
                      </a:r>
                      <a:endParaRPr sz="900" b="1">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900" b="1" dirty="0">
                          <a:solidFill>
                            <a:schemeClr val="tx2">
                              <a:lumMod val="10000"/>
                            </a:schemeClr>
                          </a:solidFill>
                          <a:latin typeface="Barlow"/>
                          <a:ea typeface="Barlow"/>
                          <a:cs typeface="Barlow"/>
                          <a:sym typeface="Barlow"/>
                        </a:rPr>
                        <a:t>78.1%</a:t>
                      </a:r>
                      <a:endParaRPr sz="900" b="1" dirty="0">
                        <a:solidFill>
                          <a:schemeClr val="tx2">
                            <a:lumMod val="10000"/>
                          </a:schemeClr>
                        </a:solidFill>
                        <a:latin typeface="Barlow"/>
                        <a:ea typeface="Barlow"/>
                        <a:cs typeface="Barlow"/>
                        <a:sym typeface="Barlow"/>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8"/>
                  </a:ext>
                </a:extLst>
              </a:tr>
            </a:tbl>
          </a:graphicData>
        </a:graphic>
      </p:graphicFrame>
      <p:sp>
        <p:nvSpPr>
          <p:cNvPr id="113" name="Google Shape;113;p21"/>
          <p:cNvSpPr txBox="1"/>
          <p:nvPr/>
        </p:nvSpPr>
        <p:spPr>
          <a:xfrm>
            <a:off x="1198530" y="3959017"/>
            <a:ext cx="6416348" cy="106634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Recommendations: </a:t>
            </a: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arlow"/>
              <a:buChar char="●"/>
              <a:tabLst/>
              <a:defRPr/>
            </a:pP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Increase funding and student awareness opportunities</a:t>
            </a: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arlow"/>
              <a:buChar char="●"/>
              <a:tabLst/>
              <a:defRPr/>
            </a:pP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Create specialized guidance inside the Piper Center and other programs and departments that supervise HIPs for BIPOC students</a:t>
            </a: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Light"/>
              <a:ea typeface="Barlow Light"/>
              <a:cs typeface="Barlow Light"/>
              <a:sym typeface="Barlow Ligh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Barlow Light"/>
                <a:ea typeface="Barlow Light"/>
                <a:cs typeface="Barlow Light"/>
                <a:sym typeface="Barlow Light"/>
              </a:rPr>
              <a:t> </a:t>
            </a:r>
            <a:endParaRPr kumimoji="0" sz="1400" b="0" i="0" u="none" strike="noStrike" kern="0" cap="none" spc="0" normalizeH="0" baseline="0" noProof="0" dirty="0">
              <a:ln>
                <a:noFill/>
              </a:ln>
              <a:solidFill>
                <a:srgbClr val="000000"/>
              </a:solidFill>
              <a:effectLst/>
              <a:uLnTx/>
              <a:uFillTx/>
              <a:latin typeface="Barlow Light"/>
              <a:ea typeface="Barlow Light"/>
              <a:cs typeface="Barlow Light"/>
              <a:sym typeface="Barlow Ligh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Light"/>
              <a:ea typeface="Barlow Light"/>
              <a:cs typeface="Barlow Light"/>
              <a:sym typeface="Barlow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2348029" y="397566"/>
            <a:ext cx="38738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2">
                    <a:lumMod val="10000"/>
                  </a:schemeClr>
                </a:solidFill>
                <a:latin typeface="Barlow"/>
                <a:ea typeface="Barlow"/>
                <a:cs typeface="Barlow"/>
                <a:sym typeface="Barlow"/>
              </a:rPr>
              <a:t>Financial Assistance</a:t>
            </a:r>
            <a:endParaRPr dirty="0">
              <a:solidFill>
                <a:schemeClr val="tx2">
                  <a:lumMod val="10000"/>
                </a:schemeClr>
              </a:solidFill>
              <a:latin typeface="Barlow"/>
              <a:ea typeface="Barlow"/>
              <a:cs typeface="Barlow"/>
              <a:sym typeface="Barlow"/>
            </a:endParaRPr>
          </a:p>
        </p:txBody>
      </p:sp>
      <p:sp>
        <p:nvSpPr>
          <p:cNvPr id="119" name="Google Shape;11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666666"/>
                </a:solidFill>
                <a:effectLst/>
                <a:uLnTx/>
                <a:uFillTx/>
                <a:latin typeface="Proxima Nova"/>
                <a:ea typeface="Proxima Nova"/>
                <a:cs typeface="Proxima Nova"/>
                <a:sym typeface="Proxima Nov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000" b="0" i="0" u="none" strike="noStrike" kern="0" cap="none" spc="0" normalizeH="0" baseline="0" noProof="0">
              <a:ln>
                <a:noFill/>
              </a:ln>
              <a:solidFill>
                <a:srgbClr val="666666"/>
              </a:solidFill>
              <a:effectLst/>
              <a:uLnTx/>
              <a:uFillTx/>
              <a:latin typeface="Proxima Nova"/>
              <a:ea typeface="Proxima Nova"/>
              <a:cs typeface="Proxima Nova"/>
              <a:sym typeface="Proxima Nova"/>
            </a:endParaRPr>
          </a:p>
        </p:txBody>
      </p:sp>
      <p:sp>
        <p:nvSpPr>
          <p:cNvPr id="120" name="Google Shape;120;p22"/>
          <p:cNvSpPr txBox="1"/>
          <p:nvPr/>
        </p:nvSpPr>
        <p:spPr>
          <a:xfrm>
            <a:off x="1299366" y="3245503"/>
            <a:ext cx="6309300" cy="592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First generation students are significantly </a:t>
            </a:r>
            <a:r>
              <a:rPr kumimoji="0" lang="en" sz="1400" b="0" i="1" u="none" strike="noStrike" kern="0" cap="none" spc="0" normalizeH="0" baseline="0" noProof="0" dirty="0">
                <a:ln>
                  <a:noFill/>
                </a:ln>
                <a:solidFill>
                  <a:srgbClr val="000000"/>
                </a:solidFill>
                <a:effectLst/>
                <a:uLnTx/>
                <a:uFillTx/>
                <a:latin typeface="Barlow"/>
                <a:ea typeface="Barlow"/>
                <a:cs typeface="Barlow"/>
                <a:sym typeface="Barlow"/>
              </a:rPr>
              <a:t>more </a:t>
            </a: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aware of funding opportunities than non-first generation students, perhaps due to learning about this through programs such as McNair Scholars.</a:t>
            </a: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 </a:t>
            </a: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p:txBody>
      </p:sp>
      <p:graphicFrame>
        <p:nvGraphicFramePr>
          <p:cNvPr id="121" name="Google Shape;121;p22"/>
          <p:cNvGraphicFramePr/>
          <p:nvPr>
            <p:extLst>
              <p:ext uri="{D42A27DB-BD31-4B8C-83A1-F6EECF244321}">
                <p14:modId xmlns:p14="http://schemas.microsoft.com/office/powerpoint/2010/main" val="391833980"/>
              </p:ext>
            </p:extLst>
          </p:nvPr>
        </p:nvGraphicFramePr>
        <p:xfrm>
          <a:off x="1878508" y="1494393"/>
          <a:ext cx="4503617" cy="1542791"/>
        </p:xfrm>
        <a:graphic>
          <a:graphicData uri="http://schemas.openxmlformats.org/drawingml/2006/table">
            <a:tbl>
              <a:tblPr>
                <a:noFill/>
              </a:tblPr>
              <a:tblGrid>
                <a:gridCol w="3189648">
                  <a:extLst>
                    <a:ext uri="{9D8B030D-6E8A-4147-A177-3AD203B41FA5}">
                      <a16:colId xmlns:a16="http://schemas.microsoft.com/office/drawing/2014/main" val="20000"/>
                    </a:ext>
                  </a:extLst>
                </a:gridCol>
                <a:gridCol w="637774">
                  <a:extLst>
                    <a:ext uri="{9D8B030D-6E8A-4147-A177-3AD203B41FA5}">
                      <a16:colId xmlns:a16="http://schemas.microsoft.com/office/drawing/2014/main" val="20001"/>
                    </a:ext>
                  </a:extLst>
                </a:gridCol>
                <a:gridCol w="676195">
                  <a:extLst>
                    <a:ext uri="{9D8B030D-6E8A-4147-A177-3AD203B41FA5}">
                      <a16:colId xmlns:a16="http://schemas.microsoft.com/office/drawing/2014/main" val="20002"/>
                    </a:ext>
                  </a:extLst>
                </a:gridCol>
              </a:tblGrid>
              <a:tr h="303525">
                <a:tc>
                  <a:txBody>
                    <a:bodyPr/>
                    <a:lstStyle/>
                    <a:p>
                      <a:pPr marL="0" lvl="0" indent="0" algn="l" rtl="0">
                        <a:spcBef>
                          <a:spcPts val="0"/>
                        </a:spcBef>
                        <a:spcAft>
                          <a:spcPts val="0"/>
                        </a:spcAft>
                        <a:buNone/>
                      </a:pPr>
                      <a:r>
                        <a:rPr lang="en" sz="1100" b="1">
                          <a:solidFill>
                            <a:schemeClr val="tx2">
                              <a:lumMod val="10000"/>
                            </a:schemeClr>
                          </a:solidFill>
                          <a:latin typeface="Barlow"/>
                          <a:ea typeface="Barlow"/>
                          <a:cs typeface="Barlow"/>
                          <a:sym typeface="Barlow"/>
                        </a:rPr>
                        <a:t>Awareness  of  funding opportunities</a:t>
                      </a:r>
                      <a:endParaRPr sz="1100" b="1">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 Yes</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No</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600"/>
                        </a:spcBef>
                        <a:spcAft>
                          <a:spcPts val="0"/>
                        </a:spcAft>
                        <a:buNone/>
                      </a:pPr>
                      <a:r>
                        <a:rPr lang="en" sz="1200">
                          <a:solidFill>
                            <a:schemeClr val="tx2">
                              <a:lumMod val="10000"/>
                            </a:schemeClr>
                          </a:solidFill>
                          <a:latin typeface="Barlow"/>
                          <a:ea typeface="Barlow"/>
                          <a:cs typeface="Barlow"/>
                          <a:sym typeface="Barlow"/>
                        </a:rPr>
                        <a:t>Johnson Family Fund</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32.9%</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67.1%</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600"/>
                        </a:spcBef>
                        <a:spcAft>
                          <a:spcPts val="0"/>
                        </a:spcAft>
                        <a:buNone/>
                      </a:pPr>
                      <a:r>
                        <a:rPr lang="en" sz="1200">
                          <a:solidFill>
                            <a:schemeClr val="tx2">
                              <a:lumMod val="10000"/>
                            </a:schemeClr>
                          </a:solidFill>
                          <a:latin typeface="Barlow"/>
                          <a:ea typeface="Barlow"/>
                          <a:cs typeface="Barlow"/>
                          <a:sym typeface="Barlow"/>
                        </a:rPr>
                        <a:t>Piper Center Grant</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43.7%</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56.3%</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a:solidFill>
                            <a:schemeClr val="tx2">
                              <a:lumMod val="10000"/>
                            </a:schemeClr>
                          </a:solidFill>
                          <a:latin typeface="Barlow"/>
                          <a:ea typeface="Barlow"/>
                          <a:cs typeface="Barlow"/>
                          <a:sym typeface="Barlow"/>
                        </a:rPr>
                        <a:t>Other financial assistance from St. Olaf College</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41.3%</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58.7%</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100">
                          <a:solidFill>
                            <a:schemeClr val="tx2">
                              <a:lumMod val="10000"/>
                            </a:schemeClr>
                          </a:solidFill>
                          <a:latin typeface="Barlow"/>
                          <a:ea typeface="Barlow"/>
                          <a:cs typeface="Barlow"/>
                          <a:sym typeface="Barlow"/>
                        </a:rPr>
                        <a:t>Funding opportunity from outside St. Olaf</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a:solidFill>
                            <a:schemeClr val="tx2">
                              <a:lumMod val="10000"/>
                            </a:schemeClr>
                          </a:solidFill>
                          <a:latin typeface="Barlow"/>
                          <a:ea typeface="Barlow"/>
                          <a:cs typeface="Barlow"/>
                          <a:sym typeface="Barlow"/>
                        </a:rPr>
                        <a:t>24.1%</a:t>
                      </a:r>
                      <a:endParaRPr sz="1100">
                        <a:solidFill>
                          <a:schemeClr val="tx2">
                            <a:lumMod val="10000"/>
                          </a:schemeClr>
                        </a:solidFill>
                        <a:latin typeface="Barlow"/>
                        <a:ea typeface="Barlow"/>
                        <a:cs typeface="Barlow"/>
                        <a:sym typeface="Barlow"/>
                      </a:endParaRPr>
                    </a:p>
                  </a:txBody>
                  <a:tcPr marL="63500" marR="63500" marT="63500" marB="63500">
                    <a:solidFill>
                      <a:srgbClr val="FFFFCC"/>
                    </a:solidFill>
                  </a:tcPr>
                </a:tc>
                <a:tc>
                  <a:txBody>
                    <a:bodyPr/>
                    <a:lstStyle/>
                    <a:p>
                      <a:pPr marL="0" lvl="0" indent="0" algn="ctr" rtl="0">
                        <a:spcBef>
                          <a:spcPts val="0"/>
                        </a:spcBef>
                        <a:spcAft>
                          <a:spcPts val="0"/>
                        </a:spcAft>
                        <a:buNone/>
                      </a:pPr>
                      <a:r>
                        <a:rPr lang="en" sz="1100" dirty="0">
                          <a:solidFill>
                            <a:schemeClr val="tx2">
                              <a:lumMod val="10000"/>
                            </a:schemeClr>
                          </a:solidFill>
                          <a:latin typeface="Barlow"/>
                          <a:ea typeface="Barlow"/>
                          <a:cs typeface="Barlow"/>
                          <a:sym typeface="Barlow"/>
                        </a:rPr>
                        <a:t>75.9%</a:t>
                      </a:r>
                      <a:endParaRPr sz="1100" dirty="0">
                        <a:solidFill>
                          <a:schemeClr val="tx2">
                            <a:lumMod val="10000"/>
                          </a:schemeClr>
                        </a:solidFill>
                        <a:latin typeface="Barlow"/>
                        <a:ea typeface="Barlow"/>
                        <a:cs typeface="Barlow"/>
                        <a:sym typeface="Barlow"/>
                      </a:endParaRPr>
                    </a:p>
                  </a:txBody>
                  <a:tcPr marL="63500" marR="63500" marT="63500" marB="63500">
                    <a:solidFill>
                      <a:srgbClr val="FFFFCC"/>
                    </a:solidFill>
                  </a:tcPr>
                </a:tc>
                <a:extLst>
                  <a:ext uri="{0D108BD9-81ED-4DB2-BD59-A6C34878D82A}">
                    <a16:rowId xmlns:a16="http://schemas.microsoft.com/office/drawing/2014/main" val="10004"/>
                  </a:ext>
                </a:extLst>
              </a:tr>
            </a:tbl>
          </a:graphicData>
        </a:graphic>
      </p:graphicFrame>
      <p:sp>
        <p:nvSpPr>
          <p:cNvPr id="122" name="Google Shape;122;p22"/>
          <p:cNvSpPr txBox="1"/>
          <p:nvPr/>
        </p:nvSpPr>
        <p:spPr>
          <a:xfrm>
            <a:off x="1299365" y="4056376"/>
            <a:ext cx="6753501" cy="66825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sng" strike="noStrike" kern="0" cap="none" spc="0" normalizeH="0" baseline="0" noProof="0" dirty="0">
                <a:ln>
                  <a:noFill/>
                </a:ln>
                <a:solidFill>
                  <a:srgbClr val="000000"/>
                </a:solidFill>
                <a:effectLst/>
                <a:uLnTx/>
                <a:uFillTx/>
                <a:latin typeface="Barlow"/>
                <a:ea typeface="Barlow"/>
                <a:cs typeface="Barlow"/>
                <a:sym typeface="Barlow"/>
              </a:rPr>
              <a:t>Recommendation</a:t>
            </a:r>
            <a:r>
              <a:rPr kumimoji="0" lang="en" sz="1400" b="0" i="0" u="none" strike="noStrike" kern="0" cap="none" spc="0" normalizeH="0" baseline="0" noProof="0" dirty="0">
                <a:ln>
                  <a:noFill/>
                </a:ln>
                <a:solidFill>
                  <a:srgbClr val="000000"/>
                </a:solidFill>
                <a:effectLst/>
                <a:uLnTx/>
                <a:uFillTx/>
                <a:latin typeface="Barlow"/>
                <a:ea typeface="Barlow"/>
                <a:cs typeface="Barlow"/>
                <a:sym typeface="Barlow"/>
              </a:rPr>
              <a:t>: Increase the diffusion of information about  funding opportunities.</a:t>
            </a: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E56F3-4232-D742-92D1-38A976CC5034}"/>
              </a:ext>
            </a:extLst>
          </p:cNvPr>
          <p:cNvSpPr>
            <a:spLocks noGrp="1"/>
          </p:cNvSpPr>
          <p:nvPr>
            <p:ph type="body" sz="quarter" idx="15"/>
          </p:nvPr>
        </p:nvSpPr>
        <p:spPr>
          <a:xfrm>
            <a:off x="2071776" y="3107532"/>
            <a:ext cx="4828999" cy="348343"/>
          </a:xfrm>
        </p:spPr>
        <p:txBody>
          <a:bodyPr/>
          <a:lstStyle/>
          <a:p>
            <a:pPr algn="ctr"/>
            <a:br>
              <a:rPr lang="en-GB" sz="1500" dirty="0">
                <a:solidFill>
                  <a:schemeClr val="tx1"/>
                </a:solidFill>
              </a:rPr>
            </a:br>
            <a:r>
              <a:rPr lang="en-GB" sz="1500" dirty="0">
                <a:solidFill>
                  <a:schemeClr val="tx1"/>
                </a:solidFill>
              </a:rPr>
              <a:t>Grace Cline, Rodrigo Escobar, and </a:t>
            </a:r>
            <a:r>
              <a:rPr lang="en-GB" sz="1500" dirty="0" err="1">
                <a:solidFill>
                  <a:schemeClr val="tx1"/>
                </a:solidFill>
              </a:rPr>
              <a:t>Aml</a:t>
            </a:r>
            <a:r>
              <a:rPr lang="en-GB" sz="1500" dirty="0">
                <a:solidFill>
                  <a:schemeClr val="tx1"/>
                </a:solidFill>
              </a:rPr>
              <a:t> Mohamed </a:t>
            </a:r>
            <a:endParaRPr lang="en-DE" sz="1500" dirty="0">
              <a:solidFill>
                <a:schemeClr val="tx1"/>
              </a:solidFill>
            </a:endParaRPr>
          </a:p>
        </p:txBody>
      </p:sp>
      <p:sp>
        <p:nvSpPr>
          <p:cNvPr id="3" name="Text Placeholder 2">
            <a:extLst>
              <a:ext uri="{FF2B5EF4-FFF2-40B4-BE49-F238E27FC236}">
                <a16:creationId xmlns:a16="http://schemas.microsoft.com/office/drawing/2014/main" id="{77B73708-1D1E-D14A-9DB6-58402D982CC9}"/>
              </a:ext>
            </a:extLst>
          </p:cNvPr>
          <p:cNvSpPr>
            <a:spLocks noGrp="1"/>
          </p:cNvSpPr>
          <p:nvPr>
            <p:ph type="body" sz="quarter" idx="16"/>
          </p:nvPr>
        </p:nvSpPr>
        <p:spPr>
          <a:xfrm>
            <a:off x="1071022" y="900431"/>
            <a:ext cx="6872288" cy="3172107"/>
          </a:xfrm>
        </p:spPr>
        <p:txBody>
          <a:bodyPr/>
          <a:lstStyle/>
          <a:p>
            <a:pPr algn="ctr">
              <a:lnSpc>
                <a:spcPct val="150000"/>
              </a:lnSpc>
            </a:pPr>
            <a:r>
              <a:rPr lang="en-GB" sz="2400" dirty="0">
                <a:latin typeface="Arial" panose="020B0604020202020204" pitchFamily="34" charset="0"/>
              </a:rPr>
              <a:t>Microaggressions in College Classrooms: Experiences and Views of </a:t>
            </a:r>
          </a:p>
          <a:p>
            <a:pPr algn="ctr">
              <a:lnSpc>
                <a:spcPct val="150000"/>
              </a:lnSpc>
            </a:pPr>
            <a:r>
              <a:rPr lang="en-GB" sz="2400" dirty="0">
                <a:latin typeface="Arial" panose="020B0604020202020204" pitchFamily="34" charset="0"/>
              </a:rPr>
              <a:t>BIPOC and White Students</a:t>
            </a:r>
          </a:p>
          <a:p>
            <a:br>
              <a:rPr lang="en-GB" dirty="0"/>
            </a:br>
            <a:endParaRPr lang="en-GB" dirty="0"/>
          </a:p>
          <a:p>
            <a:endParaRPr lang="en-GB" dirty="0"/>
          </a:p>
          <a:p>
            <a:endParaRPr lang="en-GB" dirty="0"/>
          </a:p>
          <a:p>
            <a:endParaRPr lang="en-DE" dirty="0"/>
          </a:p>
        </p:txBody>
      </p:sp>
      <p:sp>
        <p:nvSpPr>
          <p:cNvPr id="5" name="Rectangle 4">
            <a:extLst>
              <a:ext uri="{FF2B5EF4-FFF2-40B4-BE49-F238E27FC236}">
                <a16:creationId xmlns:a16="http://schemas.microsoft.com/office/drawing/2014/main" id="{ADF3A2E3-0BF7-4BD2-B3E8-5679D757D6A2}"/>
              </a:ext>
            </a:extLst>
          </p:cNvPr>
          <p:cNvSpPr/>
          <p:nvPr/>
        </p:nvSpPr>
        <p:spPr>
          <a:xfrm>
            <a:off x="1137236" y="676195"/>
            <a:ext cx="6935741" cy="35668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18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Our Research Process</a:t>
            </a:r>
          </a:p>
        </p:txBody>
      </p:sp>
      <p:sp>
        <p:nvSpPr>
          <p:cNvPr id="3" name="Text Placeholder 2"/>
          <p:cNvSpPr>
            <a:spLocks noGrp="1"/>
          </p:cNvSpPr>
          <p:nvPr>
            <p:ph type="body" idx="1"/>
          </p:nvPr>
        </p:nvSpPr>
        <p:spPr>
          <a:xfrm>
            <a:off x="1202238" y="1193162"/>
            <a:ext cx="7084679" cy="3193433"/>
          </a:xfrm>
        </p:spPr>
        <p:txBody>
          <a:bodyPr/>
          <a:lstStyle/>
          <a:p>
            <a:pPr marL="25400" indent="0">
              <a:buNone/>
            </a:pPr>
            <a:r>
              <a:rPr lang="en-US" sz="1200" dirty="0">
                <a:latin typeface="+mn-lt"/>
              </a:rPr>
              <a:t>Select topic and create research teams</a:t>
            </a:r>
          </a:p>
          <a:p>
            <a:pPr marL="25400" indent="0">
              <a:buNone/>
            </a:pPr>
            <a:endParaRPr lang="en-US" sz="800" dirty="0">
              <a:latin typeface="+mn-lt"/>
            </a:endParaRPr>
          </a:p>
          <a:p>
            <a:pPr marL="25400" indent="0">
              <a:spcBef>
                <a:spcPts val="600"/>
              </a:spcBef>
              <a:buNone/>
            </a:pPr>
            <a:r>
              <a:rPr lang="en-US" sz="1200" u="sng" dirty="0">
                <a:latin typeface="+mn-lt"/>
              </a:rPr>
              <a:t>Each team’s process</a:t>
            </a:r>
            <a:r>
              <a:rPr lang="en-US" sz="1200" dirty="0">
                <a:latin typeface="+mn-lt"/>
              </a:rPr>
              <a:t>:</a:t>
            </a:r>
          </a:p>
          <a:p>
            <a:pPr marL="25400" indent="0">
              <a:spcBef>
                <a:spcPts val="600"/>
              </a:spcBef>
              <a:buNone/>
            </a:pPr>
            <a:r>
              <a:rPr lang="en-US" sz="1400" dirty="0">
                <a:latin typeface="+mn-lt"/>
              </a:rPr>
              <a:t>    </a:t>
            </a:r>
            <a:r>
              <a:rPr lang="en-US" sz="1200" dirty="0">
                <a:latin typeface="+mn-lt"/>
              </a:rPr>
              <a:t>Subtopic &amp; “Starter” research questions/concepts </a:t>
            </a:r>
          </a:p>
          <a:p>
            <a:pPr marL="25400" indent="0">
              <a:spcBef>
                <a:spcPts val="600"/>
              </a:spcBef>
              <a:buNone/>
            </a:pPr>
            <a:r>
              <a:rPr lang="en-US" sz="1200" dirty="0">
                <a:latin typeface="+mn-lt"/>
              </a:rPr>
              <a:t>    Meet with client</a:t>
            </a:r>
          </a:p>
          <a:p>
            <a:pPr marL="25400" indent="0">
              <a:spcBef>
                <a:spcPts val="600"/>
              </a:spcBef>
              <a:buNone/>
            </a:pPr>
            <a:r>
              <a:rPr lang="en-US" sz="1200" dirty="0">
                <a:latin typeface="+mn-lt"/>
              </a:rPr>
              <a:t>    Review scholarly literature on sub-topic</a:t>
            </a:r>
          </a:p>
          <a:p>
            <a:pPr marL="25400" indent="0">
              <a:spcBef>
                <a:spcPts val="600"/>
              </a:spcBef>
              <a:buNone/>
            </a:pPr>
            <a:r>
              <a:rPr lang="en-US" sz="1200" dirty="0">
                <a:latin typeface="+mn-lt"/>
              </a:rPr>
              <a:t>    Develop tentative research questions</a:t>
            </a:r>
          </a:p>
          <a:p>
            <a:pPr marL="25400" indent="0">
              <a:spcBef>
                <a:spcPts val="600"/>
              </a:spcBef>
              <a:buNone/>
            </a:pPr>
            <a:r>
              <a:rPr lang="en-US" sz="1200" dirty="0">
                <a:latin typeface="+mn-lt"/>
              </a:rPr>
              <a:t>              </a:t>
            </a:r>
            <a:r>
              <a:rPr lang="en-US" sz="1200" dirty="0">
                <a:latin typeface="+mn-lt"/>
                <a:sym typeface="Wingdings" panose="05000000000000000000" pitchFamily="2" charset="2"/>
              </a:rPr>
              <a:t> Conduct f</a:t>
            </a:r>
            <a:r>
              <a:rPr lang="en-US" sz="1200" dirty="0">
                <a:latin typeface="+mn-lt"/>
              </a:rPr>
              <a:t>ocus group </a:t>
            </a:r>
          </a:p>
          <a:p>
            <a:pPr marL="25400" indent="0">
              <a:spcBef>
                <a:spcPts val="600"/>
              </a:spcBef>
              <a:buNone/>
            </a:pPr>
            <a:r>
              <a:rPr lang="en-US" sz="1200" dirty="0">
                <a:latin typeface="+mn-lt"/>
                <a:sym typeface="Wingdings" panose="05000000000000000000" pitchFamily="2" charset="2"/>
              </a:rPr>
              <a:t>	      Refine research questions </a:t>
            </a:r>
          </a:p>
          <a:p>
            <a:pPr marL="25400" indent="0">
              <a:spcBef>
                <a:spcPts val="600"/>
              </a:spcBef>
              <a:buNone/>
            </a:pPr>
            <a:r>
              <a:rPr lang="en-US" sz="1200" dirty="0">
                <a:latin typeface="+mn-lt"/>
                <a:sym typeface="Wingdings" panose="05000000000000000000" pitchFamily="2" charset="2"/>
              </a:rPr>
              <a:t>	                C</a:t>
            </a:r>
            <a:r>
              <a:rPr lang="en-US" sz="1200" dirty="0">
                <a:latin typeface="+mn-lt"/>
              </a:rPr>
              <a:t>onstruct survey – consult </a:t>
            </a:r>
            <a:r>
              <a:rPr lang="en-US" sz="1200">
                <a:latin typeface="+mn-lt"/>
              </a:rPr>
              <a:t>with collaborators</a:t>
            </a:r>
            <a:endParaRPr lang="en-US" sz="1200" dirty="0">
              <a:latin typeface="+mn-lt"/>
            </a:endParaRPr>
          </a:p>
          <a:p>
            <a:pPr marL="25400" indent="0">
              <a:spcBef>
                <a:spcPts val="600"/>
              </a:spcBef>
              <a:buNone/>
            </a:pPr>
            <a:r>
              <a:rPr lang="en-US" sz="1200" dirty="0">
                <a:latin typeface="+mn-lt"/>
                <a:sym typeface="Wingdings" panose="05000000000000000000" pitchFamily="2" charset="2"/>
              </a:rPr>
              <a:t>		        </a:t>
            </a:r>
            <a:r>
              <a:rPr lang="en-US" sz="1200" dirty="0">
                <a:latin typeface="+mn-lt"/>
              </a:rPr>
              <a:t>Pre-test survey</a:t>
            </a:r>
          </a:p>
          <a:p>
            <a:pPr marL="25400" indent="0">
              <a:spcBef>
                <a:spcPts val="600"/>
              </a:spcBef>
              <a:buNone/>
            </a:pPr>
            <a:r>
              <a:rPr lang="en-US" sz="1200" dirty="0">
                <a:latin typeface="+mn-lt"/>
              </a:rPr>
              <a:t>			  </a:t>
            </a:r>
            <a:r>
              <a:rPr lang="en-US" sz="1200" dirty="0">
                <a:latin typeface="+mn-lt"/>
                <a:sym typeface="Wingdings" panose="05000000000000000000" pitchFamily="2" charset="2"/>
              </a:rPr>
              <a:t> Administer survey </a:t>
            </a:r>
          </a:p>
          <a:p>
            <a:pPr marL="25400" indent="0">
              <a:spcBef>
                <a:spcPts val="600"/>
              </a:spcBef>
              <a:buNone/>
            </a:pPr>
            <a:r>
              <a:rPr lang="en-US" sz="1200" dirty="0">
                <a:latin typeface="+mn-lt"/>
                <a:sym typeface="Wingdings" panose="05000000000000000000" pitchFamily="2" charset="2"/>
              </a:rPr>
              <a:t>				 Analyze data &amp; do reporting</a:t>
            </a:r>
            <a:endParaRPr lang="en-US" sz="1200" dirty="0">
              <a:latin typeface="+mn-lt"/>
            </a:endParaRPr>
          </a:p>
          <a:p>
            <a:endParaRPr lang="en-US" dirty="0"/>
          </a:p>
        </p:txBody>
      </p:sp>
    </p:spTree>
    <p:extLst>
      <p:ext uri="{BB962C8B-B14F-4D97-AF65-F5344CB8AC3E}">
        <p14:creationId xmlns:p14="http://schemas.microsoft.com/office/powerpoint/2010/main" val="1522934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101297F-7B7D-49C9-89CB-9DD47FD443A7}"/>
              </a:ext>
            </a:extLst>
          </p:cNvPr>
          <p:cNvSpPr txBox="1">
            <a:spLocks/>
          </p:cNvSpPr>
          <p:nvPr/>
        </p:nvSpPr>
        <p:spPr>
          <a:xfrm>
            <a:off x="282376" y="926297"/>
            <a:ext cx="7973021" cy="653142"/>
          </a:xfrm>
          <a:prstGeom prst="rect">
            <a:avLst/>
          </a:prstGeom>
        </p:spPr>
        <p:txBody>
          <a:bodyPr vert="horz" wrap="square" lIns="68580" tIns="34290" rIns="68580" bIns="34290" rtlCol="0" anchor="t" anchorCtr="0">
            <a:noAutofit/>
          </a:bodyPr>
          <a:lstStyle>
            <a:lvl1pPr marL="0" indent="0" algn="l" defTabSz="914377" rtl="0" eaLnBrk="1" latinLnBrk="0" hangingPunct="1">
              <a:lnSpc>
                <a:spcPct val="90000"/>
              </a:lnSpc>
              <a:spcBef>
                <a:spcPts val="1000"/>
              </a:spcBef>
              <a:spcAft>
                <a:spcPts val="0"/>
              </a:spcAft>
              <a:buFontTx/>
              <a:buNone/>
              <a:defRPr sz="2700" b="1" i="0" kern="1200" cap="none" baseline="0">
                <a:solidFill>
                  <a:srgbClr val="000000"/>
                </a:solidFill>
                <a:latin typeface="Graphik" panose="020B0503030202060203" pitchFamily="34" charset="0"/>
                <a:ea typeface="+mn-ea"/>
                <a:cs typeface="+mn-cs"/>
              </a:defRPr>
            </a:lvl1pPr>
            <a:lvl2pPr marL="0" indent="0" algn="l" defTabSz="914377" rtl="0" eaLnBrk="1" latinLnBrk="0" hangingPunct="1">
              <a:lnSpc>
                <a:spcPct val="90000"/>
              </a:lnSpc>
              <a:spcBef>
                <a:spcPts val="1200"/>
              </a:spcBef>
              <a:spcAft>
                <a:spcPts val="1200"/>
              </a:spcAft>
              <a:buFont typeface="Arial" panose="020B0604020202020204" pitchFamily="34" charset="0"/>
              <a:buNone/>
              <a:defRPr sz="2200" kern="1200">
                <a:solidFill>
                  <a:schemeClr val="tx1"/>
                </a:solidFill>
                <a:latin typeface="+mn-lt"/>
                <a:ea typeface="+mn-ea"/>
                <a:cs typeface="+mn-cs"/>
              </a:defRPr>
            </a:lvl2pPr>
            <a:lvl3pPr marL="180975" indent="-180975" algn="l" defTabSz="914377" rtl="0" eaLnBrk="1" latinLnBrk="0" hangingPunct="1">
              <a:lnSpc>
                <a:spcPct val="9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lgn="ctr" defTabSz="685783">
              <a:spcBef>
                <a:spcPts val="750"/>
              </a:spcBef>
              <a:buClrTx/>
              <a:defRPr/>
            </a:pPr>
            <a:r>
              <a:rPr lang="en-US" sz="2100" dirty="0">
                <a:latin typeface="Arial" panose="020B0604020202020204" pitchFamily="34" charset="0"/>
                <a:cs typeface="Arial" panose="020B0604020202020204" pitchFamily="34" charset="0"/>
              </a:rPr>
              <a:t>What are Microaggressions? </a:t>
            </a:r>
          </a:p>
        </p:txBody>
      </p:sp>
      <p:sp>
        <p:nvSpPr>
          <p:cNvPr id="8" name="AutoShape 2" descr="Downloads – The St. Olaf Brand">
            <a:extLst>
              <a:ext uri="{FF2B5EF4-FFF2-40B4-BE49-F238E27FC236}">
                <a16:creationId xmlns:a16="http://schemas.microsoft.com/office/drawing/2014/main" id="{B9E28F30-4413-4BF4-BC79-971BE985AA83}"/>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15" name="TextBox 14">
            <a:extLst>
              <a:ext uri="{FF2B5EF4-FFF2-40B4-BE49-F238E27FC236}">
                <a16:creationId xmlns:a16="http://schemas.microsoft.com/office/drawing/2014/main" id="{4F385EBE-A6C5-3C48-9BCF-C2F10CBCC32B}"/>
              </a:ext>
            </a:extLst>
          </p:cNvPr>
          <p:cNvSpPr txBox="1"/>
          <p:nvPr/>
        </p:nvSpPr>
        <p:spPr>
          <a:xfrm>
            <a:off x="1411197" y="1731892"/>
            <a:ext cx="7194243" cy="2377574"/>
          </a:xfrm>
          <a:prstGeom prst="rect">
            <a:avLst/>
          </a:prstGeom>
          <a:noFill/>
        </p:spPr>
        <p:txBody>
          <a:bodyPr wrap="square" rtlCol="0">
            <a:spAutoFit/>
          </a:bodyPr>
          <a:lstStyle/>
          <a:p>
            <a:pPr defTabSz="685800" fontAlgn="base">
              <a:buClrTx/>
            </a:pPr>
            <a:r>
              <a:rPr lang="en-GB" sz="1350" kern="1200" dirty="0">
                <a:solidFill>
                  <a:prstClr val="black"/>
                </a:solidFill>
                <a:latin typeface="Arial" panose="020B0604020202020204" pitchFamily="34" charset="0"/>
                <a:ea typeface="+mn-ea"/>
                <a:cs typeface="Arial" panose="020B0604020202020204" pitchFamily="34" charset="0"/>
              </a:rPr>
              <a:t>They are common, daily indignities toward a person or group on the basis </a:t>
            </a:r>
          </a:p>
          <a:p>
            <a:pPr defTabSz="685800" fontAlgn="base">
              <a:buClrTx/>
            </a:pPr>
            <a:r>
              <a:rPr lang="en-GB" sz="1350" kern="1200" dirty="0">
                <a:solidFill>
                  <a:prstClr val="black"/>
                </a:solidFill>
                <a:latin typeface="Arial" panose="020B0604020202020204" pitchFamily="34" charset="0"/>
                <a:ea typeface="+mn-ea"/>
                <a:cs typeface="Arial" panose="020B0604020202020204" pitchFamily="34" charset="0"/>
              </a:rPr>
              <a:t>of race, ethnicity, or nationality.</a:t>
            </a:r>
          </a:p>
          <a:p>
            <a:pPr marL="214313" indent="-214313" defTabSz="685800" fontAlgn="base">
              <a:buClrTx/>
              <a:buFont typeface="Arial" panose="020B0604020202020204" pitchFamily="34" charset="0"/>
              <a:buChar char="•"/>
            </a:pPr>
            <a:endParaRPr lang="en-GB" sz="1350" kern="1200" dirty="0">
              <a:solidFill>
                <a:prstClr val="black"/>
              </a:solidFill>
              <a:latin typeface="Arial" panose="020B0604020202020204" pitchFamily="34" charset="0"/>
              <a:ea typeface="+mn-ea"/>
              <a:cs typeface="Arial" panose="020B0604020202020204" pitchFamily="34" charset="0"/>
            </a:endParaRPr>
          </a:p>
          <a:p>
            <a:pPr marL="557213" lvl="1" indent="-214313" defTabSz="685800" fontAlgn="base">
              <a:buClrTx/>
              <a:buFont typeface="Arial" panose="020B0604020202020204" pitchFamily="34" charset="0"/>
              <a:buChar char="•"/>
            </a:pPr>
            <a:r>
              <a:rPr lang="en-GB" sz="1350" kern="1200" dirty="0">
                <a:solidFill>
                  <a:prstClr val="black"/>
                </a:solidFill>
                <a:latin typeface="Arial" panose="020B0604020202020204" pitchFamily="34" charset="0"/>
                <a:ea typeface="+mn-ea"/>
                <a:cs typeface="Arial" panose="020B0604020202020204" pitchFamily="34" charset="0"/>
              </a:rPr>
              <a:t>Verbal, behavioral, or environmental (part of the setting)</a:t>
            </a:r>
          </a:p>
          <a:p>
            <a:pPr marL="557213" lvl="1" indent="-214313" defTabSz="685800" fontAlgn="base">
              <a:buClrTx/>
              <a:buFont typeface="Arial" panose="020B0604020202020204" pitchFamily="34" charset="0"/>
              <a:buChar char="•"/>
            </a:pPr>
            <a:endParaRPr lang="en-GB" sz="1350" kern="1200" dirty="0">
              <a:solidFill>
                <a:prstClr val="black"/>
              </a:solidFill>
              <a:latin typeface="Arial" panose="020B0604020202020204" pitchFamily="34" charset="0"/>
              <a:ea typeface="+mn-ea"/>
              <a:cs typeface="Arial" panose="020B0604020202020204" pitchFamily="34" charset="0"/>
            </a:endParaRPr>
          </a:p>
          <a:p>
            <a:pPr marL="557213" lvl="1" indent="-214313" defTabSz="685800" fontAlgn="base">
              <a:buClrTx/>
              <a:buFont typeface="Arial" panose="020B0604020202020204" pitchFamily="34" charset="0"/>
              <a:buChar char="•"/>
            </a:pPr>
            <a:r>
              <a:rPr lang="en-GB" sz="1350" kern="1200" dirty="0">
                <a:solidFill>
                  <a:prstClr val="black"/>
                </a:solidFill>
                <a:latin typeface="Arial" panose="020B0604020202020204" pitchFamily="34" charset="0"/>
                <a:ea typeface="+mn-ea"/>
                <a:cs typeface="Arial" panose="020B0604020202020204" pitchFamily="34" charset="0"/>
              </a:rPr>
              <a:t>Intended or unintended</a:t>
            </a:r>
          </a:p>
          <a:p>
            <a:pPr marL="557213" lvl="1" indent="-214313" defTabSz="685800" fontAlgn="base">
              <a:buClrTx/>
              <a:buFont typeface="Arial" panose="020B0604020202020204" pitchFamily="34" charset="0"/>
              <a:buChar char="•"/>
            </a:pPr>
            <a:endParaRPr lang="en-GB" sz="1350" kern="1200" dirty="0">
              <a:solidFill>
                <a:prstClr val="black"/>
              </a:solidFill>
              <a:latin typeface="Arial" panose="020B0604020202020204" pitchFamily="34" charset="0"/>
              <a:ea typeface="+mn-ea"/>
              <a:cs typeface="Arial" panose="020B0604020202020204" pitchFamily="34" charset="0"/>
            </a:endParaRPr>
          </a:p>
          <a:p>
            <a:pPr marL="557213" lvl="1" indent="-214313" defTabSz="685800" fontAlgn="base">
              <a:buClrTx/>
              <a:buFont typeface="Arial" panose="020B0604020202020204" pitchFamily="34" charset="0"/>
              <a:buChar char="•"/>
            </a:pPr>
            <a:r>
              <a:rPr lang="en-GB" sz="1350" kern="1200" dirty="0">
                <a:solidFill>
                  <a:prstClr val="black"/>
                </a:solidFill>
                <a:latin typeface="Arial" panose="020B0604020202020204" pitchFamily="34" charset="0"/>
                <a:ea typeface="+mn-ea"/>
                <a:cs typeface="Arial" panose="020B0604020202020204" pitchFamily="34" charset="0"/>
              </a:rPr>
              <a:t>Obvious or subtle</a:t>
            </a:r>
          </a:p>
          <a:p>
            <a:pPr defTabSz="685800">
              <a:buClrTx/>
            </a:pPr>
            <a:endParaRPr lang="en-US" sz="1350" kern="1200" dirty="0">
              <a:solidFill>
                <a:prstClr val="black"/>
              </a:solidFill>
              <a:latin typeface="Calibri" panose="020F0502020204030204"/>
              <a:ea typeface="+mn-ea"/>
              <a:cs typeface="+mn-cs"/>
            </a:endParaRPr>
          </a:p>
          <a:p>
            <a:pPr defTabSz="685800">
              <a:buClrTx/>
            </a:pPr>
            <a:endParaRPr lang="en-US" sz="1350" kern="1200" dirty="0">
              <a:solidFill>
                <a:prstClr val="black"/>
              </a:solidFill>
              <a:latin typeface="Arial" panose="020B0604020202020204" pitchFamily="34" charset="0"/>
              <a:ea typeface="+mn-ea"/>
              <a:cs typeface="Arial" panose="020B0604020202020204" pitchFamily="34" charset="0"/>
            </a:endParaRPr>
          </a:p>
          <a:p>
            <a:pPr defTabSz="685800">
              <a:buClrTx/>
            </a:pPr>
            <a:r>
              <a:rPr lang="en-US" sz="1350" kern="1200" dirty="0">
                <a:solidFill>
                  <a:prstClr val="black"/>
                </a:solidFill>
                <a:latin typeface="Arial" panose="020B0604020202020204" pitchFamily="34" charset="0"/>
                <a:ea typeface="+mn-ea"/>
                <a:cs typeface="Arial" panose="020B0604020202020204" pitchFamily="34" charset="0"/>
              </a:rPr>
              <a:t>The </a:t>
            </a:r>
            <a:r>
              <a:rPr lang="en-US" sz="1350" u="sng" kern="1200" dirty="0">
                <a:solidFill>
                  <a:prstClr val="black"/>
                </a:solidFill>
                <a:latin typeface="Arial" panose="020B0604020202020204" pitchFamily="34" charset="0"/>
                <a:ea typeface="+mn-ea"/>
                <a:cs typeface="Arial" panose="020B0604020202020204" pitchFamily="34" charset="0"/>
              </a:rPr>
              <a:t>cumulative</a:t>
            </a:r>
            <a:r>
              <a:rPr lang="en-US" sz="1350" kern="1200" dirty="0">
                <a:solidFill>
                  <a:prstClr val="black"/>
                </a:solidFill>
                <a:latin typeface="Arial" panose="020B0604020202020204" pitchFamily="34" charset="0"/>
                <a:ea typeface="+mn-ea"/>
                <a:cs typeface="Arial" panose="020B0604020202020204" pitchFamily="34" charset="0"/>
              </a:rPr>
              <a:t> burden contributes to diminished well-being and academic performance.</a:t>
            </a:r>
            <a:endParaRPr lang="en-DE" sz="135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4455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B006B8-80BF-054E-B1E0-F184D47BD1F8}"/>
              </a:ext>
            </a:extLst>
          </p:cNvPr>
          <p:cNvSpPr>
            <a:spLocks noGrp="1"/>
          </p:cNvSpPr>
          <p:nvPr>
            <p:ph type="body" sz="quarter" idx="15"/>
          </p:nvPr>
        </p:nvSpPr>
        <p:spPr>
          <a:xfrm>
            <a:off x="797242" y="1099532"/>
            <a:ext cx="8250615" cy="507828"/>
          </a:xfrm>
        </p:spPr>
        <p:txBody>
          <a:bodyPr/>
          <a:lstStyle/>
          <a:p>
            <a:r>
              <a:rPr lang="en-DE" sz="1200" b="1" dirty="0">
                <a:solidFill>
                  <a:schemeClr val="tx1"/>
                </a:solidFill>
              </a:rPr>
              <a:t>Table 1. This semester during your classes so far, how many times have these things occur</a:t>
            </a:r>
            <a:r>
              <a:rPr lang="en-GB" sz="1200" b="1" dirty="0">
                <a:solidFill>
                  <a:schemeClr val="tx1"/>
                </a:solidFill>
              </a:rPr>
              <a:t>r</a:t>
            </a:r>
            <a:r>
              <a:rPr lang="en-DE" sz="1200" b="1" dirty="0">
                <a:solidFill>
                  <a:schemeClr val="tx1"/>
                </a:solidFill>
              </a:rPr>
              <a:t>ed?</a:t>
            </a:r>
          </a:p>
          <a:p>
            <a:endParaRPr lang="en-DE" dirty="0"/>
          </a:p>
        </p:txBody>
      </p:sp>
      <p:sp>
        <p:nvSpPr>
          <p:cNvPr id="3" name="Text Placeholder 2">
            <a:extLst>
              <a:ext uri="{FF2B5EF4-FFF2-40B4-BE49-F238E27FC236}">
                <a16:creationId xmlns:a16="http://schemas.microsoft.com/office/drawing/2014/main" id="{0B1C3241-EDAB-D346-AFB6-C27089214C5C}"/>
              </a:ext>
            </a:extLst>
          </p:cNvPr>
          <p:cNvSpPr>
            <a:spLocks noGrp="1"/>
          </p:cNvSpPr>
          <p:nvPr>
            <p:ph type="body" sz="quarter" idx="16"/>
          </p:nvPr>
        </p:nvSpPr>
        <p:spPr>
          <a:xfrm>
            <a:off x="888676" y="379939"/>
            <a:ext cx="8435444" cy="333668"/>
          </a:xfrm>
        </p:spPr>
        <p:txBody>
          <a:bodyPr/>
          <a:lstStyle/>
          <a:p>
            <a:r>
              <a:rPr lang="en-DE" dirty="0">
                <a:latin typeface="Arial" panose="020B0604020202020204" pitchFamily="34" charset="0"/>
              </a:rPr>
              <a:t>Frequency of Microaggressions </a:t>
            </a:r>
            <a:r>
              <a:rPr lang="en-US" dirty="0">
                <a:latin typeface="Arial" panose="020B0604020202020204" pitchFamily="34" charset="0"/>
              </a:rPr>
              <a:t>(MAs) </a:t>
            </a:r>
            <a:r>
              <a:rPr lang="en-DE" dirty="0">
                <a:latin typeface="Arial" panose="020B0604020202020204" pitchFamily="34" charset="0"/>
              </a:rPr>
              <a:t>in the Classroom </a:t>
            </a:r>
          </a:p>
          <a:p>
            <a:endParaRPr lang="en-DE" dirty="0"/>
          </a:p>
        </p:txBody>
      </p:sp>
      <p:graphicFrame>
        <p:nvGraphicFramePr>
          <p:cNvPr id="4" name="Google Shape;74;p16">
            <a:extLst>
              <a:ext uri="{FF2B5EF4-FFF2-40B4-BE49-F238E27FC236}">
                <a16:creationId xmlns:a16="http://schemas.microsoft.com/office/drawing/2014/main" id="{351A979F-2FE9-E04F-B6D9-F024328830DC}"/>
              </a:ext>
            </a:extLst>
          </p:cNvPr>
          <p:cNvGraphicFramePr/>
          <p:nvPr>
            <p:extLst>
              <p:ext uri="{D42A27DB-BD31-4B8C-83A1-F6EECF244321}">
                <p14:modId xmlns:p14="http://schemas.microsoft.com/office/powerpoint/2010/main" val="2537690465"/>
              </p:ext>
            </p:extLst>
          </p:nvPr>
        </p:nvGraphicFramePr>
        <p:xfrm>
          <a:off x="885645" y="1295739"/>
          <a:ext cx="7102655" cy="2463387"/>
        </p:xfrm>
        <a:graphic>
          <a:graphicData uri="http://schemas.openxmlformats.org/drawingml/2006/table">
            <a:tbl>
              <a:tblPr>
                <a:noFill/>
              </a:tblPr>
              <a:tblGrid>
                <a:gridCol w="4421606">
                  <a:extLst>
                    <a:ext uri="{9D8B030D-6E8A-4147-A177-3AD203B41FA5}">
                      <a16:colId xmlns:a16="http://schemas.microsoft.com/office/drawing/2014/main" val="20000"/>
                    </a:ext>
                  </a:extLst>
                </a:gridCol>
                <a:gridCol w="661749">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286481">
                <a:tc>
                  <a:txBody>
                    <a:bodyPr/>
                    <a:lstStyle/>
                    <a:p>
                      <a:pPr marL="0" lvl="0" indent="0" algn="l" rtl="0">
                        <a:spcBef>
                          <a:spcPts val="0"/>
                        </a:spcBef>
                        <a:spcAft>
                          <a:spcPts val="0"/>
                        </a:spcAft>
                        <a:buNone/>
                      </a:pPr>
                      <a:endParaRPr lang="en-DE" sz="1100" dirty="0"/>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GB" sz="1100" dirty="0"/>
                        <a:t>0 times</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GB" sz="1100" dirty="0"/>
                        <a:t>1 time</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GB" sz="1100" dirty="0"/>
                        <a:t>2 times</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GB" sz="1100" dirty="0"/>
                        <a:t>3/+ times</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441958">
                <a:tc>
                  <a:txBody>
                    <a:bodyPr/>
                    <a:lstStyle/>
                    <a:p>
                      <a:pPr marL="0" lvl="0" indent="0" algn="l" rtl="0">
                        <a:lnSpc>
                          <a:spcPct val="115000"/>
                        </a:lnSpc>
                        <a:spcBef>
                          <a:spcPts val="0"/>
                        </a:spcBef>
                        <a:spcAft>
                          <a:spcPts val="0"/>
                        </a:spcAft>
                        <a:buNone/>
                      </a:pPr>
                      <a:r>
                        <a:rPr lang="en-GB" sz="1100" dirty="0"/>
                        <a:t>I was targeted (or my racial, ethnic, or nationality group was targeted) by a racial or ethnic microaggression from another student.</a:t>
                      </a:r>
                    </a:p>
                  </a:txBody>
                  <a:tcPr marL="39335" marR="39335" marT="39335" marB="3933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endParaRPr lang="en" sz="1100" b="0" dirty="0"/>
                    </a:p>
                    <a:p>
                      <a:pPr marL="0" lvl="0" indent="0" algn="ctr" rtl="0">
                        <a:lnSpc>
                          <a:spcPct val="115000"/>
                        </a:lnSpc>
                        <a:spcBef>
                          <a:spcPts val="0"/>
                        </a:spcBef>
                        <a:spcAft>
                          <a:spcPts val="0"/>
                        </a:spcAft>
                        <a:buNone/>
                      </a:pPr>
                      <a:r>
                        <a:rPr lang="en" sz="1100" b="0" dirty="0"/>
                        <a:t>94.1%</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endParaRPr lang="en" sz="1100" b="1" dirty="0"/>
                    </a:p>
                    <a:p>
                      <a:pPr marL="0" lvl="0" indent="0" algn="ctr" rtl="0">
                        <a:lnSpc>
                          <a:spcPct val="115000"/>
                        </a:lnSpc>
                        <a:spcBef>
                          <a:spcPts val="0"/>
                        </a:spcBef>
                        <a:spcAft>
                          <a:spcPts val="0"/>
                        </a:spcAft>
                        <a:buNone/>
                      </a:pPr>
                      <a:r>
                        <a:rPr lang="en" sz="1100" b="1" dirty="0"/>
                        <a:t>3.6%</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endParaRPr lang="en" sz="1100" b="1" dirty="0"/>
                    </a:p>
                    <a:p>
                      <a:pPr marL="0" lvl="0" indent="0" algn="ctr" rtl="0">
                        <a:lnSpc>
                          <a:spcPct val="115000"/>
                        </a:lnSpc>
                        <a:spcBef>
                          <a:spcPts val="0"/>
                        </a:spcBef>
                        <a:spcAft>
                          <a:spcPts val="0"/>
                        </a:spcAft>
                        <a:buNone/>
                      </a:pPr>
                      <a:r>
                        <a:rPr lang="en" sz="1100" b="1" dirty="0"/>
                        <a:t>1.2%</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endParaRPr lang="en" sz="1100" b="1" dirty="0"/>
                    </a:p>
                    <a:p>
                      <a:pPr marL="0" lvl="0" indent="0" algn="ctr" rtl="0">
                        <a:lnSpc>
                          <a:spcPct val="115000"/>
                        </a:lnSpc>
                        <a:spcBef>
                          <a:spcPts val="0"/>
                        </a:spcBef>
                        <a:spcAft>
                          <a:spcPts val="0"/>
                        </a:spcAft>
                        <a:buNone/>
                      </a:pPr>
                      <a:r>
                        <a:rPr lang="en" sz="1100" b="1" dirty="0"/>
                        <a:t>1.2%</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441958">
                <a:tc>
                  <a:txBody>
                    <a:bodyPr/>
                    <a:lstStyle/>
                    <a:p>
                      <a:pPr marL="0" lvl="0" indent="0" algn="l" rtl="0">
                        <a:lnSpc>
                          <a:spcPct val="115000"/>
                        </a:lnSpc>
                        <a:spcBef>
                          <a:spcPts val="0"/>
                        </a:spcBef>
                        <a:spcAft>
                          <a:spcPts val="0"/>
                        </a:spcAft>
                        <a:buNone/>
                      </a:pPr>
                      <a:r>
                        <a:rPr lang="en-GB" sz="1100" dirty="0"/>
                        <a:t>I was targeted (or my racial, ethnic, or nationality group was targeted) by a racial or ethnic microaggression from a professor.</a:t>
                      </a:r>
                    </a:p>
                  </a:txBody>
                  <a:tcPr marL="39335" marR="39335" marT="39335" marB="3933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0"/>
                        <a:t>96.0%</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2.4%</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1.2%</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0.4%</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322282">
                <a:tc>
                  <a:txBody>
                    <a:bodyPr/>
                    <a:lstStyle/>
                    <a:p>
                      <a:pPr marL="0" lvl="0" indent="0" algn="l" rtl="0">
                        <a:lnSpc>
                          <a:spcPct val="115000"/>
                        </a:lnSpc>
                        <a:spcBef>
                          <a:spcPts val="0"/>
                        </a:spcBef>
                        <a:spcAft>
                          <a:spcPts val="0"/>
                        </a:spcAft>
                        <a:buNone/>
                      </a:pPr>
                      <a:r>
                        <a:rPr lang="en-GB" sz="1100" dirty="0"/>
                        <a:t>I observed a racial or ethnic microaggression from a student to another student.</a:t>
                      </a:r>
                    </a:p>
                  </a:txBody>
                  <a:tcPr marL="39335" marR="39335" marT="39335" marB="3933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0"/>
                        <a:t>82.2%</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a:t>7.9%</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5.1%</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4.7%</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286481">
                <a:tc>
                  <a:txBody>
                    <a:bodyPr/>
                    <a:lstStyle/>
                    <a:p>
                      <a:pPr marL="0" lvl="0" indent="0" algn="l" rtl="0">
                        <a:lnSpc>
                          <a:spcPct val="115000"/>
                        </a:lnSpc>
                        <a:spcBef>
                          <a:spcPts val="0"/>
                        </a:spcBef>
                        <a:spcAft>
                          <a:spcPts val="0"/>
                        </a:spcAft>
                        <a:buNone/>
                      </a:pPr>
                      <a:r>
                        <a:rPr lang="en-GB" sz="1100" dirty="0"/>
                        <a:t>I observed a racial or ethnic microaggression from a professor to a student.</a:t>
                      </a:r>
                    </a:p>
                    <a:p>
                      <a:pPr marL="0" lvl="0" indent="0" algn="l" rtl="0">
                        <a:lnSpc>
                          <a:spcPct val="115000"/>
                        </a:lnSpc>
                        <a:spcBef>
                          <a:spcPts val="0"/>
                        </a:spcBef>
                        <a:spcAft>
                          <a:spcPts val="0"/>
                        </a:spcAft>
                        <a:buNone/>
                      </a:pPr>
                      <a:endParaRPr lang="en-GB" sz="1100" dirty="0"/>
                    </a:p>
                  </a:txBody>
                  <a:tcPr marL="39335" marR="39335" marT="39335" marB="3933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0" dirty="0"/>
                        <a:t>85.3%</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a:t>7.9%</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4.0%</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b="1" dirty="0"/>
                        <a:t>2.8%</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r h="322282">
                <a:tc>
                  <a:txBody>
                    <a:bodyPr/>
                    <a:lstStyle/>
                    <a:p>
                      <a:pPr marL="0" lvl="0" indent="0" algn="l" rtl="0">
                        <a:lnSpc>
                          <a:spcPct val="115000"/>
                        </a:lnSpc>
                        <a:spcBef>
                          <a:spcPts val="0"/>
                        </a:spcBef>
                        <a:spcAft>
                          <a:spcPts val="0"/>
                        </a:spcAft>
                        <a:buNone/>
                      </a:pPr>
                      <a:r>
                        <a:rPr lang="en-GB" sz="1100" dirty="0"/>
                        <a:t>I enacted a racial or ethnic microaggression toward another student.</a:t>
                      </a:r>
                    </a:p>
                  </a:txBody>
                  <a:tcPr marL="39335" marR="39335" marT="39335" marB="3933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t>96.8%</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t>2.4%</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a:t>0.8%</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15000"/>
                        </a:lnSpc>
                        <a:spcBef>
                          <a:spcPts val="0"/>
                        </a:spcBef>
                        <a:spcAft>
                          <a:spcPts val="0"/>
                        </a:spcAft>
                        <a:buNone/>
                      </a:pPr>
                      <a:r>
                        <a:rPr lang="en" sz="1100" dirty="0"/>
                        <a:t>0.0%</a:t>
                      </a:r>
                    </a:p>
                  </a:txBody>
                  <a:tcPr marL="42479" marR="42479" marT="56634" marB="56634">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7B994662-B67E-4341-8101-690DE16F9C58}"/>
              </a:ext>
            </a:extLst>
          </p:cNvPr>
          <p:cNvSpPr txBox="1"/>
          <p:nvPr/>
        </p:nvSpPr>
        <p:spPr>
          <a:xfrm>
            <a:off x="957262" y="3834324"/>
            <a:ext cx="3614738" cy="877163"/>
          </a:xfrm>
          <a:prstGeom prst="rect">
            <a:avLst/>
          </a:prstGeom>
          <a:noFill/>
        </p:spPr>
        <p:txBody>
          <a:bodyPr wrap="square" rtlCol="0">
            <a:spAutoFit/>
          </a:bodyPr>
          <a:lstStyle/>
          <a:p>
            <a:pPr defTabSz="685800">
              <a:buClrTx/>
            </a:pPr>
            <a:r>
              <a:rPr lang="en-US" sz="1275" b="1" kern="1200" dirty="0">
                <a:solidFill>
                  <a:prstClr val="black"/>
                </a:solidFill>
                <a:latin typeface="Calibri" panose="020F0502020204030204"/>
                <a:ea typeface="+mn-ea"/>
                <a:cs typeface="+mn-cs"/>
              </a:rPr>
              <a:t>Being targeted</a:t>
            </a:r>
            <a:r>
              <a:rPr lang="en-DE" sz="1275" b="1" kern="1200" dirty="0">
                <a:solidFill>
                  <a:prstClr val="black"/>
                </a:solidFill>
                <a:latin typeface="Calibri" panose="020F0502020204030204"/>
                <a:ea typeface="+mn-ea"/>
                <a:cs typeface="+mn-cs"/>
              </a:rPr>
              <a:t> </a:t>
            </a:r>
            <a:r>
              <a:rPr lang="en-US" sz="1275" b="1" kern="1200" dirty="0">
                <a:solidFill>
                  <a:prstClr val="black"/>
                </a:solidFill>
                <a:latin typeface="Calibri" panose="020F0502020204030204"/>
                <a:ea typeface="+mn-ea"/>
                <a:cs typeface="+mn-cs"/>
              </a:rPr>
              <a:t>1/+ times:</a:t>
            </a:r>
          </a:p>
          <a:p>
            <a:pPr marL="557213" lvl="1" indent="-214313" defTabSz="685800">
              <a:buClrTx/>
              <a:buFont typeface="Arial" panose="020B0604020202020204" pitchFamily="34" charset="0"/>
              <a:buChar char="•"/>
            </a:pPr>
            <a:r>
              <a:rPr lang="en-US" sz="1275" kern="1200" dirty="0">
                <a:solidFill>
                  <a:prstClr val="black"/>
                </a:solidFill>
                <a:latin typeface="Calibri" panose="020F0502020204030204"/>
                <a:ea typeface="+mn-ea"/>
                <a:cs typeface="+mn-cs"/>
              </a:rPr>
              <a:t>~</a:t>
            </a:r>
            <a:r>
              <a:rPr lang="en-DE" sz="1275" kern="1200" dirty="0">
                <a:solidFill>
                  <a:prstClr val="black"/>
                </a:solidFill>
                <a:latin typeface="Calibri" panose="020F0502020204030204"/>
                <a:ea typeface="+mn-ea"/>
                <a:cs typeface="+mn-cs"/>
              </a:rPr>
              <a:t>6% </a:t>
            </a:r>
            <a:r>
              <a:rPr lang="en-US" sz="1275" kern="1200" dirty="0">
                <a:solidFill>
                  <a:prstClr val="black"/>
                </a:solidFill>
                <a:latin typeface="Calibri" panose="020F0502020204030204"/>
                <a:ea typeface="+mn-ea"/>
                <a:cs typeface="+mn-cs"/>
              </a:rPr>
              <a:t>f</a:t>
            </a:r>
            <a:r>
              <a:rPr lang="en-DE" sz="1275" kern="1200" dirty="0">
                <a:solidFill>
                  <a:prstClr val="black"/>
                </a:solidFill>
                <a:latin typeface="Calibri" panose="020F0502020204030204"/>
                <a:ea typeface="+mn-ea"/>
                <a:cs typeface="+mn-cs"/>
              </a:rPr>
              <a:t>rom another </a:t>
            </a:r>
            <a:r>
              <a:rPr lang="en-DE" sz="1275" u="sng" kern="1200" dirty="0">
                <a:solidFill>
                  <a:prstClr val="black"/>
                </a:solidFill>
                <a:latin typeface="Calibri" panose="020F0502020204030204"/>
                <a:ea typeface="+mn-ea"/>
                <a:cs typeface="+mn-cs"/>
              </a:rPr>
              <a:t>student</a:t>
            </a:r>
            <a:r>
              <a:rPr lang="en-DE" sz="1275" kern="1200" dirty="0">
                <a:solidFill>
                  <a:prstClr val="black"/>
                </a:solidFill>
                <a:latin typeface="Calibri" panose="020F0502020204030204"/>
                <a:ea typeface="+mn-ea"/>
                <a:cs typeface="+mn-cs"/>
              </a:rPr>
              <a:t>  </a:t>
            </a:r>
          </a:p>
          <a:p>
            <a:pPr marL="557213" lvl="1" indent="-214313" defTabSz="685800">
              <a:buClrTx/>
              <a:buFont typeface="Arial" panose="020B0604020202020204" pitchFamily="34" charset="0"/>
              <a:buChar char="•"/>
            </a:pPr>
            <a:r>
              <a:rPr lang="en-DE" sz="1275" kern="1200" dirty="0">
                <a:solidFill>
                  <a:prstClr val="black"/>
                </a:solidFill>
                <a:latin typeface="Calibri" panose="020F0502020204030204"/>
                <a:ea typeface="+mn-ea"/>
                <a:cs typeface="+mn-cs"/>
              </a:rPr>
              <a:t>4% by</a:t>
            </a:r>
            <a:r>
              <a:rPr lang="en-US" sz="1275" kern="1200" dirty="0">
                <a:solidFill>
                  <a:prstClr val="black"/>
                </a:solidFill>
                <a:latin typeface="Calibri" panose="020F0502020204030204"/>
                <a:ea typeface="+mn-ea"/>
                <a:cs typeface="+mn-cs"/>
              </a:rPr>
              <a:t> </a:t>
            </a:r>
            <a:r>
              <a:rPr lang="en-DE" sz="1275" kern="1200" dirty="0">
                <a:solidFill>
                  <a:prstClr val="black"/>
                </a:solidFill>
                <a:latin typeface="Calibri" panose="020F0502020204030204"/>
                <a:ea typeface="+mn-ea"/>
                <a:cs typeface="+mn-cs"/>
              </a:rPr>
              <a:t>a </a:t>
            </a:r>
            <a:r>
              <a:rPr lang="en-DE" sz="1275" u="sng" kern="1200" dirty="0">
                <a:solidFill>
                  <a:prstClr val="black"/>
                </a:solidFill>
                <a:latin typeface="Calibri" panose="020F0502020204030204"/>
                <a:ea typeface="+mn-ea"/>
                <a:cs typeface="+mn-cs"/>
              </a:rPr>
              <a:t>professor </a:t>
            </a:r>
            <a:endParaRPr lang="en-US" sz="1275" u="sng" kern="1200" dirty="0">
              <a:solidFill>
                <a:prstClr val="black"/>
              </a:solidFill>
              <a:latin typeface="Calibri" panose="020F0502020204030204"/>
              <a:ea typeface="+mn-ea"/>
              <a:cs typeface="+mn-cs"/>
            </a:endParaRPr>
          </a:p>
          <a:p>
            <a:pPr marL="557213" lvl="1" indent="-214313" defTabSz="685800">
              <a:buClrTx/>
              <a:buFont typeface="Arial" panose="020B0604020202020204" pitchFamily="34" charset="0"/>
              <a:buChar char="•"/>
            </a:pPr>
            <a:endParaRPr lang="en-DE" sz="1275" u="sng" kern="1200" dirty="0">
              <a:solidFill>
                <a:prstClr val="black"/>
              </a:solidFill>
              <a:latin typeface="Calibri" panose="020F0502020204030204"/>
              <a:ea typeface="+mn-ea"/>
              <a:cs typeface="+mn-cs"/>
            </a:endParaRPr>
          </a:p>
        </p:txBody>
      </p:sp>
      <p:sp>
        <p:nvSpPr>
          <p:cNvPr id="8" name="TextBox 7">
            <a:extLst>
              <a:ext uri="{FF2B5EF4-FFF2-40B4-BE49-F238E27FC236}">
                <a16:creationId xmlns:a16="http://schemas.microsoft.com/office/drawing/2014/main" id="{B9B51F6A-7D98-4FA5-BFBE-49CB82E42ABA}"/>
              </a:ext>
            </a:extLst>
          </p:cNvPr>
          <p:cNvSpPr txBox="1"/>
          <p:nvPr/>
        </p:nvSpPr>
        <p:spPr>
          <a:xfrm>
            <a:off x="4497352" y="3866000"/>
            <a:ext cx="3614738" cy="680956"/>
          </a:xfrm>
          <a:prstGeom prst="rect">
            <a:avLst/>
          </a:prstGeom>
          <a:noFill/>
        </p:spPr>
        <p:txBody>
          <a:bodyPr wrap="square" rtlCol="0">
            <a:spAutoFit/>
          </a:bodyPr>
          <a:lstStyle/>
          <a:p>
            <a:pPr defTabSz="685800">
              <a:buClrTx/>
            </a:pPr>
            <a:r>
              <a:rPr lang="en-US" sz="1275" b="1" kern="1200" dirty="0">
                <a:solidFill>
                  <a:prstClr val="black"/>
                </a:solidFill>
                <a:latin typeface="Calibri" panose="020F0502020204030204"/>
                <a:ea typeface="+mn-ea"/>
                <a:cs typeface="+mn-cs"/>
              </a:rPr>
              <a:t>Observing 1/+ times:</a:t>
            </a:r>
          </a:p>
          <a:p>
            <a:pPr marL="557213" lvl="1" indent="-214313" defTabSz="685800">
              <a:buClrTx/>
              <a:buFont typeface="Arial" panose="020B0604020202020204" pitchFamily="34" charset="0"/>
              <a:buChar char="•"/>
            </a:pPr>
            <a:r>
              <a:rPr lang="en-US" sz="1275" kern="1200" dirty="0">
                <a:solidFill>
                  <a:prstClr val="black"/>
                </a:solidFill>
                <a:latin typeface="Calibri" panose="020F0502020204030204"/>
                <a:ea typeface="+mn-ea"/>
                <a:cs typeface="+mn-cs"/>
              </a:rPr>
              <a:t>~</a:t>
            </a:r>
            <a:r>
              <a:rPr lang="en-DE" sz="1275" kern="1200" dirty="0">
                <a:solidFill>
                  <a:prstClr val="black"/>
                </a:solidFill>
                <a:latin typeface="Calibri" panose="020F0502020204030204"/>
                <a:ea typeface="+mn-ea"/>
                <a:cs typeface="+mn-cs"/>
              </a:rPr>
              <a:t>18%</a:t>
            </a:r>
            <a:r>
              <a:rPr lang="en-US" sz="1275" kern="1200" dirty="0">
                <a:solidFill>
                  <a:prstClr val="black"/>
                </a:solidFill>
                <a:latin typeface="Calibri" panose="020F0502020204030204"/>
                <a:ea typeface="+mn-ea"/>
                <a:cs typeface="+mn-cs"/>
              </a:rPr>
              <a:t> </a:t>
            </a:r>
            <a:r>
              <a:rPr lang="en-DE" sz="1275" kern="1200" dirty="0">
                <a:solidFill>
                  <a:prstClr val="black"/>
                </a:solidFill>
                <a:latin typeface="Calibri" panose="020F0502020204030204"/>
                <a:ea typeface="+mn-ea"/>
                <a:cs typeface="+mn-cs"/>
              </a:rPr>
              <a:t>from a </a:t>
            </a:r>
            <a:r>
              <a:rPr lang="en-DE" sz="1275" u="sng" kern="1200" dirty="0">
                <a:solidFill>
                  <a:prstClr val="black"/>
                </a:solidFill>
                <a:latin typeface="Calibri" panose="020F0502020204030204"/>
                <a:ea typeface="+mn-ea"/>
                <a:cs typeface="+mn-cs"/>
              </a:rPr>
              <a:t>student</a:t>
            </a:r>
            <a:r>
              <a:rPr lang="en-DE" sz="1275" kern="1200" dirty="0">
                <a:solidFill>
                  <a:prstClr val="black"/>
                </a:solidFill>
                <a:latin typeface="Calibri" panose="020F0502020204030204"/>
                <a:ea typeface="+mn-ea"/>
                <a:cs typeface="+mn-cs"/>
              </a:rPr>
              <a:t> to another</a:t>
            </a:r>
            <a:r>
              <a:rPr lang="en-US" sz="1275" kern="1200" dirty="0">
                <a:solidFill>
                  <a:prstClr val="black"/>
                </a:solidFill>
                <a:latin typeface="Calibri" panose="020F0502020204030204"/>
                <a:ea typeface="+mn-ea"/>
                <a:cs typeface="+mn-cs"/>
              </a:rPr>
              <a:t> student</a:t>
            </a:r>
            <a:endParaRPr lang="en-DE" sz="1275" u="sng" kern="1200" dirty="0">
              <a:solidFill>
                <a:prstClr val="black"/>
              </a:solidFill>
              <a:latin typeface="Calibri" panose="020F0502020204030204"/>
              <a:ea typeface="+mn-ea"/>
              <a:cs typeface="+mn-cs"/>
            </a:endParaRPr>
          </a:p>
          <a:p>
            <a:pPr marL="557213" lvl="1" indent="-214313" defTabSz="685800">
              <a:buClrTx/>
              <a:buFont typeface="Arial" panose="020B0604020202020204" pitchFamily="34" charset="0"/>
              <a:buChar char="•"/>
            </a:pPr>
            <a:r>
              <a:rPr lang="en-DE" sz="1275" kern="1200" dirty="0">
                <a:solidFill>
                  <a:prstClr val="black"/>
                </a:solidFill>
                <a:latin typeface="Calibri" panose="020F0502020204030204"/>
                <a:ea typeface="+mn-ea"/>
                <a:cs typeface="+mn-cs"/>
              </a:rPr>
              <a:t>15% </a:t>
            </a:r>
            <a:r>
              <a:rPr lang="en-US" sz="1275" kern="1200" dirty="0" err="1">
                <a:solidFill>
                  <a:prstClr val="black"/>
                </a:solidFill>
                <a:latin typeface="Calibri" panose="020F0502020204030204"/>
                <a:ea typeface="+mn-ea"/>
                <a:cs typeface="+mn-cs"/>
              </a:rPr>
              <a:t>fro</a:t>
            </a:r>
            <a:r>
              <a:rPr lang="en-DE" sz="1275" kern="1200" dirty="0">
                <a:solidFill>
                  <a:prstClr val="black"/>
                </a:solidFill>
                <a:latin typeface="Calibri" panose="020F0502020204030204"/>
                <a:ea typeface="+mn-ea"/>
                <a:cs typeface="+mn-cs"/>
              </a:rPr>
              <a:t>m a </a:t>
            </a:r>
            <a:r>
              <a:rPr lang="en-DE" sz="1275" u="sng" kern="1200" dirty="0">
                <a:solidFill>
                  <a:prstClr val="black"/>
                </a:solidFill>
                <a:latin typeface="Calibri" panose="020F0502020204030204"/>
                <a:ea typeface="+mn-ea"/>
                <a:cs typeface="+mn-cs"/>
              </a:rPr>
              <a:t>professor</a:t>
            </a:r>
            <a:r>
              <a:rPr lang="en-DE" sz="1275" kern="1200" dirty="0">
                <a:solidFill>
                  <a:prstClr val="black"/>
                </a:solidFill>
                <a:latin typeface="Calibri" panose="020F0502020204030204"/>
                <a:ea typeface="+mn-ea"/>
                <a:cs typeface="+mn-cs"/>
              </a:rPr>
              <a:t> to a</a:t>
            </a:r>
            <a:r>
              <a:rPr lang="en-US" sz="1275" kern="1200" dirty="0">
                <a:solidFill>
                  <a:prstClr val="black"/>
                </a:solidFill>
                <a:latin typeface="Calibri" panose="020F0502020204030204"/>
                <a:ea typeface="+mn-ea"/>
                <a:cs typeface="+mn-cs"/>
              </a:rPr>
              <a:t> student</a:t>
            </a:r>
            <a:endParaRPr lang="en-DE" sz="1275" u="sng" kern="1200" dirty="0">
              <a:solidFill>
                <a:prstClr val="black"/>
              </a:solidFill>
              <a:latin typeface="Calibri" panose="020F0502020204030204"/>
              <a:ea typeface="+mn-ea"/>
              <a:cs typeface="+mn-cs"/>
            </a:endParaRPr>
          </a:p>
        </p:txBody>
      </p:sp>
      <p:sp>
        <p:nvSpPr>
          <p:cNvPr id="6" name="Oval 5">
            <a:extLst>
              <a:ext uri="{FF2B5EF4-FFF2-40B4-BE49-F238E27FC236}">
                <a16:creationId xmlns:a16="http://schemas.microsoft.com/office/drawing/2014/main" id="{FEABDC58-2A68-494C-A6CD-009DE707C861}"/>
              </a:ext>
            </a:extLst>
          </p:cNvPr>
          <p:cNvSpPr/>
          <p:nvPr/>
        </p:nvSpPr>
        <p:spPr>
          <a:xfrm>
            <a:off x="5861050" y="1607361"/>
            <a:ext cx="2215653" cy="18406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541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D1EC4-9A7A-6A46-A139-20BE47EE00B5}"/>
              </a:ext>
            </a:extLst>
          </p:cNvPr>
          <p:cNvSpPr>
            <a:spLocks noGrp="1"/>
          </p:cNvSpPr>
          <p:nvPr>
            <p:ph type="body" sz="quarter" idx="15"/>
          </p:nvPr>
        </p:nvSpPr>
        <p:spPr>
          <a:xfrm>
            <a:off x="996365" y="322422"/>
            <a:ext cx="7288130" cy="1171544"/>
          </a:xfrm>
        </p:spPr>
        <p:txBody>
          <a:bodyPr/>
          <a:lstStyle/>
          <a:p>
            <a:endParaRPr lang="en-US" sz="1650" dirty="0">
              <a:solidFill>
                <a:schemeClr val="tx1"/>
              </a:solidFill>
            </a:endParaRPr>
          </a:p>
          <a:p>
            <a:endParaRPr lang="en-US" sz="1650" dirty="0">
              <a:solidFill>
                <a:schemeClr val="tx1"/>
              </a:solidFill>
            </a:endParaRPr>
          </a:p>
          <a:p>
            <a:endParaRPr lang="en-US" sz="1650" dirty="0">
              <a:solidFill>
                <a:schemeClr val="tx1"/>
              </a:solidFill>
            </a:endParaRPr>
          </a:p>
          <a:p>
            <a:r>
              <a:rPr lang="en-US" sz="2400" dirty="0">
                <a:solidFill>
                  <a:schemeClr val="tx1"/>
                </a:solidFill>
              </a:rPr>
              <a:t>    </a:t>
            </a:r>
            <a:r>
              <a:rPr lang="en-US" sz="2025" b="1" dirty="0">
                <a:solidFill>
                  <a:schemeClr val="tx1"/>
                </a:solidFill>
              </a:rPr>
              <a:t>Student-to-Student Microaggressions in Classes</a:t>
            </a:r>
          </a:p>
          <a:p>
            <a:r>
              <a:rPr lang="en-DE" sz="1050" dirty="0">
                <a:solidFill>
                  <a:schemeClr val="tx1"/>
                </a:solidFill>
              </a:rPr>
              <a:t>Table 2. So far this semester during your St. Olaf classes: How many times have you experienced or observed a fellow student do the following things towards you or another student?</a:t>
            </a:r>
          </a:p>
        </p:txBody>
      </p:sp>
      <p:graphicFrame>
        <p:nvGraphicFramePr>
          <p:cNvPr id="6" name="Google Shape;60;p14">
            <a:extLst>
              <a:ext uri="{FF2B5EF4-FFF2-40B4-BE49-F238E27FC236}">
                <a16:creationId xmlns:a16="http://schemas.microsoft.com/office/drawing/2014/main" id="{6728B561-D576-8D45-8ACE-28F1B74290F8}"/>
              </a:ext>
            </a:extLst>
          </p:cNvPr>
          <p:cNvGraphicFramePr/>
          <p:nvPr>
            <p:extLst>
              <p:ext uri="{D42A27DB-BD31-4B8C-83A1-F6EECF244321}">
                <p14:modId xmlns:p14="http://schemas.microsoft.com/office/powerpoint/2010/main" val="2713210314"/>
              </p:ext>
            </p:extLst>
          </p:nvPr>
        </p:nvGraphicFramePr>
        <p:xfrm>
          <a:off x="1067802" y="1493966"/>
          <a:ext cx="7008396" cy="3379060"/>
        </p:xfrm>
        <a:graphic>
          <a:graphicData uri="http://schemas.openxmlformats.org/drawingml/2006/table">
            <a:tbl>
              <a:tblPr>
                <a:noFill/>
              </a:tblPr>
              <a:tblGrid>
                <a:gridCol w="4229476">
                  <a:extLst>
                    <a:ext uri="{9D8B030D-6E8A-4147-A177-3AD203B41FA5}">
                      <a16:colId xmlns:a16="http://schemas.microsoft.com/office/drawing/2014/main" val="3762530824"/>
                    </a:ext>
                  </a:extLst>
                </a:gridCol>
                <a:gridCol w="442913">
                  <a:extLst>
                    <a:ext uri="{9D8B030D-6E8A-4147-A177-3AD203B41FA5}">
                      <a16:colId xmlns:a16="http://schemas.microsoft.com/office/drawing/2014/main" val="20001"/>
                    </a:ext>
                  </a:extLst>
                </a:gridCol>
                <a:gridCol w="492919">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64344">
                  <a:extLst>
                    <a:ext uri="{9D8B030D-6E8A-4147-A177-3AD203B41FA5}">
                      <a16:colId xmlns:a16="http://schemas.microsoft.com/office/drawing/2014/main" val="20004"/>
                    </a:ext>
                  </a:extLst>
                </a:gridCol>
                <a:gridCol w="449435">
                  <a:extLst>
                    <a:ext uri="{9D8B030D-6E8A-4147-A177-3AD203B41FA5}">
                      <a16:colId xmlns:a16="http://schemas.microsoft.com/office/drawing/2014/main" val="20005"/>
                    </a:ext>
                  </a:extLst>
                </a:gridCol>
                <a:gridCol w="472109">
                  <a:extLst>
                    <a:ext uri="{9D8B030D-6E8A-4147-A177-3AD203B41FA5}">
                      <a16:colId xmlns:a16="http://schemas.microsoft.com/office/drawing/2014/main" val="20006"/>
                    </a:ext>
                  </a:extLst>
                </a:gridCol>
              </a:tblGrid>
              <a:tr h="285728">
                <a:tc>
                  <a:txBody>
                    <a:bodyPr/>
                    <a:lstStyle/>
                    <a:p>
                      <a:pPr marL="0" lvl="0" indent="0" algn="ctr" rtl="0">
                        <a:lnSpc>
                          <a:spcPct val="100000"/>
                        </a:lnSpc>
                        <a:spcBef>
                          <a:spcPts val="0"/>
                        </a:spcBef>
                        <a:spcAft>
                          <a:spcPts val="0"/>
                        </a:spcAft>
                        <a:buNone/>
                      </a:pPr>
                      <a:endParaRPr lang="en"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0 </a:t>
                      </a: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1 </a:t>
                      </a: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2 </a:t>
                      </a: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3 </a:t>
                      </a: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4 </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5/+ </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434318">
                <a:tc>
                  <a:txBody>
                    <a:bodyPr/>
                    <a:lstStyle/>
                    <a:p>
                      <a:pPr marL="0" lvl="0" indent="0" algn="l" rtl="0">
                        <a:lnSpc>
                          <a:spcPct val="100000"/>
                        </a:lnSpc>
                        <a:spcBef>
                          <a:spcPts val="0"/>
                        </a:spcBef>
                        <a:spcAft>
                          <a:spcPts val="0"/>
                        </a:spcAft>
                        <a:buNone/>
                      </a:pPr>
                      <a:r>
                        <a:rPr lang="en-US" sz="1000" dirty="0">
                          <a:latin typeface="+mn-lt"/>
                          <a:ea typeface="Calibri"/>
                          <a:cs typeface="Calibri"/>
                          <a:sym typeface="Calibri"/>
                        </a:rPr>
                        <a:t>Minimized a student’s comments or contributions because of their race, ethnicity, or nationality</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78.7%</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8.2%</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7.8%</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3.4%</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1.5%</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0.4%</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285728">
                <a:tc>
                  <a:txBody>
                    <a:bodyPr/>
                    <a:lstStyle/>
                    <a:p>
                      <a:pPr marL="0" lvl="0" indent="0" algn="l" rtl="0">
                        <a:lnSpc>
                          <a:spcPct val="100000"/>
                        </a:lnSpc>
                        <a:spcBef>
                          <a:spcPts val="0"/>
                        </a:spcBef>
                        <a:spcAft>
                          <a:spcPts val="0"/>
                        </a:spcAft>
                        <a:buNone/>
                      </a:pPr>
                      <a:r>
                        <a:rPr lang="en-US" sz="1000" dirty="0">
                          <a:latin typeface="+mn-lt"/>
                          <a:ea typeface="Calibri"/>
                          <a:cs typeface="Calibri"/>
                          <a:sym typeface="Calibri"/>
                        </a:rPr>
                        <a:t>Stated or implied “I don’t see color” regarding race and ethnicity</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79.9%</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9.7%</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5.2%</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3.4%</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0.7%</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1.1%</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295147">
                <a:tc>
                  <a:txBody>
                    <a:bodyPr/>
                    <a:lstStyle/>
                    <a:p>
                      <a:pPr marL="0" lvl="0" indent="0" algn="l" rtl="0">
                        <a:lnSpc>
                          <a:spcPct val="100000"/>
                        </a:lnSpc>
                        <a:spcBef>
                          <a:spcPts val="0"/>
                        </a:spcBef>
                        <a:spcAft>
                          <a:spcPts val="0"/>
                        </a:spcAft>
                        <a:buNone/>
                      </a:pPr>
                      <a:r>
                        <a:rPr lang="en-US" sz="1000" dirty="0">
                          <a:latin typeface="+mn-lt"/>
                          <a:ea typeface="Calibri"/>
                          <a:cs typeface="Calibri"/>
                          <a:sym typeface="Calibri"/>
                        </a:rPr>
                        <a:t>Stated or implied that “racism doesn’t exist anymore”</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82.4%</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10.5%</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3.7%</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1.9%</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1.5%</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0.0%</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295147">
                <a:tc>
                  <a:txBody>
                    <a:bodyPr/>
                    <a:lstStyle/>
                    <a:p>
                      <a:pPr marL="0" lvl="0" indent="0" algn="l" rtl="0">
                        <a:lnSpc>
                          <a:spcPct val="100000"/>
                        </a:lnSpc>
                        <a:spcBef>
                          <a:spcPts val="0"/>
                        </a:spcBef>
                        <a:spcAft>
                          <a:spcPts val="0"/>
                        </a:spcAft>
                        <a:buNone/>
                      </a:pPr>
                      <a:r>
                        <a:rPr lang="en-US" sz="1000" b="0" dirty="0">
                          <a:latin typeface="+mn-lt"/>
                          <a:ea typeface="Calibri"/>
                          <a:cs typeface="Calibri"/>
                          <a:sym typeface="Calibri"/>
                        </a:rPr>
                        <a:t>Stated or implied a racial, ethnic, or national stereotype about a group of people</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endParaRPr lang="en" sz="1000" b="0" dirty="0">
                        <a:latin typeface="+mn-lt"/>
                        <a:ea typeface="Calibri"/>
                        <a:cs typeface="Calibri"/>
                        <a:sym typeface="Calibri"/>
                      </a:endParaRPr>
                    </a:p>
                    <a:p>
                      <a:pPr marL="0" lvl="0" indent="0" algn="ctr" rtl="0">
                        <a:lnSpc>
                          <a:spcPct val="100000"/>
                        </a:lnSpc>
                        <a:spcBef>
                          <a:spcPts val="0"/>
                        </a:spcBef>
                        <a:spcAft>
                          <a:spcPts val="0"/>
                        </a:spcAft>
                        <a:buNone/>
                      </a:pPr>
                      <a:r>
                        <a:rPr lang="en" sz="1000" b="0" dirty="0">
                          <a:latin typeface="+mn-lt"/>
                          <a:ea typeface="Calibri"/>
                          <a:cs typeface="Calibri"/>
                          <a:sym typeface="Calibri"/>
                        </a:rPr>
                        <a:t>56.4%</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endParaRPr lang="en" sz="1000" b="1" dirty="0">
                        <a:latin typeface="+mn-lt"/>
                        <a:ea typeface="Calibri"/>
                        <a:cs typeface="Calibri"/>
                        <a:sym typeface="Calibri"/>
                      </a:endParaRPr>
                    </a:p>
                    <a:p>
                      <a:pPr marL="0" lvl="0" indent="0" algn="ctr" rtl="0">
                        <a:lnSpc>
                          <a:spcPct val="100000"/>
                        </a:lnSpc>
                        <a:spcBef>
                          <a:spcPts val="0"/>
                        </a:spcBef>
                        <a:spcAft>
                          <a:spcPts val="0"/>
                        </a:spcAft>
                        <a:buNone/>
                      </a:pPr>
                      <a:r>
                        <a:rPr lang="en" sz="1000" b="1" dirty="0">
                          <a:latin typeface="+mn-lt"/>
                          <a:ea typeface="Calibri"/>
                          <a:cs typeface="Calibri"/>
                          <a:sym typeface="Calibri"/>
                        </a:rPr>
                        <a:t>18.0%</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endParaRPr lang="en" sz="1000" b="1" dirty="0">
                        <a:latin typeface="+mn-lt"/>
                        <a:ea typeface="Calibri"/>
                        <a:cs typeface="Calibri"/>
                        <a:sym typeface="Calibri"/>
                      </a:endParaRPr>
                    </a:p>
                    <a:p>
                      <a:pPr marL="0" lvl="0" indent="0" algn="ctr" rtl="0">
                        <a:lnSpc>
                          <a:spcPct val="100000"/>
                        </a:lnSpc>
                        <a:spcBef>
                          <a:spcPts val="0"/>
                        </a:spcBef>
                        <a:spcAft>
                          <a:spcPts val="0"/>
                        </a:spcAft>
                        <a:buNone/>
                      </a:pPr>
                      <a:r>
                        <a:rPr lang="en" sz="1000" b="1" dirty="0">
                          <a:latin typeface="+mn-lt"/>
                          <a:ea typeface="Calibri"/>
                          <a:cs typeface="Calibri"/>
                          <a:sym typeface="Calibri"/>
                        </a:rPr>
                        <a:t>10.9%</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endParaRPr lang="en" sz="1000" b="1" dirty="0">
                        <a:latin typeface="+mn-lt"/>
                        <a:ea typeface="Calibri"/>
                        <a:cs typeface="Calibri"/>
                        <a:sym typeface="Calibri"/>
                      </a:endParaRPr>
                    </a:p>
                    <a:p>
                      <a:pPr marL="0" lvl="0" indent="0" algn="ctr" rtl="0">
                        <a:lnSpc>
                          <a:spcPct val="100000"/>
                        </a:lnSpc>
                        <a:spcBef>
                          <a:spcPts val="0"/>
                        </a:spcBef>
                        <a:spcAft>
                          <a:spcPts val="0"/>
                        </a:spcAft>
                        <a:buNone/>
                      </a:pPr>
                      <a:r>
                        <a:rPr lang="en" sz="1000" b="1" dirty="0">
                          <a:latin typeface="+mn-lt"/>
                          <a:ea typeface="Calibri"/>
                          <a:cs typeface="Calibri"/>
                          <a:sym typeface="Calibri"/>
                        </a:rPr>
                        <a:t>6.8%</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endParaRPr lang="en" sz="1000" b="1" dirty="0">
                        <a:latin typeface="+mn-lt"/>
                        <a:ea typeface="Calibri"/>
                        <a:cs typeface="Calibri"/>
                        <a:sym typeface="Calibri"/>
                      </a:endParaRPr>
                    </a:p>
                    <a:p>
                      <a:pPr marL="0" lvl="0" indent="0" algn="ctr" rtl="0">
                        <a:lnSpc>
                          <a:spcPct val="100000"/>
                        </a:lnSpc>
                        <a:spcBef>
                          <a:spcPts val="0"/>
                        </a:spcBef>
                        <a:spcAft>
                          <a:spcPts val="0"/>
                        </a:spcAft>
                        <a:buNone/>
                      </a:pPr>
                      <a:r>
                        <a:rPr lang="en" sz="1000" b="1" dirty="0">
                          <a:latin typeface="+mn-lt"/>
                          <a:ea typeface="Calibri"/>
                          <a:cs typeface="Calibri"/>
                          <a:sym typeface="Calibri"/>
                        </a:rPr>
                        <a:t>2.3%</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endParaRPr lang="en" sz="1000" b="1" dirty="0">
                        <a:latin typeface="+mn-lt"/>
                        <a:ea typeface="Calibri"/>
                        <a:cs typeface="Calibri"/>
                        <a:sym typeface="Calibri"/>
                      </a:endParaRPr>
                    </a:p>
                    <a:p>
                      <a:pPr marL="0" lvl="0" indent="0" algn="ctr" rtl="0">
                        <a:lnSpc>
                          <a:spcPct val="100000"/>
                        </a:lnSpc>
                        <a:spcBef>
                          <a:spcPts val="0"/>
                        </a:spcBef>
                        <a:spcAft>
                          <a:spcPts val="0"/>
                        </a:spcAft>
                        <a:buNone/>
                      </a:pPr>
                      <a:r>
                        <a:rPr lang="en" sz="1000" b="1" dirty="0">
                          <a:latin typeface="+mn-lt"/>
                          <a:ea typeface="Calibri"/>
                          <a:cs typeface="Calibri"/>
                          <a:sym typeface="Calibri"/>
                        </a:rPr>
                        <a:t>5.6%</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r h="582908">
                <a:tc>
                  <a:txBody>
                    <a:bodyPr/>
                    <a:lstStyle/>
                    <a:p>
                      <a:pPr marL="0" lvl="0" indent="0" algn="l" rtl="0">
                        <a:lnSpc>
                          <a:spcPct val="100000"/>
                        </a:lnSpc>
                        <a:spcBef>
                          <a:spcPts val="0"/>
                        </a:spcBef>
                        <a:spcAft>
                          <a:spcPts val="0"/>
                        </a:spcAft>
                        <a:buNone/>
                      </a:pPr>
                      <a:r>
                        <a:rPr lang="en-US" sz="1000" b="0" dirty="0">
                          <a:latin typeface="+mn-lt"/>
                          <a:ea typeface="Calibri"/>
                          <a:cs typeface="Calibri"/>
                          <a:sym typeface="Calibri"/>
                        </a:rPr>
                        <a:t>Focused uninvited attention on a student of color or an international student (such as asking for “the people of color perspective” or “the Chinese perspective”; looking to them to answer questions about race and racism; etc.)</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0" dirty="0">
                          <a:latin typeface="+mn-lt"/>
                          <a:ea typeface="Calibri"/>
                          <a:cs typeface="Calibri"/>
                          <a:sym typeface="Calibri"/>
                        </a:rPr>
                        <a:t>73.5%</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11.6%</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5.6%</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5.2%</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1.1%</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3.0%</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5"/>
                  </a:ext>
                </a:extLst>
              </a:tr>
              <a:tr h="434318">
                <a:tc>
                  <a:txBody>
                    <a:bodyPr/>
                    <a:lstStyle/>
                    <a:p>
                      <a:pPr marL="0" lvl="0" indent="0" algn="l" rtl="0">
                        <a:lnSpc>
                          <a:spcPct val="100000"/>
                        </a:lnSpc>
                        <a:spcBef>
                          <a:spcPts val="0"/>
                        </a:spcBef>
                        <a:spcAft>
                          <a:spcPts val="0"/>
                        </a:spcAft>
                        <a:buNone/>
                      </a:pPr>
                      <a:r>
                        <a:rPr lang="en-US" sz="1000" b="0" dirty="0">
                          <a:latin typeface="+mn-lt"/>
                          <a:ea typeface="Calibri"/>
                          <a:cs typeface="Calibri"/>
                          <a:sym typeface="Calibri"/>
                        </a:rPr>
                        <a:t>Excluded or tried to exclude someone from a group project or activity, or didn’t welcome them, based on their race, ethnicity, or nationality</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0" dirty="0">
                          <a:latin typeface="+mn-lt"/>
                          <a:ea typeface="Calibri"/>
                          <a:cs typeface="Calibri"/>
                          <a:sym typeface="Calibri"/>
                        </a:rPr>
                        <a:t>92.5%</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4.9%</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0.4%</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1.1%</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0.4%</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0.7%</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6"/>
                  </a:ext>
                </a:extLst>
              </a:tr>
              <a:tr h="285728">
                <a:tc>
                  <a:txBody>
                    <a:bodyPr/>
                    <a:lstStyle/>
                    <a:p>
                      <a:pPr marL="0" lvl="0" indent="0" algn="l" rtl="0">
                        <a:lnSpc>
                          <a:spcPct val="100000"/>
                        </a:lnSpc>
                        <a:spcBef>
                          <a:spcPts val="0"/>
                        </a:spcBef>
                        <a:spcAft>
                          <a:spcPts val="0"/>
                        </a:spcAft>
                        <a:buNone/>
                      </a:pPr>
                      <a:r>
                        <a:rPr lang="en-US" sz="1000" b="0" dirty="0">
                          <a:latin typeface="+mn-lt"/>
                          <a:ea typeface="Calibri"/>
                          <a:cs typeface="Calibri"/>
                          <a:sym typeface="Calibri"/>
                        </a:rPr>
                        <a:t>Mocked language styles or imitated accents</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0" dirty="0">
                          <a:latin typeface="+mn-lt"/>
                          <a:ea typeface="Calibri"/>
                          <a:cs typeface="Calibri"/>
                          <a:sym typeface="Calibri"/>
                        </a:rPr>
                        <a:t>77.1%</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12.4%</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a:latin typeface="+mn-lt"/>
                          <a:ea typeface="Calibri"/>
                          <a:cs typeface="Calibri"/>
                          <a:sym typeface="Calibri"/>
                        </a:rPr>
                        <a:t>4.9%</a:t>
                      </a:r>
                      <a:endParaRPr sz="100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2.3%</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0.4%</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dirty="0">
                          <a:latin typeface="+mn-lt"/>
                          <a:ea typeface="Calibri"/>
                          <a:cs typeface="Calibri"/>
                          <a:sym typeface="Calibri"/>
                        </a:rPr>
                        <a:t>3.0%</a:t>
                      </a:r>
                      <a:endParaRPr sz="100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7"/>
                  </a:ext>
                </a:extLst>
              </a:tr>
              <a:tr h="295147">
                <a:tc>
                  <a:txBody>
                    <a:bodyPr/>
                    <a:lstStyle/>
                    <a:p>
                      <a:pPr marL="0" lvl="0" indent="0" algn="l" rtl="0">
                        <a:lnSpc>
                          <a:spcPct val="100000"/>
                        </a:lnSpc>
                        <a:spcBef>
                          <a:spcPts val="0"/>
                        </a:spcBef>
                        <a:spcAft>
                          <a:spcPts val="0"/>
                        </a:spcAft>
                        <a:buNone/>
                      </a:pPr>
                      <a:r>
                        <a:rPr lang="en-US" sz="1000" b="0" dirty="0">
                          <a:latin typeface="+mn-lt"/>
                          <a:ea typeface="Calibri"/>
                          <a:cs typeface="Calibri"/>
                          <a:sym typeface="Calibri"/>
                        </a:rPr>
                        <a:t>Told a joke that mocked or degraded a racial, ethnic, or nationality group(s)</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0" dirty="0">
                          <a:latin typeface="+mn-lt"/>
                          <a:ea typeface="Calibri"/>
                          <a:cs typeface="Calibri"/>
                          <a:sym typeface="Calibri"/>
                        </a:rPr>
                        <a:t>73.0%</a:t>
                      </a:r>
                      <a:endParaRPr sz="1000" b="0"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12.7%</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7.9%</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3.7%</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0.4%</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tc>
                  <a:txBody>
                    <a:bodyPr/>
                    <a:lstStyle/>
                    <a:p>
                      <a:pPr marL="0" lvl="0" indent="0" algn="ctr" rtl="0">
                        <a:lnSpc>
                          <a:spcPct val="100000"/>
                        </a:lnSpc>
                        <a:spcBef>
                          <a:spcPts val="0"/>
                        </a:spcBef>
                        <a:spcAft>
                          <a:spcPts val="0"/>
                        </a:spcAft>
                        <a:buNone/>
                      </a:pPr>
                      <a:r>
                        <a:rPr lang="en" sz="1000" b="1" dirty="0">
                          <a:latin typeface="+mn-lt"/>
                          <a:ea typeface="Calibri"/>
                          <a:cs typeface="Calibri"/>
                          <a:sym typeface="Calibri"/>
                        </a:rPr>
                        <a:t>2.2%</a:t>
                      </a:r>
                      <a:endParaRPr sz="1000" b="1" dirty="0">
                        <a:latin typeface="+mn-lt"/>
                        <a:ea typeface="Calibri"/>
                        <a:cs typeface="Calibri"/>
                        <a:sym typeface="Calibri"/>
                      </a:endParaRPr>
                    </a:p>
                  </a:txBody>
                  <a:tcPr marL="51431" marR="51431" marT="68569" marB="68569">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8"/>
                  </a:ext>
                </a:extLst>
              </a:tr>
            </a:tbl>
          </a:graphicData>
        </a:graphic>
      </p:graphicFrame>
      <p:sp>
        <p:nvSpPr>
          <p:cNvPr id="4" name="Oval 3">
            <a:extLst>
              <a:ext uri="{FF2B5EF4-FFF2-40B4-BE49-F238E27FC236}">
                <a16:creationId xmlns:a16="http://schemas.microsoft.com/office/drawing/2014/main" id="{E0F1B376-4145-4A82-9AFE-95547A4657A4}"/>
              </a:ext>
            </a:extLst>
          </p:cNvPr>
          <p:cNvSpPr/>
          <p:nvPr/>
        </p:nvSpPr>
        <p:spPr>
          <a:xfrm>
            <a:off x="5683250" y="2789796"/>
            <a:ext cx="239294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32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5EA20A-70B1-A940-B0C8-452555993F21}"/>
              </a:ext>
            </a:extLst>
          </p:cNvPr>
          <p:cNvSpPr>
            <a:spLocks noGrp="1"/>
          </p:cNvSpPr>
          <p:nvPr>
            <p:ph type="body" sz="quarter" idx="16"/>
          </p:nvPr>
        </p:nvSpPr>
        <p:spPr>
          <a:xfrm>
            <a:off x="1921111" y="810932"/>
            <a:ext cx="5627954" cy="348343"/>
          </a:xfrm>
        </p:spPr>
        <p:txBody>
          <a:bodyPr/>
          <a:lstStyle/>
          <a:p>
            <a:r>
              <a:rPr lang="en-DE" dirty="0">
                <a:latin typeface="Arial" panose="020B0604020202020204" pitchFamily="34" charset="0"/>
              </a:rPr>
              <a:t>A Closer Look at M</a:t>
            </a:r>
            <a:r>
              <a:rPr lang="en-US" dirty="0">
                <a:latin typeface="Arial" panose="020B0604020202020204" pitchFamily="34" charset="0"/>
              </a:rPr>
              <a:t>A</a:t>
            </a:r>
            <a:r>
              <a:rPr lang="en-DE" dirty="0">
                <a:latin typeface="Arial" panose="020B0604020202020204" pitchFamily="34" charset="0"/>
              </a:rPr>
              <a:t>s in the Classroom</a:t>
            </a:r>
            <a:endParaRPr lang="en-US" dirty="0">
              <a:latin typeface="Arial" panose="020B0604020202020204" pitchFamily="34" charset="0"/>
            </a:endParaRPr>
          </a:p>
          <a:p>
            <a:endParaRPr lang="en-US" dirty="0"/>
          </a:p>
          <a:p>
            <a:endParaRPr lang="en-DE" dirty="0"/>
          </a:p>
          <a:p>
            <a:endParaRPr lang="en-DE" dirty="0"/>
          </a:p>
        </p:txBody>
      </p:sp>
      <p:sp>
        <p:nvSpPr>
          <p:cNvPr id="6" name="TextBox 5">
            <a:extLst>
              <a:ext uri="{FF2B5EF4-FFF2-40B4-BE49-F238E27FC236}">
                <a16:creationId xmlns:a16="http://schemas.microsoft.com/office/drawing/2014/main" id="{F1EC959A-8B26-EB4D-9C86-FDD32B06ED07}"/>
              </a:ext>
            </a:extLst>
          </p:cNvPr>
          <p:cNvSpPr txBox="1"/>
          <p:nvPr/>
        </p:nvSpPr>
        <p:spPr>
          <a:xfrm>
            <a:off x="955384" y="1750505"/>
            <a:ext cx="6593681" cy="1384995"/>
          </a:xfrm>
          <a:prstGeom prst="rect">
            <a:avLst/>
          </a:prstGeom>
          <a:noFill/>
        </p:spPr>
        <p:txBody>
          <a:bodyPr wrap="square" rtlCol="0">
            <a:spAutoFit/>
          </a:bodyPr>
          <a:lstStyle/>
          <a:p>
            <a:pPr marL="557213" lvl="1" indent="-214313" defTabSz="685800">
              <a:buClrTx/>
              <a:buFont typeface="Arial" panose="020B0604020202020204" pitchFamily="34" charset="0"/>
              <a:buChar char="•"/>
            </a:pPr>
            <a:r>
              <a:rPr lang="en-GB" sz="1200" kern="1200" dirty="0">
                <a:solidFill>
                  <a:prstClr val="black"/>
                </a:solidFill>
                <a:highlight>
                  <a:srgbClr val="FFFFFF"/>
                </a:highlight>
                <a:latin typeface="Calibri" panose="020F0502020204030204"/>
                <a:ea typeface="+mn-ea"/>
                <a:cs typeface="+mn-cs"/>
              </a:rPr>
              <a:t>“The professor, of my extra curricular activity, made a comment "jokingly" about </a:t>
            </a:r>
            <a:r>
              <a:rPr lang="en-GB" sz="1200" u="sng" kern="1200" dirty="0">
                <a:solidFill>
                  <a:prstClr val="black"/>
                </a:solidFill>
                <a:highlight>
                  <a:srgbClr val="FFFFFF"/>
                </a:highlight>
                <a:latin typeface="Calibri" panose="020F0502020204030204"/>
                <a:ea typeface="+mn-ea"/>
                <a:cs typeface="+mn-cs"/>
              </a:rPr>
              <a:t>stepping on people's necks</a:t>
            </a:r>
            <a:r>
              <a:rPr lang="en-GB" sz="1200" kern="1200" dirty="0">
                <a:solidFill>
                  <a:prstClr val="black"/>
                </a:solidFill>
                <a:highlight>
                  <a:srgbClr val="FFFFFF"/>
                </a:highlight>
                <a:latin typeface="Calibri" panose="020F0502020204030204"/>
                <a:ea typeface="+mn-ea"/>
                <a:cs typeface="+mn-cs"/>
              </a:rPr>
              <a:t>, which is an act of violence that was used against George Floyd, a black man, this summer and he died as a result.”</a:t>
            </a:r>
          </a:p>
          <a:p>
            <a:pPr marL="557213" lvl="1" indent="-214313" defTabSz="685800">
              <a:buClrTx/>
              <a:buFont typeface="Arial" panose="020B0604020202020204" pitchFamily="34" charset="0"/>
              <a:buChar char="•"/>
            </a:pPr>
            <a:endParaRPr lang="en-GB" sz="1200" kern="1200" dirty="0">
              <a:solidFill>
                <a:prstClr val="black"/>
              </a:solidFill>
              <a:highlight>
                <a:srgbClr val="FFFFFF"/>
              </a:highlight>
              <a:latin typeface="Calibri" panose="020F0502020204030204"/>
              <a:ea typeface="+mn-ea"/>
              <a:cs typeface="+mn-cs"/>
            </a:endParaRPr>
          </a:p>
          <a:p>
            <a:pPr marL="557213" lvl="1" indent="-214313" defTabSz="685800">
              <a:buClrTx/>
              <a:buFont typeface="Arial" panose="020B0604020202020204" pitchFamily="34" charset="0"/>
              <a:buChar char="•"/>
            </a:pPr>
            <a:r>
              <a:rPr lang="en-GB" sz="1200" kern="1200" dirty="0">
                <a:solidFill>
                  <a:prstClr val="black"/>
                </a:solidFill>
                <a:highlight>
                  <a:srgbClr val="FFFFFF"/>
                </a:highlight>
                <a:latin typeface="Calibri" panose="020F0502020204030204"/>
                <a:ea typeface="+mn-ea"/>
                <a:cs typeface="+mn-cs"/>
              </a:rPr>
              <a:t>“The professor, in response to a colored student's worries about the racism of the modern world said, "That's an individual problem we all deal with differently" and changed the subject. </a:t>
            </a:r>
            <a:r>
              <a:rPr lang="en-GB" sz="1200" u="sng" kern="1200" dirty="0">
                <a:solidFill>
                  <a:prstClr val="black"/>
                </a:solidFill>
                <a:highlight>
                  <a:srgbClr val="FFFFFF"/>
                </a:highlight>
                <a:latin typeface="Calibri" panose="020F0502020204030204"/>
                <a:ea typeface="+mn-ea"/>
                <a:cs typeface="+mn-cs"/>
              </a:rPr>
              <a:t>That remark was never acknowledged</a:t>
            </a:r>
            <a:r>
              <a:rPr lang="en-GB" sz="1200" kern="1200" dirty="0">
                <a:solidFill>
                  <a:prstClr val="black"/>
                </a:solidFill>
                <a:highlight>
                  <a:srgbClr val="FFFFFF"/>
                </a:highlight>
                <a:latin typeface="Calibri" panose="020F0502020204030204"/>
                <a:ea typeface="+mn-ea"/>
                <a:cs typeface="+mn-cs"/>
              </a:rPr>
              <a:t>”</a:t>
            </a:r>
            <a:endParaRPr lang="en-GB"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02694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7B4DA-EBD5-0346-8824-91CFA99E7B5E}"/>
              </a:ext>
            </a:extLst>
          </p:cNvPr>
          <p:cNvSpPr>
            <a:spLocks noGrp="1"/>
          </p:cNvSpPr>
          <p:nvPr>
            <p:ph type="body" sz="quarter" idx="15"/>
          </p:nvPr>
        </p:nvSpPr>
        <p:spPr>
          <a:xfrm>
            <a:off x="1200148" y="883489"/>
            <a:ext cx="7864592" cy="456998"/>
          </a:xfrm>
        </p:spPr>
        <p:txBody>
          <a:bodyPr/>
          <a:lstStyle/>
          <a:p>
            <a:r>
              <a:rPr lang="en-DE" b="1" dirty="0">
                <a:solidFill>
                  <a:schemeClr val="tx1"/>
                </a:solidFill>
              </a:rPr>
              <a:t>Table 3.  Student’s responses to racial and ethnic </a:t>
            </a:r>
            <a:r>
              <a:rPr lang="en-US" b="1" dirty="0">
                <a:solidFill>
                  <a:schemeClr val="tx1"/>
                </a:solidFill>
              </a:rPr>
              <a:t>MA</a:t>
            </a:r>
            <a:r>
              <a:rPr lang="en-DE" b="1" dirty="0">
                <a:solidFill>
                  <a:schemeClr val="tx1"/>
                </a:solidFill>
              </a:rPr>
              <a:t>s in classes</a:t>
            </a:r>
            <a:endParaRPr lang="en-GB" b="1" dirty="0">
              <a:solidFill>
                <a:schemeClr val="tx1"/>
              </a:solidFill>
            </a:endParaRPr>
          </a:p>
        </p:txBody>
      </p:sp>
      <p:sp>
        <p:nvSpPr>
          <p:cNvPr id="3" name="Text Placeholder 2">
            <a:extLst>
              <a:ext uri="{FF2B5EF4-FFF2-40B4-BE49-F238E27FC236}">
                <a16:creationId xmlns:a16="http://schemas.microsoft.com/office/drawing/2014/main" id="{E0DF822D-24E6-004C-B9FF-D1D80B5037E2}"/>
              </a:ext>
            </a:extLst>
          </p:cNvPr>
          <p:cNvSpPr>
            <a:spLocks noGrp="1"/>
          </p:cNvSpPr>
          <p:nvPr>
            <p:ph type="body" sz="quarter" idx="16"/>
          </p:nvPr>
        </p:nvSpPr>
        <p:spPr>
          <a:xfrm>
            <a:off x="1519897" y="484209"/>
            <a:ext cx="7624103" cy="456998"/>
          </a:xfrm>
        </p:spPr>
        <p:txBody>
          <a:bodyPr/>
          <a:lstStyle/>
          <a:p>
            <a:r>
              <a:rPr lang="en-GB" dirty="0">
                <a:latin typeface="Arial" panose="020B0604020202020204" pitchFamily="34" charset="0"/>
              </a:rPr>
              <a:t>Responses to MAs in Classes: Actual v. Ideal</a:t>
            </a:r>
            <a:endParaRPr lang="en-DE" dirty="0">
              <a:latin typeface="Arial" panose="020B0604020202020204" pitchFamily="34" charset="0"/>
            </a:endParaRPr>
          </a:p>
        </p:txBody>
      </p:sp>
      <p:graphicFrame>
        <p:nvGraphicFramePr>
          <p:cNvPr id="6" name="Table 5">
            <a:extLst>
              <a:ext uri="{FF2B5EF4-FFF2-40B4-BE49-F238E27FC236}">
                <a16:creationId xmlns:a16="http://schemas.microsoft.com/office/drawing/2014/main" id="{7FD8B9B6-784B-7640-8ED9-C100B4F7FCB4}"/>
              </a:ext>
            </a:extLst>
          </p:cNvPr>
          <p:cNvGraphicFramePr>
            <a:graphicFrameLocks noGrp="1"/>
          </p:cNvGraphicFramePr>
          <p:nvPr>
            <p:extLst>
              <p:ext uri="{D42A27DB-BD31-4B8C-83A1-F6EECF244321}">
                <p14:modId xmlns:p14="http://schemas.microsoft.com/office/powerpoint/2010/main" val="398460762"/>
              </p:ext>
            </p:extLst>
          </p:nvPr>
        </p:nvGraphicFramePr>
        <p:xfrm>
          <a:off x="1275550" y="1313680"/>
          <a:ext cx="6001550" cy="2576508"/>
        </p:xfrm>
        <a:graphic>
          <a:graphicData uri="http://schemas.openxmlformats.org/drawingml/2006/table">
            <a:tbl>
              <a:tblPr/>
              <a:tblGrid>
                <a:gridCol w="5233200">
                  <a:extLst>
                    <a:ext uri="{9D8B030D-6E8A-4147-A177-3AD203B41FA5}">
                      <a16:colId xmlns:a16="http://schemas.microsoft.com/office/drawing/2014/main" val="4127181461"/>
                    </a:ext>
                  </a:extLst>
                </a:gridCol>
                <a:gridCol w="768350">
                  <a:extLst>
                    <a:ext uri="{9D8B030D-6E8A-4147-A177-3AD203B41FA5}">
                      <a16:colId xmlns:a16="http://schemas.microsoft.com/office/drawing/2014/main" val="1803048297"/>
                    </a:ext>
                  </a:extLst>
                </a:gridCol>
              </a:tblGrid>
              <a:tr h="0">
                <a:tc>
                  <a:txBody>
                    <a:bodyPr/>
                    <a:lstStyle/>
                    <a:p>
                      <a:pPr fontAlgn="t"/>
                      <a:r>
                        <a:rPr lang="en-DE" sz="1100" dirty="0">
                          <a:effectLst/>
                          <a:latin typeface="+mn-lt"/>
                        </a:rPr>
                        <a:t> </a:t>
                      </a: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100" b="1" i="0" u="none" strike="noStrike" dirty="0">
                          <a:solidFill>
                            <a:srgbClr val="000000"/>
                          </a:solidFill>
                          <a:effectLst/>
                          <a:latin typeface="+mn-lt"/>
                        </a:rPr>
                        <a:t>Percentage</a:t>
                      </a:r>
                      <a:endParaRPr lang="en-GB"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83369486"/>
                  </a:ext>
                </a:extLst>
              </a:tr>
              <a:tr h="260033">
                <a:tc>
                  <a:txBody>
                    <a:bodyPr/>
                    <a:lstStyle/>
                    <a:p>
                      <a:pPr rtl="0" fontAlgn="t">
                        <a:spcBef>
                          <a:spcPts val="0"/>
                        </a:spcBef>
                        <a:spcAft>
                          <a:spcPts val="0"/>
                        </a:spcAft>
                      </a:pPr>
                      <a:r>
                        <a:rPr lang="en-GB" sz="1100" b="0" i="0" u="none" strike="noStrike" dirty="0">
                          <a:solidFill>
                            <a:srgbClr val="000000"/>
                          </a:solidFill>
                          <a:effectLst/>
                          <a:latin typeface="+mn-lt"/>
                        </a:rPr>
                        <a:t>Confronted or called out the enactor forcefully (such as by calling their </a:t>
                      </a:r>
                      <a:r>
                        <a:rPr lang="en-GB" sz="1100" b="0" i="0" u="none" strike="noStrike" dirty="0" err="1">
                          <a:solidFill>
                            <a:srgbClr val="000000"/>
                          </a:solidFill>
                          <a:effectLst/>
                          <a:latin typeface="+mn-lt"/>
                        </a:rPr>
                        <a:t>behavior</a:t>
                      </a:r>
                      <a:r>
                        <a:rPr lang="en-GB" sz="1100" b="0" i="0" u="none" strike="noStrike" dirty="0">
                          <a:solidFill>
                            <a:srgbClr val="000000"/>
                          </a:solidFill>
                          <a:effectLst/>
                          <a:latin typeface="+mn-lt"/>
                        </a:rPr>
                        <a:t> racist)</a:t>
                      </a:r>
                      <a:endParaRPr lang="en-GB"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0" i="0" u="none" strike="noStrike" dirty="0">
                          <a:solidFill>
                            <a:srgbClr val="000000"/>
                          </a:solidFill>
                          <a:effectLst/>
                          <a:latin typeface="+mn-lt"/>
                        </a:rPr>
                        <a:t>2.3%</a:t>
                      </a:r>
                      <a:endParaRPr lang="en-DE"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25525875"/>
                  </a:ext>
                </a:extLst>
              </a:tr>
              <a:tr h="420053">
                <a:tc>
                  <a:txBody>
                    <a:bodyPr/>
                    <a:lstStyle/>
                    <a:p>
                      <a:pPr rtl="0" fontAlgn="t">
                        <a:spcBef>
                          <a:spcPts val="0"/>
                        </a:spcBef>
                        <a:spcAft>
                          <a:spcPts val="0"/>
                        </a:spcAft>
                      </a:pPr>
                      <a:r>
                        <a:rPr lang="en-GB" sz="1100" b="0" i="0" u="none" strike="noStrike" dirty="0">
                          <a:solidFill>
                            <a:srgbClr val="000000"/>
                          </a:solidFill>
                          <a:effectLst/>
                          <a:latin typeface="+mn-lt"/>
                        </a:rPr>
                        <a:t>Confronted or called out the enactor gently (such as by asking questions or explaining that the statement or </a:t>
                      </a:r>
                      <a:r>
                        <a:rPr lang="en-GB" sz="1100" b="0" i="0" u="none" strike="noStrike" dirty="0" err="1">
                          <a:solidFill>
                            <a:srgbClr val="000000"/>
                          </a:solidFill>
                          <a:effectLst/>
                          <a:latin typeface="+mn-lt"/>
                        </a:rPr>
                        <a:t>behavior</a:t>
                      </a:r>
                      <a:r>
                        <a:rPr lang="en-GB" sz="1100" b="0" i="0" u="none" strike="noStrike" dirty="0">
                          <a:solidFill>
                            <a:srgbClr val="000000"/>
                          </a:solidFill>
                          <a:effectLst/>
                          <a:latin typeface="+mn-lt"/>
                        </a:rPr>
                        <a:t> is a microaggression)</a:t>
                      </a:r>
                      <a:endParaRPr lang="en-GB"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0" i="0" u="none" strike="noStrike">
                          <a:solidFill>
                            <a:srgbClr val="000000"/>
                          </a:solidFill>
                          <a:effectLst/>
                          <a:latin typeface="+mn-lt"/>
                        </a:rPr>
                        <a:t>8.9%</a:t>
                      </a:r>
                      <a:endParaRPr lang="en-DE" sz="11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978030292"/>
                  </a:ext>
                </a:extLst>
              </a:tr>
              <a:tr h="260033">
                <a:tc>
                  <a:txBody>
                    <a:bodyPr/>
                    <a:lstStyle/>
                    <a:p>
                      <a:pPr rtl="0" fontAlgn="t">
                        <a:spcBef>
                          <a:spcPts val="0"/>
                        </a:spcBef>
                        <a:spcAft>
                          <a:spcPts val="0"/>
                        </a:spcAft>
                      </a:pPr>
                      <a:r>
                        <a:rPr lang="en-GB" sz="1100" b="1" i="0" u="none" strike="noStrike" dirty="0">
                          <a:solidFill>
                            <a:srgbClr val="000000"/>
                          </a:solidFill>
                          <a:effectLst/>
                          <a:latin typeface="+mn-lt"/>
                        </a:rPr>
                        <a:t>Reacted nonverbally (such as rolled your eyes, shook your head, sighed, gasped, etc.)</a:t>
                      </a:r>
                      <a:endParaRPr lang="en-GB" sz="11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1" i="0" u="none" strike="noStrike" dirty="0">
                          <a:solidFill>
                            <a:srgbClr val="000000"/>
                          </a:solidFill>
                          <a:effectLst/>
                          <a:latin typeface="+mn-lt"/>
                        </a:rPr>
                        <a:t>12.1%</a:t>
                      </a:r>
                      <a:endParaRPr lang="en-DE"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04088365"/>
                  </a:ext>
                </a:extLst>
              </a:tr>
              <a:tr h="260033">
                <a:tc>
                  <a:txBody>
                    <a:bodyPr/>
                    <a:lstStyle/>
                    <a:p>
                      <a:pPr rtl="0" fontAlgn="t">
                        <a:spcBef>
                          <a:spcPts val="0"/>
                        </a:spcBef>
                        <a:spcAft>
                          <a:spcPts val="0"/>
                        </a:spcAft>
                      </a:pPr>
                      <a:r>
                        <a:rPr lang="en-GB" sz="1100" b="1" i="0" u="none" strike="noStrike" dirty="0">
                          <a:solidFill>
                            <a:srgbClr val="000000"/>
                          </a:solidFill>
                          <a:effectLst/>
                          <a:latin typeface="+mn-lt"/>
                        </a:rPr>
                        <a:t>Stayed silent because you "froze" or didn't know what to say in the moment</a:t>
                      </a:r>
                      <a:endParaRPr lang="en-GB" sz="11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1" i="0" u="none" strike="noStrike" dirty="0">
                          <a:solidFill>
                            <a:srgbClr val="000000"/>
                          </a:solidFill>
                          <a:effectLst/>
                          <a:latin typeface="+mn-lt"/>
                        </a:rPr>
                        <a:t>14.4%</a:t>
                      </a:r>
                      <a:endParaRPr lang="en-DE"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65520488"/>
                  </a:ext>
                </a:extLst>
              </a:tr>
              <a:tr h="260033">
                <a:tc>
                  <a:txBody>
                    <a:bodyPr/>
                    <a:lstStyle/>
                    <a:p>
                      <a:pPr rtl="0" fontAlgn="t">
                        <a:spcBef>
                          <a:spcPts val="0"/>
                        </a:spcBef>
                        <a:spcAft>
                          <a:spcPts val="0"/>
                        </a:spcAft>
                      </a:pPr>
                      <a:r>
                        <a:rPr lang="en-GB" sz="1100" b="0" i="0" u="none" strike="noStrike">
                          <a:solidFill>
                            <a:srgbClr val="000000"/>
                          </a:solidFill>
                          <a:effectLst/>
                          <a:latin typeface="+mn-lt"/>
                        </a:rPr>
                        <a:t>Stayed silent for some other reason</a:t>
                      </a:r>
                      <a:endParaRPr lang="en-GB" sz="11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0" i="0" u="none" strike="noStrike" dirty="0">
                          <a:solidFill>
                            <a:srgbClr val="000000"/>
                          </a:solidFill>
                          <a:effectLst/>
                          <a:latin typeface="+mn-lt"/>
                        </a:rPr>
                        <a:t>7.9%</a:t>
                      </a:r>
                      <a:endParaRPr lang="en-DE"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94760453"/>
                  </a:ext>
                </a:extLst>
              </a:tr>
              <a:tr h="260033">
                <a:tc>
                  <a:txBody>
                    <a:bodyPr/>
                    <a:lstStyle/>
                    <a:p>
                      <a:pPr rtl="0" fontAlgn="t">
                        <a:spcBef>
                          <a:spcPts val="0"/>
                        </a:spcBef>
                        <a:spcAft>
                          <a:spcPts val="0"/>
                        </a:spcAft>
                      </a:pPr>
                      <a:r>
                        <a:rPr lang="en-GB" sz="1100" b="0" i="0" u="none" strike="noStrike" dirty="0">
                          <a:solidFill>
                            <a:srgbClr val="000000"/>
                          </a:solidFill>
                          <a:effectLst/>
                          <a:latin typeface="+mn-lt"/>
                        </a:rPr>
                        <a:t>Left the classroom (or turned off the camera or microphone, in the case of an online class)</a:t>
                      </a:r>
                      <a:endParaRPr lang="en-GB"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0" i="0" u="none" strike="noStrike" dirty="0">
                          <a:solidFill>
                            <a:srgbClr val="000000"/>
                          </a:solidFill>
                          <a:effectLst/>
                          <a:latin typeface="+mn-lt"/>
                        </a:rPr>
                        <a:t>1.3%</a:t>
                      </a:r>
                      <a:endParaRPr lang="en-DE"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42872234"/>
                  </a:ext>
                </a:extLst>
              </a:tr>
              <a:tr h="260033">
                <a:tc>
                  <a:txBody>
                    <a:bodyPr/>
                    <a:lstStyle/>
                    <a:p>
                      <a:pPr rtl="0" fontAlgn="t">
                        <a:spcBef>
                          <a:spcPts val="0"/>
                        </a:spcBef>
                        <a:spcAft>
                          <a:spcPts val="0"/>
                        </a:spcAft>
                      </a:pPr>
                      <a:r>
                        <a:rPr lang="en-GB" sz="1100" b="0" i="0" u="none" strike="noStrike" dirty="0">
                          <a:solidFill>
                            <a:srgbClr val="000000"/>
                          </a:solidFill>
                          <a:effectLst/>
                          <a:latin typeface="+mn-lt"/>
                        </a:rPr>
                        <a:t>Confronted the enactor of the microaggression later</a:t>
                      </a:r>
                      <a:endParaRPr lang="en-GB"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0" i="0" u="none" strike="noStrike">
                          <a:solidFill>
                            <a:srgbClr val="000000"/>
                          </a:solidFill>
                          <a:effectLst/>
                          <a:latin typeface="+mn-lt"/>
                        </a:rPr>
                        <a:t>2.6%</a:t>
                      </a:r>
                      <a:endParaRPr lang="en-DE" sz="11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04521197"/>
                  </a:ext>
                </a:extLst>
              </a:tr>
              <a:tr h="260033">
                <a:tc>
                  <a:txBody>
                    <a:bodyPr/>
                    <a:lstStyle/>
                    <a:p>
                      <a:pPr rtl="0" fontAlgn="t">
                        <a:spcBef>
                          <a:spcPts val="0"/>
                        </a:spcBef>
                        <a:spcAft>
                          <a:spcPts val="0"/>
                        </a:spcAft>
                      </a:pPr>
                      <a:r>
                        <a:rPr lang="en-GB" sz="1100" b="0" i="0" u="none" strike="noStrike" dirty="0">
                          <a:solidFill>
                            <a:srgbClr val="000000"/>
                          </a:solidFill>
                          <a:effectLst/>
                          <a:latin typeface="+mn-lt"/>
                        </a:rPr>
                        <a:t>Contacted another student in the class later to discuss the microaggression</a:t>
                      </a:r>
                      <a:endParaRPr lang="en-GB"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100" b="0" i="0" u="none" strike="noStrike" dirty="0">
                          <a:solidFill>
                            <a:srgbClr val="000000"/>
                          </a:solidFill>
                          <a:effectLst/>
                          <a:latin typeface="+mn-lt"/>
                        </a:rPr>
                        <a:t>8.5%</a:t>
                      </a:r>
                      <a:endParaRPr lang="en-DE" sz="11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00410146"/>
                  </a:ext>
                </a:extLst>
              </a:tr>
            </a:tbl>
          </a:graphicData>
        </a:graphic>
      </p:graphicFrame>
      <p:sp>
        <p:nvSpPr>
          <p:cNvPr id="7" name="Rectangle 1">
            <a:extLst>
              <a:ext uri="{FF2B5EF4-FFF2-40B4-BE49-F238E27FC236}">
                <a16:creationId xmlns:a16="http://schemas.microsoft.com/office/drawing/2014/main" id="{C87CF858-84EF-244B-9F8D-700A0D2CD71E}"/>
              </a:ext>
            </a:extLst>
          </p:cNvPr>
          <p:cNvSpPr>
            <a:spLocks noChangeArrowheads="1"/>
          </p:cNvSpPr>
          <p:nvPr/>
        </p:nvSpPr>
        <p:spPr bwMode="auto">
          <a:xfrm>
            <a:off x="313729" y="57420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uClrTx/>
            </a:pPr>
            <a:endParaRPr lang="en-DE" sz="1350" kern="1200" dirty="0">
              <a:solidFill>
                <a:prstClr val="black"/>
              </a:solidFill>
              <a:latin typeface="Calibri" panose="020F0502020204030204"/>
              <a:ea typeface="+mn-ea"/>
              <a:cs typeface="+mn-cs"/>
            </a:endParaRPr>
          </a:p>
        </p:txBody>
      </p:sp>
      <p:sp>
        <p:nvSpPr>
          <p:cNvPr id="8" name="TextBox 7">
            <a:extLst>
              <a:ext uri="{FF2B5EF4-FFF2-40B4-BE49-F238E27FC236}">
                <a16:creationId xmlns:a16="http://schemas.microsoft.com/office/drawing/2014/main" id="{DC178C71-C2B2-4677-8B76-080F35E1F534}"/>
              </a:ext>
            </a:extLst>
          </p:cNvPr>
          <p:cNvSpPr txBox="1"/>
          <p:nvPr/>
        </p:nvSpPr>
        <p:spPr>
          <a:xfrm rot="10800000" flipV="1">
            <a:off x="1199348" y="4151460"/>
            <a:ext cx="6692494" cy="507831"/>
          </a:xfrm>
          <a:prstGeom prst="rect">
            <a:avLst/>
          </a:prstGeom>
          <a:noFill/>
        </p:spPr>
        <p:txBody>
          <a:bodyPr wrap="square" rtlCol="0">
            <a:spAutoFit/>
          </a:bodyPr>
          <a:lstStyle/>
          <a:p>
            <a:pPr defTabSz="685800">
              <a:buClrTx/>
            </a:pPr>
            <a:r>
              <a:rPr lang="en-GB" sz="1350" b="1" kern="1200" dirty="0">
                <a:latin typeface="Arial" panose="020B0604020202020204" pitchFamily="34" charset="0"/>
                <a:ea typeface="+mn-ea"/>
                <a:cs typeface="+mn-cs"/>
              </a:rPr>
              <a:t>Many of these responses contradict students’ reported ideal responses: </a:t>
            </a:r>
            <a:r>
              <a:rPr lang="en-GB" sz="1350" kern="1200" dirty="0">
                <a:latin typeface="Arial" panose="020B0604020202020204" pitchFamily="34" charset="0"/>
                <a:ea typeface="+mn-ea"/>
                <a:cs typeface="+mn-cs"/>
              </a:rPr>
              <a:t>Confrontation (gentle or otherwise), Conversation or dialogue, Reporting </a:t>
            </a:r>
            <a:endParaRPr lang="en-GB" sz="1350" kern="1200" dirty="0">
              <a:solidFill>
                <a:prstClr val="black"/>
              </a:solidFill>
              <a:latin typeface="Calibri" panose="020F0502020204030204"/>
              <a:ea typeface="+mn-ea"/>
              <a:cs typeface="+mn-cs"/>
            </a:endParaRPr>
          </a:p>
        </p:txBody>
      </p:sp>
      <p:sp>
        <p:nvSpPr>
          <p:cNvPr id="4" name="Oval 3">
            <a:extLst>
              <a:ext uri="{FF2B5EF4-FFF2-40B4-BE49-F238E27FC236}">
                <a16:creationId xmlns:a16="http://schemas.microsoft.com/office/drawing/2014/main" id="{74F18A18-2AB5-4561-9D34-E812EB198BA7}"/>
              </a:ext>
            </a:extLst>
          </p:cNvPr>
          <p:cNvSpPr/>
          <p:nvPr/>
        </p:nvSpPr>
        <p:spPr>
          <a:xfrm>
            <a:off x="6553199" y="2311021"/>
            <a:ext cx="654799" cy="48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379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20AF68-1AEB-6D4C-8003-B669B9959E1B}"/>
              </a:ext>
            </a:extLst>
          </p:cNvPr>
          <p:cNvSpPr>
            <a:spLocks noGrp="1"/>
          </p:cNvSpPr>
          <p:nvPr>
            <p:ph type="body" sz="quarter" idx="16"/>
          </p:nvPr>
        </p:nvSpPr>
        <p:spPr>
          <a:xfrm>
            <a:off x="1118937" y="617740"/>
            <a:ext cx="7872538" cy="348343"/>
          </a:xfrm>
        </p:spPr>
        <p:txBody>
          <a:bodyPr/>
          <a:lstStyle/>
          <a:p>
            <a:r>
              <a:rPr lang="en-DE" dirty="0">
                <a:latin typeface="Arial" panose="020B0604020202020204" pitchFamily="34" charset="0"/>
              </a:rPr>
              <a:t>Handling Microaggressions in the Classroom</a:t>
            </a:r>
          </a:p>
        </p:txBody>
      </p:sp>
      <p:sp>
        <p:nvSpPr>
          <p:cNvPr id="4" name="Rectangle 3">
            <a:extLst>
              <a:ext uri="{FF2B5EF4-FFF2-40B4-BE49-F238E27FC236}">
                <a16:creationId xmlns:a16="http://schemas.microsoft.com/office/drawing/2014/main" id="{687B9B5A-2253-4A4E-8782-9CFC5443695B}"/>
              </a:ext>
            </a:extLst>
          </p:cNvPr>
          <p:cNvSpPr/>
          <p:nvPr/>
        </p:nvSpPr>
        <p:spPr>
          <a:xfrm>
            <a:off x="840331" y="1293044"/>
            <a:ext cx="7174957" cy="3300904"/>
          </a:xfrm>
          <a:prstGeom prst="rect">
            <a:avLst/>
          </a:prstGeom>
        </p:spPr>
        <p:txBody>
          <a:bodyPr wrap="square">
            <a:spAutoFit/>
          </a:bodyPr>
          <a:lstStyle/>
          <a:p>
            <a:pPr defTabSz="685800">
              <a:spcAft>
                <a:spcPts val="600"/>
              </a:spcAft>
              <a:buClrTx/>
            </a:pPr>
            <a:r>
              <a:rPr lang="en-GB" sz="1200" kern="1200" dirty="0">
                <a:latin typeface="Arial" panose="020B0604020202020204" pitchFamily="34" charset="0"/>
                <a:ea typeface="+mn-ea"/>
                <a:cs typeface="+mn-cs"/>
              </a:rPr>
              <a:t>Quotes from students:</a:t>
            </a:r>
          </a:p>
          <a:p>
            <a:pPr defTabSz="685800">
              <a:spcAft>
                <a:spcPts val="600"/>
              </a:spcAft>
              <a:buClrTx/>
            </a:pPr>
            <a:r>
              <a:rPr lang="en-GB" sz="1200" kern="1200" dirty="0">
                <a:latin typeface="Arial" panose="020B0604020202020204" pitchFamily="34" charset="0"/>
                <a:ea typeface="+mn-ea"/>
                <a:cs typeface="+mn-cs"/>
              </a:rPr>
              <a:t>“My anxiety prevents me from being directly confrontational… so I'd like to see them called out more forcefully by my peers (white folks need to be aware of these things and doing it gently usually doesn't do much in the long run). </a:t>
            </a:r>
            <a:r>
              <a:rPr lang="en-GB" sz="1200" u="sng" kern="1200" dirty="0">
                <a:latin typeface="Arial" panose="020B0604020202020204" pitchFamily="34" charset="0"/>
                <a:ea typeface="+mn-ea"/>
                <a:cs typeface="+mn-cs"/>
              </a:rPr>
              <a:t>If other white peers are able to, they should be performing the confrontation</a:t>
            </a:r>
            <a:r>
              <a:rPr lang="en-GB" sz="1200" kern="1200" dirty="0">
                <a:latin typeface="Arial" panose="020B0604020202020204" pitchFamily="34" charset="0"/>
                <a:ea typeface="+mn-ea"/>
                <a:cs typeface="+mn-cs"/>
              </a:rPr>
              <a:t> - POC already spend enough emotional energy on the daily dealing with the world around them”</a:t>
            </a:r>
            <a:endParaRPr lang="en-GB" sz="1200" kern="1200" dirty="0">
              <a:solidFill>
                <a:prstClr val="black"/>
              </a:solidFill>
              <a:latin typeface="Calibri" panose="020F0502020204030204"/>
              <a:ea typeface="+mn-ea"/>
              <a:cs typeface="+mn-cs"/>
            </a:endParaRPr>
          </a:p>
          <a:p>
            <a:pPr defTabSz="685800">
              <a:spcAft>
                <a:spcPts val="600"/>
              </a:spcAft>
              <a:buClrTx/>
            </a:pPr>
            <a:br>
              <a:rPr lang="en-GB" sz="1200" kern="1200" dirty="0">
                <a:solidFill>
                  <a:prstClr val="black"/>
                </a:solidFill>
                <a:latin typeface="Calibri" panose="020F0502020204030204"/>
                <a:ea typeface="+mn-ea"/>
                <a:cs typeface="+mn-cs"/>
              </a:rPr>
            </a:br>
            <a:r>
              <a:rPr lang="en-GB" sz="1200" kern="1200" dirty="0">
                <a:latin typeface="Arial" panose="020B0604020202020204" pitchFamily="34" charset="0"/>
                <a:ea typeface="+mn-ea"/>
                <a:cs typeface="+mn-cs"/>
              </a:rPr>
              <a:t>“My one professor </a:t>
            </a:r>
            <a:r>
              <a:rPr lang="en-GB" sz="1200" u="sng" kern="1200" dirty="0">
                <a:latin typeface="Arial" panose="020B0604020202020204" pitchFamily="34" charset="0"/>
                <a:ea typeface="+mn-ea"/>
                <a:cs typeface="+mn-cs"/>
              </a:rPr>
              <a:t>handled this perfectly</a:t>
            </a:r>
            <a:r>
              <a:rPr lang="en-GB" sz="1200" kern="1200" dirty="0">
                <a:latin typeface="Arial" panose="020B0604020202020204" pitchFamily="34" charset="0"/>
                <a:ea typeface="+mn-ea"/>
                <a:cs typeface="+mn-cs"/>
              </a:rPr>
              <a:t>: a student in our class used the wrong terminology (that was outdated and offensive) to refer to a group of people, and my professor quickly jumped in, corrected them, and explained why the new term should be used instead. Then we moved on with class. It should be quick, corrective, productive, and gentle.”</a:t>
            </a:r>
            <a:endParaRPr lang="en-GB" sz="1200" kern="1200" dirty="0">
              <a:solidFill>
                <a:prstClr val="black"/>
              </a:solidFill>
              <a:latin typeface="Calibri" panose="020F0502020204030204"/>
              <a:ea typeface="+mn-ea"/>
              <a:cs typeface="+mn-cs"/>
            </a:endParaRPr>
          </a:p>
          <a:p>
            <a:pPr defTabSz="685800">
              <a:buClrTx/>
            </a:pPr>
            <a:br>
              <a:rPr lang="en-GB" sz="1200" kern="1200" dirty="0">
                <a:solidFill>
                  <a:prstClr val="black"/>
                </a:solidFill>
                <a:latin typeface="Calibri" panose="020F0502020204030204"/>
                <a:ea typeface="+mn-ea"/>
                <a:cs typeface="+mn-cs"/>
              </a:rPr>
            </a:br>
            <a:r>
              <a:rPr lang="en-GB" sz="1200" kern="1200" dirty="0">
                <a:latin typeface="Arial" panose="020B0604020202020204" pitchFamily="34" charset="0"/>
                <a:ea typeface="+mn-ea"/>
                <a:cs typeface="+mn-cs"/>
              </a:rPr>
              <a:t>“It's more complicated with a professor because there is such a </a:t>
            </a:r>
            <a:r>
              <a:rPr lang="en-GB" sz="1200" u="sng" kern="1200" dirty="0">
                <a:latin typeface="Arial" panose="020B0604020202020204" pitchFamily="34" charset="0"/>
                <a:ea typeface="+mn-ea"/>
                <a:cs typeface="+mn-cs"/>
              </a:rPr>
              <a:t>power differential</a:t>
            </a:r>
            <a:r>
              <a:rPr lang="en-GB" sz="1200" kern="1200" dirty="0">
                <a:latin typeface="Arial" panose="020B0604020202020204" pitchFamily="34" charset="0"/>
                <a:ea typeface="+mn-ea"/>
                <a:cs typeface="+mn-cs"/>
              </a:rPr>
              <a:t>. The professor will be issuing grades. As a student, I would be less willing to intervene in the moment.”</a:t>
            </a:r>
            <a:endParaRPr lang="en-GB" sz="1200" kern="1200" dirty="0">
              <a:solidFill>
                <a:prstClr val="black"/>
              </a:solidFill>
              <a:latin typeface="Calibri" panose="020F0502020204030204"/>
              <a:ea typeface="+mn-ea"/>
              <a:cs typeface="+mn-cs"/>
            </a:endParaRPr>
          </a:p>
          <a:p>
            <a:pPr defTabSz="685800">
              <a:buClrTx/>
            </a:pPr>
            <a:br>
              <a:rPr lang="en-GB" sz="1200" kern="1200" dirty="0">
                <a:solidFill>
                  <a:prstClr val="black"/>
                </a:solidFill>
                <a:latin typeface="Calibri" panose="020F0502020204030204"/>
                <a:ea typeface="+mn-ea"/>
                <a:cs typeface="+mn-cs"/>
              </a:rPr>
            </a:br>
            <a:r>
              <a:rPr lang="en-GB" sz="1200" kern="1200" dirty="0">
                <a:latin typeface="Arial" panose="020B0604020202020204" pitchFamily="34" charset="0"/>
                <a:ea typeface="+mn-ea"/>
                <a:cs typeface="+mn-cs"/>
              </a:rPr>
              <a:t>“The professor should </a:t>
            </a:r>
            <a:r>
              <a:rPr lang="en-GB" sz="1200" u="sng" kern="1200" dirty="0">
                <a:latin typeface="Arial" panose="020B0604020202020204" pitchFamily="34" charset="0"/>
                <a:ea typeface="+mn-ea"/>
                <a:cs typeface="+mn-cs"/>
              </a:rPr>
              <a:t>recognize their mistake </a:t>
            </a:r>
            <a:r>
              <a:rPr lang="en-GB" sz="1200" kern="1200" dirty="0">
                <a:latin typeface="Arial" panose="020B0604020202020204" pitchFamily="34" charset="0"/>
                <a:ea typeface="+mn-ea"/>
                <a:cs typeface="+mn-cs"/>
              </a:rPr>
              <a:t>and it should be allowed to be </a:t>
            </a:r>
            <a:r>
              <a:rPr lang="en-GB" sz="1200" u="sng" kern="1200" dirty="0">
                <a:latin typeface="Arial" panose="020B0604020202020204" pitchFamily="34" charset="0"/>
                <a:ea typeface="+mn-ea"/>
                <a:cs typeface="+mn-cs"/>
              </a:rPr>
              <a:t>addressed by the class</a:t>
            </a:r>
            <a:r>
              <a:rPr lang="en-GB" sz="1200" kern="1200" dirty="0">
                <a:latin typeface="Arial" panose="020B0604020202020204" pitchFamily="34" charset="0"/>
                <a:ea typeface="+mn-ea"/>
                <a:cs typeface="+mn-cs"/>
              </a:rPr>
              <a:t>.”</a:t>
            </a:r>
            <a:br>
              <a:rPr lang="en-GB" sz="1350" kern="1200" dirty="0">
                <a:solidFill>
                  <a:prstClr val="black"/>
                </a:solidFill>
                <a:latin typeface="Calibri" panose="020F0502020204030204"/>
                <a:ea typeface="+mn-ea"/>
                <a:cs typeface="+mn-cs"/>
              </a:rPr>
            </a:br>
            <a:endParaRPr lang="en-DE"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46453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C91A37-5312-2A44-995A-3CEC3A9234D8}"/>
              </a:ext>
            </a:extLst>
          </p:cNvPr>
          <p:cNvSpPr>
            <a:spLocks noGrp="1"/>
          </p:cNvSpPr>
          <p:nvPr>
            <p:ph type="body" sz="quarter" idx="15"/>
          </p:nvPr>
        </p:nvSpPr>
        <p:spPr>
          <a:xfrm>
            <a:off x="843068" y="1323504"/>
            <a:ext cx="8116400" cy="342900"/>
          </a:xfrm>
        </p:spPr>
        <p:txBody>
          <a:bodyPr/>
          <a:lstStyle/>
          <a:p>
            <a:r>
              <a:rPr lang="en-DE" sz="1500" b="1" dirty="0">
                <a:solidFill>
                  <a:schemeClr val="tx1"/>
                </a:solidFill>
              </a:rPr>
              <a:t>Table 4. Bivariate Test of Student Responses to M</a:t>
            </a:r>
            <a:r>
              <a:rPr lang="en-US" sz="1500" b="1" dirty="0">
                <a:solidFill>
                  <a:schemeClr val="tx1"/>
                </a:solidFill>
              </a:rPr>
              <a:t>A</a:t>
            </a:r>
            <a:r>
              <a:rPr lang="en-DE" sz="1500" b="1" dirty="0">
                <a:solidFill>
                  <a:schemeClr val="tx1"/>
                </a:solidFill>
              </a:rPr>
              <a:t>s by Race and Ethnicity</a:t>
            </a:r>
          </a:p>
        </p:txBody>
      </p:sp>
      <p:sp>
        <p:nvSpPr>
          <p:cNvPr id="3" name="Text Placeholder 2">
            <a:extLst>
              <a:ext uri="{FF2B5EF4-FFF2-40B4-BE49-F238E27FC236}">
                <a16:creationId xmlns:a16="http://schemas.microsoft.com/office/drawing/2014/main" id="{5E222204-292A-0A42-8214-FB6EA97945D2}"/>
              </a:ext>
            </a:extLst>
          </p:cNvPr>
          <p:cNvSpPr>
            <a:spLocks noGrp="1"/>
          </p:cNvSpPr>
          <p:nvPr>
            <p:ph type="body" sz="quarter" idx="16"/>
          </p:nvPr>
        </p:nvSpPr>
        <p:spPr>
          <a:xfrm>
            <a:off x="965943" y="478943"/>
            <a:ext cx="6786503" cy="653142"/>
          </a:xfrm>
        </p:spPr>
        <p:txBody>
          <a:bodyPr/>
          <a:lstStyle/>
          <a:p>
            <a:pPr algn="ctr"/>
            <a:r>
              <a:rPr lang="en-GB" dirty="0">
                <a:latin typeface="Arial" panose="020B0604020202020204" pitchFamily="34" charset="0"/>
              </a:rPr>
              <a:t>Comparison of BIPOC and White Students’ Responses to Racial and RMAs in Their Classes</a:t>
            </a:r>
            <a:endParaRPr lang="en-GB" b="0" dirty="0">
              <a:latin typeface="Arial" panose="020B0604020202020204" pitchFamily="34" charset="0"/>
            </a:endParaRPr>
          </a:p>
          <a:p>
            <a:br>
              <a:rPr lang="en-GB" dirty="0"/>
            </a:br>
            <a:endParaRPr lang="en-DE" dirty="0"/>
          </a:p>
        </p:txBody>
      </p:sp>
      <p:graphicFrame>
        <p:nvGraphicFramePr>
          <p:cNvPr id="6" name="Table 5">
            <a:extLst>
              <a:ext uri="{FF2B5EF4-FFF2-40B4-BE49-F238E27FC236}">
                <a16:creationId xmlns:a16="http://schemas.microsoft.com/office/drawing/2014/main" id="{B0EB4E3F-E946-4E43-860A-D95C5697F213}"/>
              </a:ext>
            </a:extLst>
          </p:cNvPr>
          <p:cNvGraphicFramePr>
            <a:graphicFrameLocks noGrp="1"/>
          </p:cNvGraphicFramePr>
          <p:nvPr>
            <p:extLst>
              <p:ext uri="{D42A27DB-BD31-4B8C-83A1-F6EECF244321}">
                <p14:modId xmlns:p14="http://schemas.microsoft.com/office/powerpoint/2010/main" val="1400205135"/>
              </p:ext>
            </p:extLst>
          </p:nvPr>
        </p:nvGraphicFramePr>
        <p:xfrm>
          <a:off x="965943" y="1637876"/>
          <a:ext cx="6905924" cy="2700335"/>
        </p:xfrm>
        <a:graphic>
          <a:graphicData uri="http://schemas.openxmlformats.org/drawingml/2006/table">
            <a:tbl>
              <a:tblPr/>
              <a:tblGrid>
                <a:gridCol w="4826160">
                  <a:extLst>
                    <a:ext uri="{9D8B030D-6E8A-4147-A177-3AD203B41FA5}">
                      <a16:colId xmlns:a16="http://schemas.microsoft.com/office/drawing/2014/main" val="199176102"/>
                    </a:ext>
                  </a:extLst>
                </a:gridCol>
                <a:gridCol w="700709">
                  <a:extLst>
                    <a:ext uri="{9D8B030D-6E8A-4147-A177-3AD203B41FA5}">
                      <a16:colId xmlns:a16="http://schemas.microsoft.com/office/drawing/2014/main" val="4145412681"/>
                    </a:ext>
                  </a:extLst>
                </a:gridCol>
                <a:gridCol w="663437">
                  <a:extLst>
                    <a:ext uri="{9D8B030D-6E8A-4147-A177-3AD203B41FA5}">
                      <a16:colId xmlns:a16="http://schemas.microsoft.com/office/drawing/2014/main" val="2501505609"/>
                    </a:ext>
                  </a:extLst>
                </a:gridCol>
                <a:gridCol w="715618">
                  <a:extLst>
                    <a:ext uri="{9D8B030D-6E8A-4147-A177-3AD203B41FA5}">
                      <a16:colId xmlns:a16="http://schemas.microsoft.com/office/drawing/2014/main" val="46933092"/>
                    </a:ext>
                  </a:extLst>
                </a:gridCol>
              </a:tblGrid>
              <a:tr h="500063">
                <a:tc>
                  <a:txBody>
                    <a:bodyPr/>
                    <a:lstStyle/>
                    <a:p>
                      <a:pPr fontAlgn="t"/>
                      <a:r>
                        <a:rPr lang="en-DE" sz="1000" dirty="0">
                          <a:effectLst/>
                          <a:latin typeface="+mn-lt"/>
                        </a:rPr>
                        <a:t> </a:t>
                      </a: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000" b="1" i="0" u="none" strike="noStrike" dirty="0">
                          <a:solidFill>
                            <a:srgbClr val="000000"/>
                          </a:solidFill>
                          <a:effectLst/>
                          <a:latin typeface="+mn-lt"/>
                        </a:rPr>
                        <a:t>BIPOC </a:t>
                      </a:r>
                      <a:endParaRPr lang="en-GB"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000" b="1" i="0" u="none" strike="noStrike" dirty="0">
                          <a:solidFill>
                            <a:srgbClr val="000000"/>
                          </a:solidFill>
                          <a:effectLst/>
                          <a:latin typeface="+mn-lt"/>
                        </a:rPr>
                        <a:t>White </a:t>
                      </a:r>
                      <a:endParaRPr lang="en-GB"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000" b="1" i="0" u="none" strike="noStrike">
                          <a:solidFill>
                            <a:srgbClr val="000000"/>
                          </a:solidFill>
                          <a:effectLst/>
                          <a:latin typeface="+mn-lt"/>
                        </a:rPr>
                        <a:t>P value</a:t>
                      </a:r>
                      <a:endParaRPr lang="en-GB"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02697805"/>
                  </a:ext>
                </a:extLst>
              </a:tr>
              <a:tr h="200215">
                <a:tc>
                  <a:txBody>
                    <a:bodyPr/>
                    <a:lstStyle/>
                    <a:p>
                      <a:pPr rtl="0" fontAlgn="t">
                        <a:spcBef>
                          <a:spcPts val="0"/>
                        </a:spcBef>
                        <a:spcAft>
                          <a:spcPts val="0"/>
                        </a:spcAft>
                      </a:pPr>
                      <a:r>
                        <a:rPr lang="en-GB" sz="1000" b="0" i="0" u="none" strike="noStrike">
                          <a:solidFill>
                            <a:srgbClr val="000000"/>
                          </a:solidFill>
                          <a:effectLst/>
                          <a:latin typeface="+mn-lt"/>
                        </a:rPr>
                        <a:t>Confronted or called out the enactor forcefully (such as by calling their behavior racist)</a:t>
                      </a:r>
                      <a:endParaRPr lang="en-GB"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dirty="0">
                          <a:solidFill>
                            <a:srgbClr val="000000"/>
                          </a:solidFill>
                          <a:effectLst/>
                          <a:latin typeface="+mn-lt"/>
                        </a:rPr>
                        <a:t>6.4%</a:t>
                      </a:r>
                      <a:endParaRPr lang="en-DE"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dirty="0">
                          <a:solidFill>
                            <a:srgbClr val="000000"/>
                          </a:solidFill>
                          <a:effectLst/>
                          <a:latin typeface="+mn-lt"/>
                        </a:rPr>
                        <a:t>1.0%</a:t>
                      </a:r>
                      <a:endParaRPr lang="en-DE"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000" b="0" i="0" u="none" strike="noStrike">
                          <a:solidFill>
                            <a:srgbClr val="000000"/>
                          </a:solidFill>
                          <a:effectLst/>
                          <a:latin typeface="+mn-lt"/>
                        </a:rPr>
                        <a:t>N/A</a:t>
                      </a:r>
                      <a:endParaRPr lang="en-GB"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29094386"/>
                  </a:ext>
                </a:extLst>
              </a:tr>
              <a:tr h="407194">
                <a:tc>
                  <a:txBody>
                    <a:bodyPr/>
                    <a:lstStyle/>
                    <a:p>
                      <a:pPr rtl="0" fontAlgn="t">
                        <a:spcBef>
                          <a:spcPts val="0"/>
                        </a:spcBef>
                        <a:spcAft>
                          <a:spcPts val="0"/>
                        </a:spcAft>
                      </a:pPr>
                      <a:r>
                        <a:rPr lang="en-GB" sz="1000" b="1" i="0" u="none" strike="noStrike" dirty="0">
                          <a:solidFill>
                            <a:srgbClr val="000000"/>
                          </a:solidFill>
                          <a:effectLst/>
                          <a:latin typeface="+mn-lt"/>
                        </a:rPr>
                        <a:t>Confronted or called out the enactor gently (such as by asking questions or explaining that the statement or </a:t>
                      </a:r>
                      <a:r>
                        <a:rPr lang="en-GB" sz="1000" b="1" i="0" u="none" strike="noStrike" dirty="0" err="1">
                          <a:solidFill>
                            <a:srgbClr val="000000"/>
                          </a:solidFill>
                          <a:effectLst/>
                          <a:latin typeface="+mn-lt"/>
                        </a:rPr>
                        <a:t>behavior</a:t>
                      </a:r>
                      <a:r>
                        <a:rPr lang="en-GB" sz="1000" b="1" i="0" u="none" strike="noStrike" dirty="0">
                          <a:solidFill>
                            <a:srgbClr val="000000"/>
                          </a:solidFill>
                          <a:effectLst/>
                          <a:latin typeface="+mn-lt"/>
                        </a:rPr>
                        <a:t> is a microaggression)</a:t>
                      </a:r>
                      <a:endParaRPr lang="en-GB"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dirty="0">
                          <a:solidFill>
                            <a:srgbClr val="000000"/>
                          </a:solidFill>
                          <a:effectLst/>
                          <a:latin typeface="+mn-lt"/>
                        </a:rPr>
                        <a:t>17.9%</a:t>
                      </a:r>
                      <a:endParaRPr lang="en-DE"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dirty="0">
                          <a:solidFill>
                            <a:srgbClr val="000000"/>
                          </a:solidFill>
                          <a:effectLst/>
                          <a:latin typeface="+mn-lt"/>
                        </a:rPr>
                        <a:t>5.6%</a:t>
                      </a:r>
                      <a:endParaRPr lang="en-DE"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a:solidFill>
                            <a:srgbClr val="000000"/>
                          </a:solidFill>
                          <a:effectLst/>
                          <a:latin typeface="+mn-lt"/>
                        </a:rPr>
                        <a:t>.001*</a:t>
                      </a:r>
                      <a:endParaRPr lang="en-DE"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55477106"/>
                  </a:ext>
                </a:extLst>
              </a:tr>
              <a:tr h="248603">
                <a:tc>
                  <a:txBody>
                    <a:bodyPr/>
                    <a:lstStyle/>
                    <a:p>
                      <a:pPr rtl="0" fontAlgn="t">
                        <a:spcBef>
                          <a:spcPts val="0"/>
                        </a:spcBef>
                        <a:spcAft>
                          <a:spcPts val="0"/>
                        </a:spcAft>
                      </a:pPr>
                      <a:r>
                        <a:rPr lang="en-GB" sz="1000" b="1" i="0" u="none" strike="noStrike">
                          <a:solidFill>
                            <a:srgbClr val="000000"/>
                          </a:solidFill>
                          <a:effectLst/>
                          <a:latin typeface="+mn-lt"/>
                        </a:rPr>
                        <a:t>Reacted nonverbally (such as rolled your eyes, shook your head, sighed, gasped, etc.)</a:t>
                      </a:r>
                      <a:endParaRPr lang="en-GB" sz="1000" b="1">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a:solidFill>
                            <a:srgbClr val="000000"/>
                          </a:solidFill>
                          <a:effectLst/>
                          <a:latin typeface="+mn-lt"/>
                        </a:rPr>
                        <a:t>20.5%</a:t>
                      </a:r>
                      <a:endParaRPr lang="en-DE" sz="1000" b="1">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a:solidFill>
                            <a:srgbClr val="000000"/>
                          </a:solidFill>
                          <a:effectLst/>
                          <a:latin typeface="+mn-lt"/>
                        </a:rPr>
                        <a:t>10.7%</a:t>
                      </a:r>
                      <a:endParaRPr lang="en-DE" sz="1000" b="1">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dirty="0">
                          <a:solidFill>
                            <a:srgbClr val="000000"/>
                          </a:solidFill>
                          <a:effectLst/>
                          <a:latin typeface="+mn-lt"/>
                        </a:rPr>
                        <a:t>.031*</a:t>
                      </a:r>
                      <a:endParaRPr lang="en-DE"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18394104"/>
                  </a:ext>
                </a:extLst>
              </a:tr>
              <a:tr h="248603">
                <a:tc>
                  <a:txBody>
                    <a:bodyPr/>
                    <a:lstStyle/>
                    <a:p>
                      <a:pPr rtl="0" fontAlgn="t">
                        <a:spcBef>
                          <a:spcPts val="0"/>
                        </a:spcBef>
                        <a:spcAft>
                          <a:spcPts val="0"/>
                        </a:spcAft>
                      </a:pPr>
                      <a:r>
                        <a:rPr lang="en-GB" sz="1000" b="1" i="0" u="none" strike="noStrike" dirty="0">
                          <a:solidFill>
                            <a:srgbClr val="000000"/>
                          </a:solidFill>
                          <a:effectLst/>
                          <a:latin typeface="+mn-lt"/>
                        </a:rPr>
                        <a:t>Stayed silent because you "froze" or didn't know what to say in the moment</a:t>
                      </a:r>
                      <a:endParaRPr lang="en-GB"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a:solidFill>
                            <a:srgbClr val="000000"/>
                          </a:solidFill>
                          <a:effectLst/>
                          <a:latin typeface="+mn-lt"/>
                        </a:rPr>
                        <a:t>24.4%</a:t>
                      </a:r>
                      <a:endParaRPr lang="en-DE" sz="1000" b="1">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a:solidFill>
                            <a:srgbClr val="000000"/>
                          </a:solidFill>
                          <a:effectLst/>
                          <a:latin typeface="+mn-lt"/>
                        </a:rPr>
                        <a:t>10.7%</a:t>
                      </a:r>
                      <a:endParaRPr lang="en-DE" sz="1000" b="1">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a:solidFill>
                            <a:srgbClr val="000000"/>
                          </a:solidFill>
                          <a:effectLst/>
                          <a:latin typeface="+mn-lt"/>
                        </a:rPr>
                        <a:t>.004*</a:t>
                      </a:r>
                      <a:endParaRPr lang="en-DE"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10093359"/>
                  </a:ext>
                </a:extLst>
              </a:tr>
              <a:tr h="248603">
                <a:tc>
                  <a:txBody>
                    <a:bodyPr/>
                    <a:lstStyle/>
                    <a:p>
                      <a:pPr rtl="0" fontAlgn="t">
                        <a:spcBef>
                          <a:spcPts val="0"/>
                        </a:spcBef>
                        <a:spcAft>
                          <a:spcPts val="0"/>
                        </a:spcAft>
                      </a:pPr>
                      <a:r>
                        <a:rPr lang="en-GB" sz="1000" b="1" i="0" u="none" strike="noStrike" dirty="0">
                          <a:solidFill>
                            <a:srgbClr val="000000"/>
                          </a:solidFill>
                          <a:effectLst/>
                          <a:latin typeface="+mn-lt"/>
                        </a:rPr>
                        <a:t>Stayed silent for some other reason</a:t>
                      </a:r>
                      <a:endParaRPr lang="en-GB"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a:solidFill>
                            <a:srgbClr val="000000"/>
                          </a:solidFill>
                          <a:effectLst/>
                          <a:latin typeface="+mn-lt"/>
                        </a:rPr>
                        <a:t>16.7%</a:t>
                      </a:r>
                      <a:endParaRPr lang="en-DE" sz="1000" b="1">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dirty="0">
                          <a:solidFill>
                            <a:srgbClr val="000000"/>
                          </a:solidFill>
                          <a:effectLst/>
                          <a:latin typeface="+mn-lt"/>
                        </a:rPr>
                        <a:t>5.1%</a:t>
                      </a:r>
                      <a:endParaRPr lang="en-DE"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dirty="0">
                          <a:solidFill>
                            <a:srgbClr val="000000"/>
                          </a:solidFill>
                          <a:effectLst/>
                          <a:latin typeface="+mn-lt"/>
                        </a:rPr>
                        <a:t>.002*</a:t>
                      </a:r>
                      <a:endParaRPr lang="en-DE"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77083895"/>
                  </a:ext>
                </a:extLst>
              </a:tr>
              <a:tr h="248603">
                <a:tc>
                  <a:txBody>
                    <a:bodyPr/>
                    <a:lstStyle/>
                    <a:p>
                      <a:pPr rtl="0" fontAlgn="t">
                        <a:spcBef>
                          <a:spcPts val="0"/>
                        </a:spcBef>
                        <a:spcAft>
                          <a:spcPts val="0"/>
                        </a:spcAft>
                      </a:pPr>
                      <a:r>
                        <a:rPr lang="en-GB" sz="1000" b="0" i="0" u="none" strike="noStrike" dirty="0">
                          <a:solidFill>
                            <a:srgbClr val="000000"/>
                          </a:solidFill>
                          <a:effectLst/>
                          <a:latin typeface="+mn-lt"/>
                        </a:rPr>
                        <a:t>Left the classroom (or turned off the camera or microphone, in the case of an online class)</a:t>
                      </a:r>
                      <a:endParaRPr lang="en-GB"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a:solidFill>
                            <a:srgbClr val="000000"/>
                          </a:solidFill>
                          <a:effectLst/>
                          <a:latin typeface="+mn-lt"/>
                        </a:rPr>
                        <a:t>2.6%</a:t>
                      </a:r>
                      <a:endParaRPr lang="en-DE"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a:solidFill>
                            <a:srgbClr val="000000"/>
                          </a:solidFill>
                          <a:effectLst/>
                          <a:latin typeface="+mn-lt"/>
                        </a:rPr>
                        <a:t>1.0%</a:t>
                      </a:r>
                      <a:endParaRPr lang="en-DE"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000" b="0" i="0" u="none" strike="noStrike" dirty="0">
                          <a:solidFill>
                            <a:srgbClr val="000000"/>
                          </a:solidFill>
                          <a:effectLst/>
                          <a:latin typeface="+mn-lt"/>
                        </a:rPr>
                        <a:t>N/A</a:t>
                      </a:r>
                      <a:endParaRPr lang="en-GB"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58302061"/>
                  </a:ext>
                </a:extLst>
              </a:tr>
              <a:tr h="248603">
                <a:tc>
                  <a:txBody>
                    <a:bodyPr/>
                    <a:lstStyle/>
                    <a:p>
                      <a:pPr rtl="0" fontAlgn="t">
                        <a:spcBef>
                          <a:spcPts val="0"/>
                        </a:spcBef>
                        <a:spcAft>
                          <a:spcPts val="0"/>
                        </a:spcAft>
                      </a:pPr>
                      <a:r>
                        <a:rPr lang="en-GB" sz="1000" b="0" i="0" u="none" strike="noStrike" dirty="0">
                          <a:solidFill>
                            <a:srgbClr val="000000"/>
                          </a:solidFill>
                          <a:effectLst/>
                          <a:latin typeface="+mn-lt"/>
                        </a:rPr>
                        <a:t>Confronted the enactor of the microaggression later</a:t>
                      </a:r>
                      <a:endParaRPr lang="en-GB"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a:solidFill>
                            <a:srgbClr val="000000"/>
                          </a:solidFill>
                          <a:effectLst/>
                          <a:latin typeface="+mn-lt"/>
                        </a:rPr>
                        <a:t>9.0%</a:t>
                      </a:r>
                      <a:endParaRPr lang="en-DE"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a:solidFill>
                            <a:srgbClr val="000000"/>
                          </a:solidFill>
                          <a:effectLst/>
                          <a:latin typeface="+mn-lt"/>
                        </a:rPr>
                        <a:t>0.5%</a:t>
                      </a:r>
                      <a:endParaRPr lang="en-DE" sz="100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GB" sz="1000" b="0" i="0" u="none" strike="noStrike" dirty="0">
                          <a:solidFill>
                            <a:srgbClr val="000000"/>
                          </a:solidFill>
                          <a:effectLst/>
                          <a:latin typeface="+mn-lt"/>
                        </a:rPr>
                        <a:t>N/A</a:t>
                      </a:r>
                      <a:endParaRPr lang="en-GB"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300685677"/>
                  </a:ext>
                </a:extLst>
              </a:tr>
              <a:tr h="278606">
                <a:tc>
                  <a:txBody>
                    <a:bodyPr/>
                    <a:lstStyle/>
                    <a:p>
                      <a:pPr rtl="0" fontAlgn="t">
                        <a:spcBef>
                          <a:spcPts val="0"/>
                        </a:spcBef>
                        <a:spcAft>
                          <a:spcPts val="0"/>
                        </a:spcAft>
                      </a:pPr>
                      <a:r>
                        <a:rPr lang="en-GB" sz="1000" b="1" i="0" u="none" strike="noStrike" dirty="0">
                          <a:solidFill>
                            <a:srgbClr val="000000"/>
                          </a:solidFill>
                          <a:effectLst/>
                          <a:latin typeface="+mn-lt"/>
                        </a:rPr>
                        <a:t>Contacted another student in the class later to discuss the microaggression</a:t>
                      </a:r>
                      <a:endParaRPr lang="en-GB" sz="1000" b="1"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a:solidFill>
                            <a:schemeClr val="tx1"/>
                          </a:solidFill>
                          <a:effectLst/>
                          <a:latin typeface="+mn-lt"/>
                        </a:rPr>
                        <a:t>19.2%</a:t>
                      </a:r>
                      <a:endParaRPr lang="en-DE" sz="1000" b="1">
                        <a:solidFill>
                          <a:schemeClr val="tx1"/>
                        </a:solidFill>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1" i="0" u="none" strike="noStrike" dirty="0">
                          <a:solidFill>
                            <a:schemeClr val="tx1"/>
                          </a:solidFill>
                          <a:effectLst/>
                          <a:latin typeface="+mn-lt"/>
                        </a:rPr>
                        <a:t>4.1%</a:t>
                      </a:r>
                      <a:endParaRPr lang="en-DE" sz="1000" b="1" dirty="0">
                        <a:solidFill>
                          <a:schemeClr val="tx1"/>
                        </a:solidFill>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DE" sz="1000" b="0" i="0" u="none" strike="noStrike" dirty="0">
                          <a:solidFill>
                            <a:srgbClr val="000000"/>
                          </a:solidFill>
                          <a:effectLst/>
                          <a:latin typeface="+mn-lt"/>
                        </a:rPr>
                        <a:t>.000*</a:t>
                      </a:r>
                      <a:endParaRPr lang="en-DE" sz="1000" dirty="0">
                        <a:effectLst/>
                        <a:latin typeface="+mn-lt"/>
                      </a:endParaRPr>
                    </a:p>
                  </a:txBody>
                  <a:tcPr marL="50006" marR="50006" marT="50006" marB="5000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2709109"/>
                  </a:ext>
                </a:extLst>
              </a:tr>
            </a:tbl>
          </a:graphicData>
        </a:graphic>
      </p:graphicFrame>
      <p:sp>
        <p:nvSpPr>
          <p:cNvPr id="7" name="Rectangle 1">
            <a:extLst>
              <a:ext uri="{FF2B5EF4-FFF2-40B4-BE49-F238E27FC236}">
                <a16:creationId xmlns:a16="http://schemas.microsoft.com/office/drawing/2014/main" id="{F0985F4B-FCFA-F845-AB44-A5D5193817DA}"/>
              </a:ext>
            </a:extLst>
          </p:cNvPr>
          <p:cNvSpPr>
            <a:spLocks noChangeArrowheads="1"/>
          </p:cNvSpPr>
          <p:nvPr/>
        </p:nvSpPr>
        <p:spPr bwMode="auto">
          <a:xfrm>
            <a:off x="1361721" y="152790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uClrTx/>
            </a:pPr>
            <a:endParaRPr lang="en-DE" sz="1350" kern="1200">
              <a:solidFill>
                <a:prstClr val="black"/>
              </a:solidFill>
              <a:latin typeface="Calibri" panose="020F0502020204030204"/>
              <a:ea typeface="+mn-ea"/>
              <a:cs typeface="+mn-cs"/>
            </a:endParaRPr>
          </a:p>
        </p:txBody>
      </p:sp>
      <p:sp>
        <p:nvSpPr>
          <p:cNvPr id="4" name="Oval 3">
            <a:extLst>
              <a:ext uri="{FF2B5EF4-FFF2-40B4-BE49-F238E27FC236}">
                <a16:creationId xmlns:a16="http://schemas.microsoft.com/office/drawing/2014/main" id="{46C12572-B377-4DD8-B46B-3AAC3531AF43}"/>
              </a:ext>
            </a:extLst>
          </p:cNvPr>
          <p:cNvSpPr/>
          <p:nvPr/>
        </p:nvSpPr>
        <p:spPr>
          <a:xfrm>
            <a:off x="5870603" y="4072538"/>
            <a:ext cx="1214076" cy="265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C427D84-04DB-4149-836E-4B59D12F9B04}"/>
              </a:ext>
            </a:extLst>
          </p:cNvPr>
          <p:cNvSpPr/>
          <p:nvPr/>
        </p:nvSpPr>
        <p:spPr>
          <a:xfrm>
            <a:off x="5655449" y="2367696"/>
            <a:ext cx="1652067" cy="1240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992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3966-F1A9-CC4C-AF55-6D38A6B6AD0A}"/>
              </a:ext>
            </a:extLst>
          </p:cNvPr>
          <p:cNvSpPr>
            <a:spLocks noGrp="1"/>
          </p:cNvSpPr>
          <p:nvPr>
            <p:ph type="body" sz="quarter" idx="15"/>
          </p:nvPr>
        </p:nvSpPr>
        <p:spPr>
          <a:xfrm>
            <a:off x="942976" y="1640337"/>
            <a:ext cx="2221706" cy="552449"/>
          </a:xfrm>
        </p:spPr>
        <p:txBody>
          <a:bodyPr/>
          <a:lstStyle/>
          <a:p>
            <a:r>
              <a:rPr lang="en-US" sz="1050" dirty="0">
                <a:solidFill>
                  <a:schemeClr val="tx1"/>
                </a:solidFill>
              </a:rPr>
              <a:t>Figure</a:t>
            </a:r>
            <a:r>
              <a:rPr lang="en-DE" sz="1050" dirty="0">
                <a:solidFill>
                  <a:schemeClr val="tx1"/>
                </a:solidFill>
              </a:rPr>
              <a:t> 1. If a racial or ethnic microaggression occurs during class, to what extent do (or would</a:t>
            </a:r>
            <a:r>
              <a:rPr lang="en-US" sz="1050" dirty="0">
                <a:solidFill>
                  <a:schemeClr val="tx1"/>
                </a:solidFill>
              </a:rPr>
              <a:t>)</a:t>
            </a:r>
            <a:r>
              <a:rPr lang="en-DE" sz="1050" dirty="0">
                <a:solidFill>
                  <a:schemeClr val="tx1"/>
                </a:solidFill>
              </a:rPr>
              <a:t> the following factors discourage you or stop you from responding?</a:t>
            </a:r>
          </a:p>
        </p:txBody>
      </p:sp>
      <p:sp>
        <p:nvSpPr>
          <p:cNvPr id="3" name="Text Placeholder 2">
            <a:extLst>
              <a:ext uri="{FF2B5EF4-FFF2-40B4-BE49-F238E27FC236}">
                <a16:creationId xmlns:a16="http://schemas.microsoft.com/office/drawing/2014/main" id="{55BADD90-5201-DC41-B9FA-0ABE92ABE296}"/>
              </a:ext>
            </a:extLst>
          </p:cNvPr>
          <p:cNvSpPr>
            <a:spLocks noGrp="1"/>
          </p:cNvSpPr>
          <p:nvPr>
            <p:ph type="body" sz="quarter" idx="16"/>
          </p:nvPr>
        </p:nvSpPr>
        <p:spPr>
          <a:xfrm>
            <a:off x="2146410" y="436174"/>
            <a:ext cx="4720577" cy="463831"/>
          </a:xfrm>
        </p:spPr>
        <p:txBody>
          <a:bodyPr/>
          <a:lstStyle/>
          <a:p>
            <a:r>
              <a:rPr lang="en-DE" dirty="0">
                <a:latin typeface="Arial" panose="020B0604020202020204" pitchFamily="34" charset="0"/>
              </a:rPr>
              <a:t>Barriers to Effective Responses</a:t>
            </a:r>
          </a:p>
        </p:txBody>
      </p:sp>
      <p:pic>
        <p:nvPicPr>
          <p:cNvPr id="4102" name="Picture 6">
            <a:extLst>
              <a:ext uri="{FF2B5EF4-FFF2-40B4-BE49-F238E27FC236}">
                <a16:creationId xmlns:a16="http://schemas.microsoft.com/office/drawing/2014/main" id="{26938026-3258-2B47-80DC-0BFB837E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188" y="984552"/>
            <a:ext cx="4182821" cy="24720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291108B-44C1-9044-90D3-08C672D46339}"/>
              </a:ext>
            </a:extLst>
          </p:cNvPr>
          <p:cNvSpPr/>
          <p:nvPr/>
        </p:nvSpPr>
        <p:spPr>
          <a:xfrm>
            <a:off x="711694" y="3625693"/>
            <a:ext cx="7417469" cy="1061829"/>
          </a:xfrm>
          <a:prstGeom prst="rect">
            <a:avLst/>
          </a:prstGeom>
        </p:spPr>
        <p:txBody>
          <a:bodyPr wrap="square">
            <a:spAutoFit/>
          </a:bodyPr>
          <a:lstStyle/>
          <a:p>
            <a:pPr defTabSz="685800" fontAlgn="base">
              <a:buClrTx/>
            </a:pPr>
            <a:r>
              <a:rPr lang="en-GB" sz="1050" kern="1200" dirty="0">
                <a:latin typeface="Arial" panose="020B0604020202020204" pitchFamily="34" charset="0"/>
                <a:ea typeface="+mn-ea"/>
                <a:cs typeface="+mn-cs"/>
              </a:rPr>
              <a:t>Compared to white respondents, BIPOC respondents were more fearful of </a:t>
            </a:r>
            <a:r>
              <a:rPr lang="en-GB" sz="1050" u="sng" kern="1200" dirty="0">
                <a:latin typeface="Arial" panose="020B0604020202020204" pitchFamily="34" charset="0"/>
                <a:ea typeface="+mn-ea"/>
                <a:cs typeface="+mn-cs"/>
              </a:rPr>
              <a:t>being singled out</a:t>
            </a:r>
            <a:r>
              <a:rPr lang="en-GB" sz="1050" kern="1200" dirty="0">
                <a:latin typeface="Arial" panose="020B0604020202020204" pitchFamily="34" charset="0"/>
                <a:ea typeface="+mn-ea"/>
                <a:cs typeface="+mn-cs"/>
              </a:rPr>
              <a:t> to a large extent (34.3% vs. 15.2%) and more fearful of </a:t>
            </a:r>
            <a:r>
              <a:rPr lang="en-GB" sz="1050" u="sng" kern="1200" dirty="0">
                <a:latin typeface="Arial" panose="020B0604020202020204" pitchFamily="34" charset="0"/>
                <a:ea typeface="+mn-ea"/>
                <a:cs typeface="+mn-cs"/>
              </a:rPr>
              <a:t>disclosing parts of their own identities</a:t>
            </a:r>
            <a:r>
              <a:rPr lang="en-GB" sz="1050" kern="1200" dirty="0">
                <a:latin typeface="Arial" panose="020B0604020202020204" pitchFamily="34" charset="0"/>
                <a:ea typeface="+mn-ea"/>
                <a:cs typeface="+mn-cs"/>
              </a:rPr>
              <a:t> in class from a large extent to a very large extent (29.0% vs.7.1%).</a:t>
            </a:r>
          </a:p>
          <a:p>
            <a:pPr marL="214313" indent="-214313" defTabSz="685800" fontAlgn="base">
              <a:buClrTx/>
              <a:buFont typeface="Arial" panose="020B0604020202020204" pitchFamily="34" charset="0"/>
              <a:buChar char="•"/>
            </a:pPr>
            <a:endParaRPr lang="en-GB" sz="1050" kern="1200" dirty="0">
              <a:latin typeface="Arial" panose="020B0604020202020204" pitchFamily="34" charset="0"/>
              <a:ea typeface="+mn-ea"/>
              <a:cs typeface="+mn-cs"/>
            </a:endParaRPr>
          </a:p>
          <a:p>
            <a:pPr defTabSz="685800" fontAlgn="base">
              <a:spcAft>
                <a:spcPts val="600"/>
              </a:spcAft>
              <a:buClrTx/>
            </a:pPr>
            <a:r>
              <a:rPr lang="en-GB" sz="1050" kern="1200" dirty="0">
                <a:latin typeface="Arial" panose="020B0604020202020204" pitchFamily="34" charset="0"/>
                <a:ea typeface="+mn-ea"/>
                <a:cs typeface="+mn-cs"/>
              </a:rPr>
              <a:t>BIPOC respondents reported being </a:t>
            </a:r>
            <a:r>
              <a:rPr lang="en-GB" sz="1050" u="sng" kern="1200" dirty="0">
                <a:latin typeface="Arial" panose="020B0604020202020204" pitchFamily="34" charset="0"/>
                <a:ea typeface="+mn-ea"/>
                <a:cs typeface="+mn-cs"/>
              </a:rPr>
              <a:t>no more knowledgeable about how to respond effectively</a:t>
            </a:r>
            <a:r>
              <a:rPr lang="en-GB" sz="1050" kern="1200" dirty="0">
                <a:latin typeface="Arial" panose="020B0604020202020204" pitchFamily="34" charset="0"/>
                <a:ea typeface="+mn-ea"/>
                <a:cs typeface="+mn-cs"/>
              </a:rPr>
              <a:t> (what to say or do) when MAs occur than white respondents.</a:t>
            </a:r>
          </a:p>
        </p:txBody>
      </p:sp>
      <p:sp>
        <p:nvSpPr>
          <p:cNvPr id="4" name="Rectangle 3">
            <a:extLst>
              <a:ext uri="{FF2B5EF4-FFF2-40B4-BE49-F238E27FC236}">
                <a16:creationId xmlns:a16="http://schemas.microsoft.com/office/drawing/2014/main" id="{46614C74-0727-4059-9696-223A9DBE9FAC}"/>
              </a:ext>
            </a:extLst>
          </p:cNvPr>
          <p:cNvSpPr/>
          <p:nvPr/>
        </p:nvSpPr>
        <p:spPr>
          <a:xfrm>
            <a:off x="3549188" y="956762"/>
            <a:ext cx="4362450" cy="247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45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AF02AF-FC7E-6948-A415-8AA651921E3C}"/>
              </a:ext>
            </a:extLst>
          </p:cNvPr>
          <p:cNvSpPr>
            <a:spLocks noGrp="1"/>
          </p:cNvSpPr>
          <p:nvPr>
            <p:ph type="body" sz="quarter" idx="16"/>
          </p:nvPr>
        </p:nvSpPr>
        <p:spPr>
          <a:xfrm>
            <a:off x="650081" y="612632"/>
            <a:ext cx="7600950" cy="653142"/>
          </a:xfrm>
        </p:spPr>
        <p:txBody>
          <a:bodyPr/>
          <a:lstStyle/>
          <a:p>
            <a:pPr algn="ctr"/>
            <a:r>
              <a:rPr lang="en-US" dirty="0">
                <a:latin typeface="Arial" panose="020B0604020202020204" pitchFamily="34" charset="0"/>
              </a:rPr>
              <a:t>Main </a:t>
            </a:r>
            <a:r>
              <a:rPr lang="en-DE" dirty="0">
                <a:latin typeface="Arial" panose="020B0604020202020204" pitchFamily="34" charset="0"/>
              </a:rPr>
              <a:t>Other Factors that Discourage </a:t>
            </a:r>
            <a:r>
              <a:rPr lang="en-US" dirty="0">
                <a:latin typeface="Arial" panose="020B0604020202020204" pitchFamily="34" charset="0"/>
              </a:rPr>
              <a:t>Students</a:t>
            </a:r>
            <a:r>
              <a:rPr lang="en-DE" dirty="0">
                <a:latin typeface="Arial" panose="020B0604020202020204" pitchFamily="34" charset="0"/>
              </a:rPr>
              <a:t> from </a:t>
            </a:r>
            <a:r>
              <a:rPr lang="en-US" dirty="0">
                <a:latin typeface="Arial" panose="020B0604020202020204" pitchFamily="34" charset="0"/>
              </a:rPr>
              <a:t>R</a:t>
            </a:r>
            <a:r>
              <a:rPr lang="en-DE" dirty="0">
                <a:latin typeface="Arial" panose="020B0604020202020204" pitchFamily="34" charset="0"/>
              </a:rPr>
              <a:t>esponding to a Racial and Ethnic M</a:t>
            </a:r>
            <a:r>
              <a:rPr lang="en-US" dirty="0">
                <a:latin typeface="Arial" panose="020B0604020202020204" pitchFamily="34" charset="0"/>
              </a:rPr>
              <a:t>A</a:t>
            </a:r>
            <a:r>
              <a:rPr lang="en-DE" dirty="0">
                <a:latin typeface="Arial" panose="020B0604020202020204" pitchFamily="34" charset="0"/>
              </a:rPr>
              <a:t> in Classes</a:t>
            </a:r>
          </a:p>
        </p:txBody>
      </p:sp>
      <p:sp>
        <p:nvSpPr>
          <p:cNvPr id="4" name="Rectangle 3">
            <a:extLst>
              <a:ext uri="{FF2B5EF4-FFF2-40B4-BE49-F238E27FC236}">
                <a16:creationId xmlns:a16="http://schemas.microsoft.com/office/drawing/2014/main" id="{9E7586E6-B83A-CF40-8539-62C5A251D3DD}"/>
              </a:ext>
            </a:extLst>
          </p:cNvPr>
          <p:cNvSpPr/>
          <p:nvPr/>
        </p:nvSpPr>
        <p:spPr>
          <a:xfrm>
            <a:off x="1050132" y="1445407"/>
            <a:ext cx="6607969" cy="3108543"/>
          </a:xfrm>
          <a:prstGeom prst="rect">
            <a:avLst/>
          </a:prstGeom>
        </p:spPr>
        <p:txBody>
          <a:bodyPr wrap="square">
            <a:spAutoFit/>
          </a:bodyPr>
          <a:lstStyle/>
          <a:p>
            <a:pPr defTabSz="685800">
              <a:buClrTx/>
            </a:pPr>
            <a:r>
              <a:rPr lang="en-GB" sz="1050" b="1" kern="1200" dirty="0">
                <a:latin typeface="Calibri" panose="020F0502020204030204"/>
                <a:ea typeface="+mn-ea"/>
                <a:cs typeface="+mn-cs"/>
              </a:rPr>
              <a:t>1. Felt they didn't know enough to step up/wasn't their place to speak up </a:t>
            </a:r>
            <a:endParaRPr lang="en-GB" sz="1050" kern="1200" dirty="0">
              <a:solidFill>
                <a:prstClr val="black"/>
              </a:solidFill>
              <a:latin typeface="Calibri" panose="020F0502020204030204"/>
              <a:ea typeface="+mn-ea"/>
              <a:cs typeface="+mn-cs"/>
            </a:endParaRPr>
          </a:p>
          <a:p>
            <a:pPr marL="557213" lvl="1" indent="-214313" defTabSz="685800" fontAlgn="base">
              <a:buClrTx/>
              <a:buFont typeface="Arial" panose="020B0604020202020204" pitchFamily="34" charset="0"/>
              <a:buChar char="•"/>
            </a:pPr>
            <a:r>
              <a:rPr lang="en-GB" sz="1050" kern="1200" dirty="0">
                <a:latin typeface="Calibri" panose="020F0502020204030204"/>
                <a:ea typeface="+mn-ea"/>
                <a:cs typeface="+mn-cs"/>
              </a:rPr>
              <a:t>“Feeling as though </a:t>
            </a:r>
            <a:r>
              <a:rPr lang="en-GB" sz="1050" u="sng" kern="1200" dirty="0">
                <a:latin typeface="Calibri" panose="020F0502020204030204"/>
                <a:ea typeface="+mn-ea"/>
                <a:cs typeface="+mn-cs"/>
              </a:rPr>
              <a:t>it may not be my place </a:t>
            </a:r>
            <a:r>
              <a:rPr lang="en-GB" sz="1050" kern="1200" dirty="0">
                <a:latin typeface="Calibri" panose="020F0502020204030204"/>
                <a:ea typeface="+mn-ea"/>
                <a:cs typeface="+mn-cs"/>
              </a:rPr>
              <a:t>as a white student to speak on behalf of BIPOC students though I would always support their actions in response to said microaggression” </a:t>
            </a:r>
          </a:p>
          <a:p>
            <a:pPr marL="557213" lvl="1" indent="-214313" defTabSz="685800" fontAlgn="base">
              <a:spcAft>
                <a:spcPts val="600"/>
              </a:spcAft>
              <a:buClrTx/>
              <a:buFont typeface="Arial" panose="020B0604020202020204" pitchFamily="34" charset="0"/>
              <a:buChar char="•"/>
            </a:pPr>
            <a:endParaRPr lang="en-GB" sz="600" kern="1200" dirty="0">
              <a:latin typeface="Calibri" panose="020F0502020204030204"/>
              <a:ea typeface="+mn-ea"/>
              <a:cs typeface="+mn-cs"/>
            </a:endParaRPr>
          </a:p>
          <a:p>
            <a:pPr marL="557213" lvl="1" indent="-214313" defTabSz="685800" fontAlgn="base">
              <a:spcAft>
                <a:spcPts val="600"/>
              </a:spcAft>
              <a:buClrTx/>
              <a:buFont typeface="Arial" panose="020B0604020202020204" pitchFamily="34" charset="0"/>
              <a:buChar char="•"/>
            </a:pPr>
            <a:r>
              <a:rPr lang="en-GB" sz="1050" u="sng" kern="1200" dirty="0">
                <a:latin typeface="Calibri" panose="020F0502020204030204"/>
                <a:ea typeface="+mn-ea"/>
                <a:cs typeface="+mn-cs"/>
              </a:rPr>
              <a:t>“I don't want to appear with the mindset of "white saviors" </a:t>
            </a:r>
            <a:r>
              <a:rPr lang="en-GB" sz="1050" kern="1200" dirty="0">
                <a:latin typeface="Calibri" panose="020F0502020204030204"/>
                <a:ea typeface="+mn-ea"/>
                <a:cs typeface="+mn-cs"/>
              </a:rPr>
              <a:t>who act "woke" and think they are helping but they're making it worse. Essentially I'd want to talk with the affected student so that I didn't make them uncomfortable by addressing something.”</a:t>
            </a:r>
          </a:p>
          <a:p>
            <a:pPr defTabSz="685800">
              <a:buClrTx/>
            </a:pPr>
            <a:r>
              <a:rPr lang="en-GB" sz="1050" b="1" kern="1200" dirty="0">
                <a:solidFill>
                  <a:prstClr val="black"/>
                </a:solidFill>
                <a:latin typeface="Calibri" panose="020F0502020204030204"/>
                <a:ea typeface="+mn-ea"/>
                <a:cs typeface="+mn-cs"/>
              </a:rPr>
              <a:t>2. Fear extreme negative response from peer/perpetrator </a:t>
            </a:r>
            <a:endParaRPr lang="en-GB" sz="1050" kern="1200" dirty="0">
              <a:solidFill>
                <a:prstClr val="black"/>
              </a:solidFill>
              <a:latin typeface="Calibri" panose="020F0502020204030204"/>
              <a:ea typeface="+mn-ea"/>
              <a:cs typeface="+mn-cs"/>
            </a:endParaRPr>
          </a:p>
          <a:p>
            <a:pPr marL="557213" lvl="1" indent="-214313" defTabSz="685800" fontAlgn="base">
              <a:buClrTx/>
              <a:buFont typeface="Arial" panose="020B0604020202020204" pitchFamily="34" charset="0"/>
              <a:buChar char="•"/>
            </a:pPr>
            <a:r>
              <a:rPr lang="en-GB" sz="1050" kern="1200" dirty="0">
                <a:solidFill>
                  <a:prstClr val="black"/>
                </a:solidFill>
                <a:latin typeface="Calibri" panose="020F0502020204030204"/>
                <a:ea typeface="+mn-ea"/>
                <a:cs typeface="+mn-cs"/>
              </a:rPr>
              <a:t>“Fear that it would turn from a verbal conflict into a </a:t>
            </a:r>
            <a:r>
              <a:rPr lang="en-GB" sz="1050" u="sng" kern="1200" dirty="0">
                <a:solidFill>
                  <a:prstClr val="black"/>
                </a:solidFill>
                <a:latin typeface="Calibri" panose="020F0502020204030204"/>
                <a:ea typeface="+mn-ea"/>
                <a:cs typeface="+mn-cs"/>
              </a:rPr>
              <a:t>physical</a:t>
            </a:r>
            <a:r>
              <a:rPr lang="en-GB" sz="1050" kern="1200" dirty="0">
                <a:solidFill>
                  <a:prstClr val="black"/>
                </a:solidFill>
                <a:latin typeface="Calibri" panose="020F0502020204030204"/>
                <a:ea typeface="+mn-ea"/>
                <a:cs typeface="+mn-cs"/>
              </a:rPr>
              <a:t> one” </a:t>
            </a:r>
          </a:p>
          <a:p>
            <a:pPr marL="557213" lvl="1" indent="-214313" defTabSz="685800" fontAlgn="base">
              <a:buClrTx/>
              <a:buFont typeface="Arial" panose="020B0604020202020204" pitchFamily="34" charset="0"/>
              <a:buChar char="•"/>
            </a:pPr>
            <a:endParaRPr lang="en-GB" sz="600" kern="1200" dirty="0">
              <a:solidFill>
                <a:prstClr val="black"/>
              </a:solidFill>
              <a:latin typeface="Calibri" panose="020F0502020204030204"/>
              <a:ea typeface="+mn-ea"/>
              <a:cs typeface="+mn-cs"/>
            </a:endParaRPr>
          </a:p>
          <a:p>
            <a:pPr marL="557213" lvl="1" indent="-214313" defTabSz="685800" fontAlgn="base">
              <a:buClrTx/>
              <a:buFont typeface="Arial" panose="020B0604020202020204" pitchFamily="34" charset="0"/>
              <a:buChar char="•"/>
            </a:pPr>
            <a:r>
              <a:rPr lang="en-GB" sz="1050" kern="1200" dirty="0">
                <a:solidFill>
                  <a:prstClr val="black"/>
                </a:solidFill>
                <a:latin typeface="Calibri" panose="020F0502020204030204"/>
                <a:ea typeface="+mn-ea"/>
                <a:cs typeface="+mn-cs"/>
              </a:rPr>
              <a:t>“If it is done by my professor I would be scared that the rest of the class duration (for the year) would be difficult because I would be </a:t>
            </a:r>
            <a:r>
              <a:rPr lang="en-GB" sz="1050" u="sng" kern="1200" dirty="0">
                <a:solidFill>
                  <a:prstClr val="black"/>
                </a:solidFill>
                <a:latin typeface="Calibri" panose="020F0502020204030204"/>
                <a:ea typeface="+mn-ea"/>
                <a:cs typeface="+mn-cs"/>
              </a:rPr>
              <a:t>denied help and access to resources</a:t>
            </a:r>
            <a:r>
              <a:rPr lang="en-GB" sz="1050" kern="1200" dirty="0">
                <a:solidFill>
                  <a:prstClr val="black"/>
                </a:solidFill>
                <a:latin typeface="Calibri" panose="020F0502020204030204"/>
                <a:ea typeface="+mn-ea"/>
                <a:cs typeface="+mn-cs"/>
              </a:rPr>
              <a:t>.” </a:t>
            </a:r>
          </a:p>
          <a:p>
            <a:pPr marL="557213" lvl="1" indent="-214313" defTabSz="685800" fontAlgn="base">
              <a:buClrTx/>
              <a:buFont typeface="Arial" panose="020B0604020202020204" pitchFamily="34" charset="0"/>
              <a:buChar char="•"/>
            </a:pPr>
            <a:endParaRPr lang="en-GB" sz="600" kern="1200" dirty="0">
              <a:solidFill>
                <a:prstClr val="black"/>
              </a:solidFill>
              <a:latin typeface="Calibri" panose="020F0502020204030204"/>
              <a:ea typeface="+mn-ea"/>
              <a:cs typeface="+mn-cs"/>
            </a:endParaRPr>
          </a:p>
          <a:p>
            <a:pPr marL="557213" lvl="1" indent="-214313" defTabSz="685800" fontAlgn="base">
              <a:buClrTx/>
              <a:buFont typeface="Arial" panose="020B0604020202020204" pitchFamily="34" charset="0"/>
              <a:buChar char="•"/>
            </a:pPr>
            <a:r>
              <a:rPr lang="en-GB" sz="1050" kern="1200" dirty="0">
                <a:solidFill>
                  <a:prstClr val="black"/>
                </a:solidFill>
                <a:latin typeface="Calibri" panose="020F0502020204030204"/>
                <a:ea typeface="+mn-ea"/>
                <a:cs typeface="+mn-cs"/>
              </a:rPr>
              <a:t>“The class environment...</a:t>
            </a:r>
            <a:r>
              <a:rPr lang="en-GB" sz="1050" u="sng" kern="1200" dirty="0">
                <a:solidFill>
                  <a:prstClr val="black"/>
                </a:solidFill>
                <a:latin typeface="Calibri" panose="020F0502020204030204"/>
                <a:ea typeface="+mn-ea"/>
                <a:cs typeface="+mn-cs"/>
              </a:rPr>
              <a:t>in STEM classes</a:t>
            </a:r>
            <a:r>
              <a:rPr lang="en-GB" sz="1050" kern="1200" dirty="0">
                <a:solidFill>
                  <a:prstClr val="black"/>
                </a:solidFill>
                <a:latin typeface="Calibri" panose="020F0502020204030204"/>
                <a:ea typeface="+mn-ea"/>
                <a:cs typeface="+mn-cs"/>
              </a:rPr>
              <a:t>, students are more annoyed when someone brings up race/ethnicity.” </a:t>
            </a:r>
          </a:p>
          <a:p>
            <a:pPr defTabSz="685800" fontAlgn="base">
              <a:buClrTx/>
            </a:pPr>
            <a:endParaRPr lang="en-GB" sz="1050" kern="1200" dirty="0">
              <a:solidFill>
                <a:prstClr val="black"/>
              </a:solidFill>
              <a:latin typeface="Calibri" panose="020F0502020204030204"/>
              <a:ea typeface="+mn-ea"/>
              <a:cs typeface="+mn-cs"/>
            </a:endParaRPr>
          </a:p>
          <a:p>
            <a:pPr defTabSz="685800">
              <a:buClrTx/>
            </a:pPr>
            <a:r>
              <a:rPr lang="en-GB" sz="1050" b="1" kern="1200" dirty="0">
                <a:solidFill>
                  <a:prstClr val="black"/>
                </a:solidFill>
                <a:latin typeface="Calibri" panose="020F0502020204030204"/>
                <a:ea typeface="+mn-ea"/>
                <a:cs typeface="+mn-cs"/>
              </a:rPr>
              <a:t>3. Not having the ability/opportunity to speak up in class</a:t>
            </a:r>
            <a:endParaRPr lang="en-GB" sz="1050" kern="1200" dirty="0">
              <a:solidFill>
                <a:prstClr val="black"/>
              </a:solidFill>
              <a:latin typeface="Calibri" panose="020F0502020204030204"/>
              <a:ea typeface="+mn-ea"/>
              <a:cs typeface="+mn-cs"/>
            </a:endParaRPr>
          </a:p>
          <a:p>
            <a:pPr marL="557213" lvl="1" indent="-214313" defTabSz="685800" fontAlgn="base">
              <a:buClrTx/>
              <a:buFont typeface="Arial" panose="020B0604020202020204" pitchFamily="34" charset="0"/>
              <a:buChar char="•"/>
            </a:pPr>
            <a:r>
              <a:rPr lang="en-GB" sz="1050" kern="1200" dirty="0">
                <a:solidFill>
                  <a:prstClr val="black"/>
                </a:solidFill>
                <a:latin typeface="Calibri" panose="020F0502020204030204"/>
                <a:ea typeface="+mn-ea"/>
                <a:cs typeface="+mn-cs"/>
              </a:rPr>
              <a:t>“It’s </a:t>
            </a:r>
            <a:r>
              <a:rPr lang="en-GB" sz="1050" u="sng" kern="1200" dirty="0">
                <a:solidFill>
                  <a:prstClr val="black"/>
                </a:solidFill>
                <a:latin typeface="Calibri" panose="020F0502020204030204"/>
                <a:ea typeface="+mn-ea"/>
                <a:cs typeface="+mn-cs"/>
              </a:rPr>
              <a:t>difficult to respond/ approach microaggressions over zoom/ online classes </a:t>
            </a:r>
            <a:r>
              <a:rPr lang="en-GB" sz="1050" kern="1200" dirty="0">
                <a:solidFill>
                  <a:prstClr val="black"/>
                </a:solidFill>
                <a:latin typeface="Calibri" panose="020F0502020204030204"/>
                <a:ea typeface="+mn-ea"/>
                <a:cs typeface="+mn-cs"/>
              </a:rPr>
              <a:t>where social relationships and the social scene is still unfamiliar and difficult to navigate.” </a:t>
            </a:r>
          </a:p>
        </p:txBody>
      </p:sp>
    </p:spTree>
    <p:extLst>
      <p:ext uri="{BB962C8B-B14F-4D97-AF65-F5344CB8AC3E}">
        <p14:creationId xmlns:p14="http://schemas.microsoft.com/office/powerpoint/2010/main" val="236218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F7DA8-EC1E-8C45-BB40-862610295C10}"/>
              </a:ext>
            </a:extLst>
          </p:cNvPr>
          <p:cNvSpPr>
            <a:spLocks noGrp="1"/>
          </p:cNvSpPr>
          <p:nvPr>
            <p:ph type="body" sz="quarter" idx="15"/>
          </p:nvPr>
        </p:nvSpPr>
        <p:spPr>
          <a:xfrm>
            <a:off x="1064419" y="1164330"/>
            <a:ext cx="6836569" cy="1021925"/>
          </a:xfrm>
        </p:spPr>
        <p:txBody>
          <a:bodyPr/>
          <a:lstStyle/>
          <a:p>
            <a:r>
              <a:rPr lang="en-GB" sz="1200" b="1" dirty="0">
                <a:solidFill>
                  <a:schemeClr val="tx1"/>
                </a:solidFill>
              </a:rPr>
              <a:t>There is gap between students saying “I notice microaggressions and understand how harmful microaggressions are,” and “I see microaggressions happening in the classroom, yet I take no action against this violence.” </a:t>
            </a:r>
          </a:p>
          <a:p>
            <a:r>
              <a:rPr lang="en-GB" sz="1200" b="1" dirty="0">
                <a:solidFill>
                  <a:schemeClr val="tx1"/>
                </a:solidFill>
              </a:rPr>
              <a:t>We need to bridge this gap. </a:t>
            </a:r>
          </a:p>
        </p:txBody>
      </p:sp>
      <p:sp>
        <p:nvSpPr>
          <p:cNvPr id="3" name="Text Placeholder 2">
            <a:extLst>
              <a:ext uri="{FF2B5EF4-FFF2-40B4-BE49-F238E27FC236}">
                <a16:creationId xmlns:a16="http://schemas.microsoft.com/office/drawing/2014/main" id="{D361A207-5217-2A4B-985B-BD89C4667F81}"/>
              </a:ext>
            </a:extLst>
          </p:cNvPr>
          <p:cNvSpPr>
            <a:spLocks noGrp="1"/>
          </p:cNvSpPr>
          <p:nvPr>
            <p:ph type="body" sz="quarter" idx="16"/>
          </p:nvPr>
        </p:nvSpPr>
        <p:spPr>
          <a:xfrm>
            <a:off x="2736054" y="603927"/>
            <a:ext cx="3493298" cy="397313"/>
          </a:xfrm>
        </p:spPr>
        <p:txBody>
          <a:bodyPr/>
          <a:lstStyle/>
          <a:p>
            <a:r>
              <a:rPr lang="en-GB" sz="2400" dirty="0">
                <a:latin typeface="Arial" panose="020B0604020202020204" pitchFamily="34" charset="0"/>
              </a:rPr>
              <a:t>Recommendations</a:t>
            </a:r>
            <a:br>
              <a:rPr lang="en-GB" sz="2100" dirty="0"/>
            </a:br>
            <a:endParaRPr lang="en-DE" sz="2100" dirty="0"/>
          </a:p>
        </p:txBody>
      </p:sp>
      <p:sp>
        <p:nvSpPr>
          <p:cNvPr id="4" name="Rectangle 3">
            <a:extLst>
              <a:ext uri="{FF2B5EF4-FFF2-40B4-BE49-F238E27FC236}">
                <a16:creationId xmlns:a16="http://schemas.microsoft.com/office/drawing/2014/main" id="{26F7CE31-0ECA-4341-B633-FBF0477FB2A7}"/>
              </a:ext>
            </a:extLst>
          </p:cNvPr>
          <p:cNvSpPr/>
          <p:nvPr/>
        </p:nvSpPr>
        <p:spPr>
          <a:xfrm>
            <a:off x="1128711" y="2512434"/>
            <a:ext cx="6908788" cy="2115964"/>
          </a:xfrm>
          <a:prstGeom prst="rect">
            <a:avLst/>
          </a:prstGeom>
        </p:spPr>
        <p:txBody>
          <a:bodyPr wrap="square">
            <a:spAutoFit/>
          </a:bodyPr>
          <a:lstStyle/>
          <a:p>
            <a:pPr defTabSz="685800" fontAlgn="base">
              <a:buClrTx/>
            </a:pPr>
            <a:r>
              <a:rPr lang="en-GB" sz="1100" b="1" kern="1200" dirty="0">
                <a:latin typeface="Arial" panose="020B0604020202020204" pitchFamily="34" charset="0"/>
                <a:ea typeface="+mn-ea"/>
                <a:cs typeface="+mn-cs"/>
              </a:rPr>
              <a:t>1. Change the current “diversity” training. It is not working or is not working well enough.  </a:t>
            </a:r>
          </a:p>
          <a:p>
            <a:pPr marL="557213" lvl="1" indent="-214313" defTabSz="685800" fontAlgn="base">
              <a:buClrTx/>
              <a:buFont typeface="Arial" panose="020B0604020202020204" pitchFamily="34" charset="0"/>
              <a:buChar char="•"/>
            </a:pPr>
            <a:r>
              <a:rPr lang="en-GB" sz="1100" kern="1200" dirty="0">
                <a:latin typeface="Arial" panose="020B0604020202020204" pitchFamily="34" charset="0"/>
                <a:ea typeface="+mn-ea"/>
                <a:cs typeface="+mn-cs"/>
              </a:rPr>
              <a:t>Students need more training related to their specific communities and demographics, led by their community members.</a:t>
            </a:r>
          </a:p>
          <a:p>
            <a:pPr marL="857250" lvl="2" indent="-171450" defTabSz="685800" fontAlgn="base">
              <a:buClrTx/>
              <a:buFont typeface="Arial" panose="020B0604020202020204" pitchFamily="34" charset="0"/>
              <a:buChar char="•"/>
            </a:pPr>
            <a:r>
              <a:rPr lang="en-GB" sz="1100" kern="1200" dirty="0">
                <a:latin typeface="Arial" panose="020B0604020202020204" pitchFamily="34" charset="0"/>
                <a:ea typeface="+mn-ea"/>
                <a:cs typeface="+mn-cs"/>
              </a:rPr>
              <a:t>More direct communication to specific student groups</a:t>
            </a:r>
          </a:p>
          <a:p>
            <a:pPr marL="857250" lvl="2" indent="-171450" defTabSz="685800" fontAlgn="base">
              <a:buClrTx/>
              <a:buFont typeface="Arial" panose="020B0604020202020204" pitchFamily="34" charset="0"/>
              <a:buChar char="•"/>
            </a:pPr>
            <a:endParaRPr lang="en-GB" sz="1100" kern="1200" dirty="0">
              <a:latin typeface="Arial" panose="020B0604020202020204" pitchFamily="34" charset="0"/>
              <a:ea typeface="+mn-ea"/>
              <a:cs typeface="+mn-cs"/>
            </a:endParaRPr>
          </a:p>
          <a:p>
            <a:pPr defTabSz="685800" fontAlgn="base">
              <a:buClrTx/>
            </a:pPr>
            <a:r>
              <a:rPr lang="en-GB" sz="1100" b="1" kern="1200" dirty="0">
                <a:latin typeface="Arial" panose="020B0604020202020204" pitchFamily="34" charset="0"/>
                <a:ea typeface="+mn-ea"/>
                <a:cs typeface="+mn-cs"/>
              </a:rPr>
              <a:t>2. Make the bias report process more known and transparent. </a:t>
            </a:r>
          </a:p>
          <a:p>
            <a:pPr marL="557213" lvl="1" indent="-214313" defTabSz="685800" fontAlgn="base">
              <a:buClrTx/>
              <a:buFont typeface="Arial" panose="020B0604020202020204" pitchFamily="34" charset="0"/>
              <a:buChar char="•"/>
            </a:pPr>
            <a:r>
              <a:rPr lang="en-GB" sz="1100" kern="1200" dirty="0">
                <a:latin typeface="Arial" panose="020B0604020202020204" pitchFamily="34" charset="0"/>
                <a:ea typeface="+mn-ea"/>
                <a:cs typeface="+mn-cs"/>
              </a:rPr>
              <a:t>Professors should explain the bias report process at the beginning of the term to each of their classes.</a:t>
            </a:r>
          </a:p>
          <a:p>
            <a:pPr marL="557213" lvl="1" indent="-214313" defTabSz="685800" fontAlgn="base">
              <a:buClrTx/>
              <a:buFont typeface="Arial" panose="020B0604020202020204" pitchFamily="34" charset="0"/>
              <a:buChar char="•"/>
            </a:pPr>
            <a:endParaRPr lang="en-GB" sz="1100" kern="1200" dirty="0">
              <a:latin typeface="Arial" panose="020B0604020202020204" pitchFamily="34" charset="0"/>
              <a:ea typeface="+mn-ea"/>
              <a:cs typeface="+mn-cs"/>
            </a:endParaRPr>
          </a:p>
          <a:p>
            <a:pPr defTabSz="685800" fontAlgn="base">
              <a:buClrTx/>
            </a:pPr>
            <a:r>
              <a:rPr lang="en-GB" sz="1100" b="1" kern="1200" dirty="0">
                <a:latin typeface="Arial" panose="020B0604020202020204" pitchFamily="34" charset="0"/>
                <a:ea typeface="+mn-ea"/>
                <a:cs typeface="+mn-cs"/>
              </a:rPr>
              <a:t>3. Allow for more consistent anonymous feedback from students to faculty throughout the semester. </a:t>
            </a:r>
          </a:p>
          <a:p>
            <a:pPr marL="557213" lvl="1" indent="-214313" defTabSz="685800" fontAlgn="base">
              <a:buClrTx/>
              <a:buFont typeface="Arial" panose="020B0604020202020204" pitchFamily="34" charset="0"/>
              <a:buChar char="•"/>
            </a:pPr>
            <a:r>
              <a:rPr lang="en-GB" sz="1100" kern="1200" dirty="0">
                <a:latin typeface="Arial" panose="020B0604020202020204" pitchFamily="34" charset="0"/>
                <a:ea typeface="+mn-ea"/>
                <a:cs typeface="+mn-cs"/>
              </a:rPr>
              <a:t>Professors could provide an anonymous survey after every class or ongoingly.</a:t>
            </a:r>
          </a:p>
          <a:p>
            <a:pPr marL="557213" lvl="1" indent="-214313" defTabSz="685800" fontAlgn="base">
              <a:buClrTx/>
              <a:buFont typeface="Arial" panose="020B0604020202020204" pitchFamily="34" charset="0"/>
              <a:buChar char="•"/>
            </a:pPr>
            <a:endParaRPr lang="en-GB" sz="1050" kern="1200" dirty="0">
              <a:latin typeface="Arial" panose="020B0604020202020204" pitchFamily="34" charset="0"/>
              <a:ea typeface="+mn-ea"/>
              <a:cs typeface="+mn-cs"/>
            </a:endParaRPr>
          </a:p>
        </p:txBody>
      </p:sp>
    </p:spTree>
    <p:extLst>
      <p:ext uri="{BB962C8B-B14F-4D97-AF65-F5344CB8AC3E}">
        <p14:creationId xmlns:p14="http://schemas.microsoft.com/office/powerpoint/2010/main" val="192630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1427"/>
            <a:ext cx="8520600" cy="596348"/>
          </a:xfrm>
        </p:spPr>
        <p:txBody>
          <a:bodyPr/>
          <a:lstStyle/>
          <a:p>
            <a:r>
              <a:rPr lang="en-US" sz="3200" dirty="0">
                <a:latin typeface="+mn-lt"/>
              </a:rPr>
              <a:t>Background &amp; Terms</a:t>
            </a:r>
          </a:p>
        </p:txBody>
      </p:sp>
      <p:sp>
        <p:nvSpPr>
          <p:cNvPr id="3" name="Text Placeholder 2"/>
          <p:cNvSpPr>
            <a:spLocks noGrp="1"/>
          </p:cNvSpPr>
          <p:nvPr>
            <p:ph type="body" idx="1"/>
          </p:nvPr>
        </p:nvSpPr>
        <p:spPr>
          <a:xfrm>
            <a:off x="1302444" y="776086"/>
            <a:ext cx="6954050" cy="3218425"/>
          </a:xfrm>
        </p:spPr>
        <p:txBody>
          <a:bodyPr/>
          <a:lstStyle/>
          <a:p>
            <a:pPr marL="25400" indent="0">
              <a:spcBef>
                <a:spcPts val="0"/>
              </a:spcBef>
              <a:buNone/>
            </a:pPr>
            <a:endParaRPr lang="en-US" sz="1400" dirty="0">
              <a:latin typeface="+mn-lt"/>
            </a:endParaRPr>
          </a:p>
          <a:p>
            <a:pPr marL="25400" indent="0">
              <a:spcBef>
                <a:spcPts val="0"/>
              </a:spcBef>
              <a:buNone/>
            </a:pPr>
            <a:endParaRPr lang="en-US" sz="900" dirty="0">
              <a:latin typeface="+mn-lt"/>
            </a:endParaRPr>
          </a:p>
          <a:p>
            <a:pPr marL="25400" indent="0">
              <a:spcBef>
                <a:spcPts val="0"/>
              </a:spcBef>
              <a:buNone/>
            </a:pPr>
            <a:r>
              <a:rPr lang="en-US" sz="1200" dirty="0">
                <a:latin typeface="+mn-lt"/>
              </a:rPr>
              <a:t>1. </a:t>
            </a:r>
            <a:r>
              <a:rPr lang="en-US" sz="1200" u="sng" dirty="0">
                <a:latin typeface="+mn-lt"/>
              </a:rPr>
              <a:t>Research Method</a:t>
            </a:r>
            <a:r>
              <a:rPr lang="en-US" sz="1200" dirty="0">
                <a:latin typeface="+mn-lt"/>
              </a:rPr>
              <a:t>: Online anonymous survey (2), Oct. 21-28</a:t>
            </a:r>
          </a:p>
          <a:p>
            <a:pPr marL="368300" indent="-342900">
              <a:spcBef>
                <a:spcPts val="0"/>
              </a:spcBef>
              <a:buAutoNum type="arabicPeriod"/>
            </a:pPr>
            <a:endParaRPr lang="en-US" sz="1200" dirty="0">
              <a:latin typeface="+mn-lt"/>
            </a:endParaRPr>
          </a:p>
          <a:p>
            <a:pPr marL="25400" indent="0">
              <a:spcBef>
                <a:spcPts val="0"/>
              </a:spcBef>
              <a:buNone/>
            </a:pPr>
            <a:r>
              <a:rPr lang="en-US" sz="1200" dirty="0">
                <a:latin typeface="+mn-lt"/>
              </a:rPr>
              <a:t>2. </a:t>
            </a:r>
            <a:r>
              <a:rPr lang="en-US" sz="1200" u="sng" dirty="0">
                <a:latin typeface="+mn-lt"/>
              </a:rPr>
              <a:t>Sample</a:t>
            </a:r>
            <a:r>
              <a:rPr lang="en-US" sz="1200" dirty="0">
                <a:latin typeface="+mn-lt"/>
              </a:rPr>
              <a:t>: Invited ~ half of St. Olaf students for each survey (random) </a:t>
            </a:r>
            <a:r>
              <a:rPr lang="en-US" sz="1200" dirty="0">
                <a:latin typeface="+mn-lt"/>
                <a:sym typeface="Wingdings" panose="05000000000000000000" pitchFamily="2" charset="2"/>
              </a:rPr>
              <a:t>	</a:t>
            </a:r>
          </a:p>
          <a:p>
            <a:pPr marL="25400" indent="0">
              <a:spcBef>
                <a:spcPts val="0"/>
              </a:spcBef>
              <a:buNone/>
            </a:pPr>
            <a:r>
              <a:rPr lang="en-US" sz="1200" dirty="0">
                <a:latin typeface="+mn-lt"/>
                <a:sym typeface="Wingdings" panose="05000000000000000000" pitchFamily="2" charset="2"/>
              </a:rPr>
              <a:t>	 </a:t>
            </a:r>
            <a:r>
              <a:rPr lang="en-US" sz="1200" dirty="0">
                <a:latin typeface="+mn-lt"/>
              </a:rPr>
              <a:t>305 + 282 responses: meets general rule f</a:t>
            </a:r>
            <a:r>
              <a:rPr lang="en-US" sz="1200" dirty="0">
                <a:latin typeface="+mn-lt"/>
                <a:sym typeface="Wingdings" panose="05000000000000000000" pitchFamily="2" charset="2"/>
              </a:rPr>
              <a:t>or sample size</a:t>
            </a:r>
          </a:p>
          <a:p>
            <a:pPr marL="25400" indent="0">
              <a:spcBef>
                <a:spcPts val="0"/>
              </a:spcBef>
              <a:buNone/>
            </a:pPr>
            <a:r>
              <a:rPr lang="en-US" sz="1200" dirty="0">
                <a:latin typeface="+mn-lt"/>
                <a:sym typeface="Wingdings" panose="05000000000000000000" pitchFamily="2" charset="2"/>
              </a:rPr>
              <a:t>	D</a:t>
            </a:r>
            <a:r>
              <a:rPr lang="en-US" sz="1200" dirty="0">
                <a:latin typeface="+mn-lt"/>
              </a:rPr>
              <a:t>emographics</a:t>
            </a:r>
          </a:p>
          <a:p>
            <a:pPr marL="25400" indent="0">
              <a:spcBef>
                <a:spcPts val="0"/>
              </a:spcBef>
              <a:buNone/>
            </a:pPr>
            <a:endParaRPr lang="en-US" sz="1200" dirty="0">
              <a:latin typeface="+mn-lt"/>
            </a:endParaRPr>
          </a:p>
          <a:p>
            <a:pPr marL="25400" indent="0">
              <a:spcBef>
                <a:spcPts val="0"/>
              </a:spcBef>
              <a:buNone/>
            </a:pPr>
            <a:r>
              <a:rPr lang="en-US" sz="1200" dirty="0">
                <a:latin typeface="+mn-lt"/>
              </a:rPr>
              <a:t>3. </a:t>
            </a:r>
            <a:r>
              <a:rPr lang="en-US" sz="1200" u="sng" dirty="0">
                <a:latin typeface="+mn-lt"/>
              </a:rPr>
              <a:t>Measurement</a:t>
            </a:r>
            <a:r>
              <a:rPr lang="en-US" sz="1200" dirty="0">
                <a:latin typeface="+mn-lt"/>
              </a:rPr>
              <a:t>: Closed-ended &amp; open-ended questions</a:t>
            </a:r>
          </a:p>
          <a:p>
            <a:pPr marL="25400" indent="0">
              <a:spcBef>
                <a:spcPts val="0"/>
              </a:spcBef>
              <a:buNone/>
            </a:pPr>
            <a:r>
              <a:rPr lang="en-US" sz="1200" dirty="0">
                <a:latin typeface="+mn-lt"/>
              </a:rPr>
              <a:t>	       Items and Indexes/Matrixes</a:t>
            </a:r>
          </a:p>
          <a:p>
            <a:pPr marL="25400" indent="0">
              <a:spcBef>
                <a:spcPts val="0"/>
              </a:spcBef>
              <a:buNone/>
            </a:pPr>
            <a:r>
              <a:rPr lang="en-US" sz="1200" dirty="0">
                <a:latin typeface="+mn-lt"/>
              </a:rPr>
              <a:t>                            “Desired” scores: at ends (strongly agree/disagree; 0-12 </a:t>
            </a:r>
            <a:r>
              <a:rPr lang="en-US" sz="1200" dirty="0">
                <a:latin typeface="+mn-lt"/>
                <a:sym typeface="Wingdings" panose="05000000000000000000" pitchFamily="2" charset="2"/>
              </a:rPr>
              <a:t> 0 or 12)</a:t>
            </a:r>
            <a:endParaRPr lang="en-US" sz="1200" dirty="0">
              <a:latin typeface="+mn-lt"/>
            </a:endParaRPr>
          </a:p>
          <a:p>
            <a:pPr>
              <a:spcBef>
                <a:spcPts val="0"/>
              </a:spcBef>
            </a:pPr>
            <a:endParaRPr lang="en-US" sz="1200" dirty="0">
              <a:latin typeface="+mn-lt"/>
            </a:endParaRPr>
          </a:p>
          <a:p>
            <a:pPr marL="25400" indent="0">
              <a:spcBef>
                <a:spcPts val="0"/>
              </a:spcBef>
              <a:buNone/>
            </a:pPr>
            <a:r>
              <a:rPr lang="en-US" sz="1200" dirty="0">
                <a:latin typeface="+mn-lt"/>
              </a:rPr>
              <a:t>4. </a:t>
            </a:r>
            <a:r>
              <a:rPr lang="en-US" sz="1200" u="sng" dirty="0">
                <a:latin typeface="+mn-lt"/>
              </a:rPr>
              <a:t>Statistical Analysis</a:t>
            </a:r>
            <a:r>
              <a:rPr lang="en-US" sz="1200" dirty="0">
                <a:latin typeface="+mn-lt"/>
              </a:rPr>
              <a:t>: Univariate, Bivariate, and some partials</a:t>
            </a:r>
          </a:p>
          <a:p>
            <a:pPr marL="25400" indent="0">
              <a:spcBef>
                <a:spcPts val="0"/>
              </a:spcBef>
              <a:buNone/>
            </a:pPr>
            <a:r>
              <a:rPr lang="en-US" sz="1100" dirty="0">
                <a:latin typeface="+mn-lt"/>
              </a:rPr>
              <a:t>       a. Chi-square, Cramer’s V, Mann-Whitney U-tests</a:t>
            </a:r>
          </a:p>
          <a:p>
            <a:pPr marL="25400" indent="0">
              <a:spcBef>
                <a:spcPts val="0"/>
              </a:spcBef>
              <a:buNone/>
            </a:pPr>
            <a:r>
              <a:rPr lang="en-US" sz="1100" dirty="0">
                <a:latin typeface="+mn-lt"/>
              </a:rPr>
              <a:t>       b. P-values</a:t>
            </a:r>
          </a:p>
          <a:p>
            <a:pPr marL="25400" indent="0">
              <a:spcBef>
                <a:spcPts val="0"/>
              </a:spcBef>
              <a:buNone/>
            </a:pPr>
            <a:r>
              <a:rPr lang="en-US" sz="1100" dirty="0">
                <a:latin typeface="+mn-lt"/>
              </a:rPr>
              <a:t>       c. Statistical significance and statistically significant difference</a:t>
            </a:r>
          </a:p>
          <a:p>
            <a:pPr marL="25400" indent="0">
              <a:spcBef>
                <a:spcPts val="0"/>
              </a:spcBef>
              <a:buNone/>
            </a:pPr>
            <a:r>
              <a:rPr lang="en-US" sz="1100" dirty="0">
                <a:latin typeface="+mn-lt"/>
              </a:rPr>
              <a:t>       d. Generalizability</a:t>
            </a:r>
          </a:p>
          <a:p>
            <a:pPr marL="25400" indent="0">
              <a:spcBef>
                <a:spcPts val="0"/>
              </a:spcBef>
              <a:buNone/>
            </a:pPr>
            <a:r>
              <a:rPr lang="en-US" sz="1100" dirty="0">
                <a:latin typeface="+mn-lt"/>
              </a:rPr>
              <a:t>	“Statistically significant difference” = identifies a problem</a:t>
            </a:r>
          </a:p>
          <a:p>
            <a:pPr marL="25400" indent="0">
              <a:spcBef>
                <a:spcPts val="0"/>
              </a:spcBef>
              <a:buNone/>
            </a:pPr>
            <a:r>
              <a:rPr lang="en-US" sz="1100" dirty="0">
                <a:latin typeface="+mn-lt"/>
              </a:rPr>
              <a:t>                       “No statistically significant difference” = does NOT identify a problem</a:t>
            </a:r>
          </a:p>
          <a:p>
            <a:pPr>
              <a:spcBef>
                <a:spcPts val="0"/>
              </a:spcBef>
            </a:pPr>
            <a:endParaRPr lang="en-US" sz="1200" dirty="0">
              <a:latin typeface="+mn-lt"/>
            </a:endParaRPr>
          </a:p>
          <a:p>
            <a:pPr marL="25400" indent="0">
              <a:spcBef>
                <a:spcPts val="0"/>
              </a:spcBef>
              <a:buNone/>
            </a:pPr>
            <a:r>
              <a:rPr lang="en-US" sz="1200" dirty="0">
                <a:latin typeface="+mn-lt"/>
              </a:rPr>
              <a:t>5. </a:t>
            </a:r>
            <a:r>
              <a:rPr lang="en-US" sz="1200" u="sng" dirty="0">
                <a:latin typeface="+mn-lt"/>
              </a:rPr>
              <a:t>Groupings</a:t>
            </a:r>
            <a:r>
              <a:rPr lang="en-US" sz="1200" dirty="0">
                <a:latin typeface="+mn-lt"/>
              </a:rPr>
              <a:t> for tests: BIPOC &amp; white students – problematic; varied groupings</a:t>
            </a:r>
          </a:p>
          <a:p>
            <a:pPr>
              <a:spcBef>
                <a:spcPts val="0"/>
              </a:spcBef>
            </a:pPr>
            <a:endParaRPr lang="en-US" sz="1400" dirty="0">
              <a:latin typeface="+mn-lt"/>
            </a:endParaRPr>
          </a:p>
          <a:p>
            <a:pPr>
              <a:spcBef>
                <a:spcPts val="0"/>
              </a:spcBef>
            </a:pPr>
            <a:endParaRPr lang="en-US" sz="1400" dirty="0">
              <a:latin typeface="+mn-lt"/>
            </a:endParaRPr>
          </a:p>
          <a:p>
            <a:pPr lvl="4">
              <a:spcBef>
                <a:spcPts val="0"/>
              </a:spcBef>
            </a:pPr>
            <a:endParaRPr lang="en-US" sz="200" dirty="0">
              <a:latin typeface="+mn-lt"/>
            </a:endParaRP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a:spcBef>
                <a:spcPts val="0"/>
              </a:spcBef>
            </a:pPr>
            <a:endParaRPr lang="en-US" sz="1400" dirty="0">
              <a:latin typeface="+mn-lt"/>
            </a:endParaRPr>
          </a:p>
          <a:p>
            <a:pPr marL="25400" indent="0">
              <a:spcBef>
                <a:spcPts val="0"/>
              </a:spcBef>
              <a:buNone/>
            </a:pPr>
            <a:endParaRPr lang="en-US" sz="1200" dirty="0">
              <a:latin typeface="+mn-lt"/>
            </a:endParaRPr>
          </a:p>
          <a:p>
            <a:endParaRPr lang="en-US" dirty="0"/>
          </a:p>
        </p:txBody>
      </p:sp>
    </p:spTree>
    <p:extLst>
      <p:ext uri="{BB962C8B-B14F-4D97-AF65-F5344CB8AC3E}">
        <p14:creationId xmlns:p14="http://schemas.microsoft.com/office/powerpoint/2010/main" val="348864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627250"/>
            <a:ext cx="7688100" cy="166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dirty="0"/>
              <a:t>Curriculum and Pedagogy</a:t>
            </a:r>
            <a:endParaRPr dirty="0"/>
          </a:p>
          <a:p>
            <a:pPr marL="457200" lvl="0" indent="457200" algn="l" rtl="0">
              <a:lnSpc>
                <a:spcPct val="115000"/>
              </a:lnSpc>
              <a:spcBef>
                <a:spcPts val="0"/>
              </a:spcBef>
              <a:spcAft>
                <a:spcPts val="0"/>
              </a:spcAft>
              <a:buNone/>
            </a:pPr>
            <a:r>
              <a:rPr lang="en" sz="2000" b="0" dirty="0">
                <a:solidFill>
                  <a:srgbClr val="000000"/>
                </a:solidFill>
              </a:rPr>
              <a:t>Racial and Ethnic Equity and Inclusion</a:t>
            </a:r>
            <a:endParaRPr sz="2000" dirty="0"/>
          </a:p>
        </p:txBody>
      </p:sp>
      <p:sp>
        <p:nvSpPr>
          <p:cNvPr id="87" name="Google Shape;87;p13"/>
          <p:cNvSpPr txBox="1">
            <a:spLocks noGrp="1"/>
          </p:cNvSpPr>
          <p:nvPr>
            <p:ph type="subTitle" idx="1"/>
          </p:nvPr>
        </p:nvSpPr>
        <p:spPr>
          <a:xfrm>
            <a:off x="859441" y="3291950"/>
            <a:ext cx="7688100" cy="54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1700" dirty="0">
                <a:solidFill>
                  <a:srgbClr val="000000"/>
                </a:solidFill>
                <a:latin typeface="Raleway"/>
                <a:ea typeface="Raleway"/>
                <a:cs typeface="Raleway"/>
                <a:sym typeface="Raleway"/>
              </a:rPr>
              <a:t>Maha Abadi, Lauren Kennedy, Sofia Moran, and Clare Wongwai </a:t>
            </a:r>
            <a:endParaRPr sz="1700"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600"/>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83750" y="617600"/>
            <a:ext cx="78258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Professor Positives: Inclusive and Equitable </a:t>
            </a:r>
            <a:endParaRPr/>
          </a:p>
        </p:txBody>
      </p:sp>
      <p:sp>
        <p:nvSpPr>
          <p:cNvPr id="93" name="Google Shape;93;p14"/>
          <p:cNvSpPr/>
          <p:nvPr/>
        </p:nvSpPr>
        <p:spPr>
          <a:xfrm>
            <a:off x="6804875" y="1885650"/>
            <a:ext cx="1950900" cy="2826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94;p14"/>
          <p:cNvSpPr txBox="1"/>
          <p:nvPr/>
        </p:nvSpPr>
        <p:spPr>
          <a:xfrm>
            <a:off x="6804875" y="2733225"/>
            <a:ext cx="1950900" cy="4365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00"/>
              </a:solidFill>
              <a:effectLst/>
              <a:uLnTx/>
              <a:uFillTx/>
              <a:latin typeface="Lato"/>
              <a:ea typeface="Lato"/>
              <a:cs typeface="Lato"/>
              <a:sym typeface="Lato"/>
            </a:endParaRPr>
          </a:p>
        </p:txBody>
      </p:sp>
      <p:graphicFrame>
        <p:nvGraphicFramePr>
          <p:cNvPr id="95" name="Google Shape;95;p14"/>
          <p:cNvGraphicFramePr/>
          <p:nvPr>
            <p:extLst>
              <p:ext uri="{D42A27DB-BD31-4B8C-83A1-F6EECF244321}">
                <p14:modId xmlns:p14="http://schemas.microsoft.com/office/powerpoint/2010/main" val="1734088017"/>
              </p:ext>
            </p:extLst>
          </p:nvPr>
        </p:nvGraphicFramePr>
        <p:xfrm>
          <a:off x="1761138" y="1449025"/>
          <a:ext cx="6994700" cy="3308400"/>
        </p:xfrm>
        <a:graphic>
          <a:graphicData uri="http://schemas.openxmlformats.org/drawingml/2006/table">
            <a:tbl>
              <a:tblPr>
                <a:noFill/>
              </a:tblPr>
              <a:tblGrid>
                <a:gridCol w="3780100">
                  <a:extLst>
                    <a:ext uri="{9D8B030D-6E8A-4147-A177-3AD203B41FA5}">
                      <a16:colId xmlns:a16="http://schemas.microsoft.com/office/drawing/2014/main" val="20000"/>
                    </a:ext>
                  </a:extLst>
                </a:gridCol>
                <a:gridCol w="613673">
                  <a:extLst>
                    <a:ext uri="{9D8B030D-6E8A-4147-A177-3AD203B41FA5}">
                      <a16:colId xmlns:a16="http://schemas.microsoft.com/office/drawing/2014/main" val="20001"/>
                    </a:ext>
                  </a:extLst>
                </a:gridCol>
                <a:gridCol w="591671">
                  <a:extLst>
                    <a:ext uri="{9D8B030D-6E8A-4147-A177-3AD203B41FA5}">
                      <a16:colId xmlns:a16="http://schemas.microsoft.com/office/drawing/2014/main" val="20002"/>
                    </a:ext>
                  </a:extLst>
                </a:gridCol>
                <a:gridCol w="607038">
                  <a:extLst>
                    <a:ext uri="{9D8B030D-6E8A-4147-A177-3AD203B41FA5}">
                      <a16:colId xmlns:a16="http://schemas.microsoft.com/office/drawing/2014/main" val="20003"/>
                    </a:ext>
                  </a:extLst>
                </a:gridCol>
                <a:gridCol w="599355">
                  <a:extLst>
                    <a:ext uri="{9D8B030D-6E8A-4147-A177-3AD203B41FA5}">
                      <a16:colId xmlns:a16="http://schemas.microsoft.com/office/drawing/2014/main" val="20004"/>
                    </a:ext>
                  </a:extLst>
                </a:gridCol>
                <a:gridCol w="802863">
                  <a:extLst>
                    <a:ext uri="{9D8B030D-6E8A-4147-A177-3AD203B41FA5}">
                      <a16:colId xmlns:a16="http://schemas.microsoft.com/office/drawing/2014/main" val="20005"/>
                    </a:ext>
                  </a:extLst>
                </a:gridCol>
              </a:tblGrid>
              <a:tr h="436625">
                <a:tc>
                  <a:txBody>
                    <a:bodyPr/>
                    <a:lstStyle/>
                    <a:p>
                      <a:pPr marL="0" lvl="0" indent="0" algn="l" rtl="0">
                        <a:spcBef>
                          <a:spcPts val="0"/>
                        </a:spcBef>
                        <a:spcAft>
                          <a:spcPts val="0"/>
                        </a:spcAft>
                        <a:buNone/>
                      </a:pPr>
                      <a:endParaRPr sz="1000">
                        <a:solidFill>
                          <a:schemeClr val="tx2">
                            <a:lumMod val="10000"/>
                          </a:schemeClr>
                        </a:solidFill>
                      </a:endParaRPr>
                    </a:p>
                  </a:txBody>
                  <a:tcPr marL="63500" marR="63500" marT="63500" marB="63500"/>
                </a:tc>
                <a:tc>
                  <a:txBody>
                    <a:bodyPr/>
                    <a:lstStyle/>
                    <a:p>
                      <a:pPr marL="0" lvl="0" indent="0" algn="ctr" rtl="0">
                        <a:spcBef>
                          <a:spcPts val="0"/>
                        </a:spcBef>
                        <a:spcAft>
                          <a:spcPts val="0"/>
                        </a:spcAft>
                        <a:buNone/>
                      </a:pPr>
                      <a:r>
                        <a:rPr lang="en" sz="1000">
                          <a:solidFill>
                            <a:schemeClr val="tx2">
                              <a:lumMod val="10000"/>
                            </a:schemeClr>
                          </a:solidFill>
                        </a:rPr>
                        <a:t>0 Courses</a:t>
                      </a:r>
                      <a:endParaRPr sz="1000">
                        <a:solidFill>
                          <a:schemeClr val="tx2">
                            <a:lumMod val="10000"/>
                          </a:schemeClr>
                        </a:solidFill>
                      </a:endParaRPr>
                    </a:p>
                  </a:txBody>
                  <a:tcPr marL="63500" marR="63500" marT="63500" marB="63500"/>
                </a:tc>
                <a:tc>
                  <a:txBody>
                    <a:bodyPr/>
                    <a:lstStyle/>
                    <a:p>
                      <a:pPr marL="0" lvl="0" indent="0" algn="ctr" rtl="0">
                        <a:spcBef>
                          <a:spcPts val="0"/>
                        </a:spcBef>
                        <a:spcAft>
                          <a:spcPts val="0"/>
                        </a:spcAft>
                        <a:buNone/>
                      </a:pPr>
                      <a:r>
                        <a:rPr lang="en" sz="1000">
                          <a:solidFill>
                            <a:schemeClr val="tx2">
                              <a:lumMod val="10000"/>
                            </a:schemeClr>
                          </a:solidFill>
                        </a:rPr>
                        <a:t>1 Course</a:t>
                      </a:r>
                      <a:endParaRPr sz="1000">
                        <a:solidFill>
                          <a:schemeClr val="tx2">
                            <a:lumMod val="10000"/>
                          </a:schemeClr>
                        </a:solidFill>
                      </a:endParaRPr>
                    </a:p>
                  </a:txBody>
                  <a:tcPr marL="63500" marR="63500" marT="63500" marB="63500"/>
                </a:tc>
                <a:tc>
                  <a:txBody>
                    <a:bodyPr/>
                    <a:lstStyle/>
                    <a:p>
                      <a:pPr marL="0" lvl="0" indent="0" algn="ctr" rtl="0">
                        <a:spcBef>
                          <a:spcPts val="0"/>
                        </a:spcBef>
                        <a:spcAft>
                          <a:spcPts val="0"/>
                        </a:spcAft>
                        <a:buNone/>
                      </a:pPr>
                      <a:r>
                        <a:rPr lang="en" sz="1000">
                          <a:solidFill>
                            <a:schemeClr val="tx2">
                              <a:lumMod val="10000"/>
                            </a:schemeClr>
                          </a:solidFill>
                        </a:rPr>
                        <a:t>2 Courses </a:t>
                      </a:r>
                      <a:endParaRPr sz="1000">
                        <a:solidFill>
                          <a:schemeClr val="tx2">
                            <a:lumMod val="10000"/>
                          </a:schemeClr>
                        </a:solidFill>
                      </a:endParaRPr>
                    </a:p>
                  </a:txBody>
                  <a:tcPr marL="63500" marR="63500" marT="63500" marB="63500"/>
                </a:tc>
                <a:tc>
                  <a:txBody>
                    <a:bodyPr/>
                    <a:lstStyle/>
                    <a:p>
                      <a:pPr marL="0" lvl="0" indent="0" algn="ctr" rtl="0">
                        <a:spcBef>
                          <a:spcPts val="0"/>
                        </a:spcBef>
                        <a:spcAft>
                          <a:spcPts val="0"/>
                        </a:spcAft>
                        <a:buNone/>
                      </a:pPr>
                      <a:r>
                        <a:rPr lang="en" sz="1000">
                          <a:solidFill>
                            <a:schemeClr val="tx2">
                              <a:lumMod val="10000"/>
                            </a:schemeClr>
                          </a:solidFill>
                        </a:rPr>
                        <a:t>3 Courses</a:t>
                      </a:r>
                      <a:endParaRPr sz="1000">
                        <a:solidFill>
                          <a:schemeClr val="tx2">
                            <a:lumMod val="10000"/>
                          </a:schemeClr>
                        </a:solidFill>
                      </a:endParaRPr>
                    </a:p>
                  </a:txBody>
                  <a:tcPr marL="63500" marR="63500" marT="63500" marB="63500"/>
                </a:tc>
                <a:tc>
                  <a:txBody>
                    <a:bodyPr/>
                    <a:lstStyle/>
                    <a:p>
                      <a:pPr marL="0" lvl="0" indent="0" algn="ctr" rtl="0">
                        <a:spcBef>
                          <a:spcPts val="0"/>
                        </a:spcBef>
                        <a:spcAft>
                          <a:spcPts val="0"/>
                        </a:spcAft>
                        <a:buNone/>
                      </a:pPr>
                      <a:r>
                        <a:rPr lang="en" sz="1000" dirty="0">
                          <a:solidFill>
                            <a:schemeClr val="tx2">
                              <a:lumMod val="10000"/>
                            </a:schemeClr>
                          </a:solidFill>
                        </a:rPr>
                        <a:t>4 courses or more</a:t>
                      </a:r>
                      <a:endParaRPr sz="1000" dirty="0">
                        <a:solidFill>
                          <a:schemeClr val="tx2">
                            <a:lumMod val="10000"/>
                          </a:schemeClr>
                        </a:solidFill>
                      </a:endParaRPr>
                    </a:p>
                  </a:txBody>
                  <a:tcPr marL="63500" marR="63500" marT="63500" marB="63500"/>
                </a:tc>
                <a:extLst>
                  <a:ext uri="{0D108BD9-81ED-4DB2-BD59-A6C34878D82A}">
                    <a16:rowId xmlns:a16="http://schemas.microsoft.com/office/drawing/2014/main" val="10000"/>
                  </a:ext>
                </a:extLst>
              </a:tr>
              <a:tr h="2825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Promoted discussion of racism</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2.5%</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12.1%</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dirty="0">
                          <a:solidFill>
                            <a:schemeClr val="tx2">
                              <a:lumMod val="10000"/>
                            </a:schemeClr>
                          </a:solidFill>
                        </a:rPr>
                        <a:t>27.4%</a:t>
                      </a:r>
                      <a:endParaRPr sz="1000" dirty="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dirty="0">
                          <a:solidFill>
                            <a:schemeClr val="tx2">
                              <a:lumMod val="10000"/>
                            </a:schemeClr>
                          </a:solidFill>
                        </a:rPr>
                        <a:t>36.3%</a:t>
                      </a:r>
                      <a:endParaRPr sz="1000" dirty="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dirty="0">
                          <a:solidFill>
                            <a:schemeClr val="tx2">
                              <a:lumMod val="10000"/>
                            </a:schemeClr>
                          </a:solidFill>
                        </a:rPr>
                        <a:t>21.7%</a:t>
                      </a:r>
                      <a:endParaRPr sz="1000" dirty="0">
                        <a:solidFill>
                          <a:schemeClr val="tx2">
                            <a:lumMod val="10000"/>
                          </a:schemeClr>
                        </a:solidFill>
                      </a:endParaRPr>
                    </a:p>
                  </a:txBody>
                  <a:tcPr marL="63500" marR="63500" marT="63500" marB="63500"/>
                </a:tc>
                <a:extLst>
                  <a:ext uri="{0D108BD9-81ED-4DB2-BD59-A6C34878D82A}">
                    <a16:rowId xmlns:a16="http://schemas.microsoft.com/office/drawing/2014/main" val="10001"/>
                  </a:ext>
                </a:extLst>
              </a:tr>
              <a:tr h="2825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Directly addressed a microaggression that occurred in class</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73.1%</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16.5%</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6.1%</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1.4%</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2.9%</a:t>
                      </a:r>
                      <a:endParaRPr sz="1000">
                        <a:solidFill>
                          <a:schemeClr val="tx2">
                            <a:lumMod val="10000"/>
                          </a:schemeClr>
                        </a:solidFill>
                      </a:endParaRPr>
                    </a:p>
                  </a:txBody>
                  <a:tcPr marL="63500" marR="63500" marT="63500" marB="63500"/>
                </a:tc>
                <a:extLst>
                  <a:ext uri="{0D108BD9-81ED-4DB2-BD59-A6C34878D82A}">
                    <a16:rowId xmlns:a16="http://schemas.microsoft.com/office/drawing/2014/main" val="10002"/>
                  </a:ext>
                </a:extLst>
              </a:tr>
              <a:tr h="2825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Made a verbal statement promoting inclusivity in the class</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4.3%</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10.7%</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19.3%</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26.4%</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39.3% </a:t>
                      </a:r>
                      <a:endParaRPr sz="1000">
                        <a:solidFill>
                          <a:schemeClr val="tx2">
                            <a:lumMod val="10000"/>
                          </a:schemeClr>
                        </a:solidFill>
                      </a:endParaRPr>
                    </a:p>
                  </a:txBody>
                  <a:tcPr marL="63500" marR="63500" marT="63500" marB="63500"/>
                </a:tc>
                <a:extLst>
                  <a:ext uri="{0D108BD9-81ED-4DB2-BD59-A6C34878D82A}">
                    <a16:rowId xmlns:a16="http://schemas.microsoft.com/office/drawing/2014/main" val="10003"/>
                  </a:ext>
                </a:extLst>
              </a:tr>
              <a:tr h="4366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Discussed the connections between course materials and issues related to race and ethnicity</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5.4%</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17.9%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26.8%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30.7%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19.3% </a:t>
                      </a:r>
                      <a:endParaRPr sz="1000">
                        <a:solidFill>
                          <a:schemeClr val="tx2">
                            <a:lumMod val="10000"/>
                          </a:schemeClr>
                        </a:solidFill>
                      </a:endParaRPr>
                    </a:p>
                  </a:txBody>
                  <a:tcPr marL="63500" marR="63500" marT="63500" marB="63500"/>
                </a:tc>
                <a:extLst>
                  <a:ext uri="{0D108BD9-81ED-4DB2-BD59-A6C34878D82A}">
                    <a16:rowId xmlns:a16="http://schemas.microsoft.com/office/drawing/2014/main" val="10004"/>
                  </a:ext>
                </a:extLst>
              </a:tr>
              <a:tr h="2825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Shared their own experience(s) with microaggression(s)</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59.3%</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27.9%</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8.9%</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1.4%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2.5%</a:t>
                      </a:r>
                      <a:endParaRPr sz="1000">
                        <a:solidFill>
                          <a:schemeClr val="tx2">
                            <a:lumMod val="10000"/>
                          </a:schemeClr>
                        </a:solidFill>
                      </a:endParaRPr>
                    </a:p>
                  </a:txBody>
                  <a:tcPr marL="63500" marR="63500" marT="63500" marB="63500"/>
                </a:tc>
                <a:extLst>
                  <a:ext uri="{0D108BD9-81ED-4DB2-BD59-A6C34878D82A}">
                    <a16:rowId xmlns:a16="http://schemas.microsoft.com/office/drawing/2014/main" val="10005"/>
                  </a:ext>
                </a:extLst>
              </a:tr>
              <a:tr h="4366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Evaluated students using a variety of types of assessments (such as presentations, papers, participation, exams, etc.)</a:t>
                      </a:r>
                      <a:endParaRPr sz="1000">
                        <a:solidFill>
                          <a:schemeClr val="tx2">
                            <a:lumMod val="10000"/>
                          </a:schemeClr>
                        </a:solidFill>
                        <a:highlight>
                          <a:srgbClr val="FFFFFF"/>
                        </a:highlight>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3.6%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6.1%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18.8%</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30.7%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dirty="0">
                          <a:solidFill>
                            <a:schemeClr val="tx2">
                              <a:lumMod val="10000"/>
                            </a:schemeClr>
                          </a:solidFill>
                        </a:rPr>
                        <a:t>40.8%</a:t>
                      </a:r>
                      <a:endParaRPr sz="1000" dirty="0">
                        <a:solidFill>
                          <a:schemeClr val="tx2">
                            <a:lumMod val="10000"/>
                          </a:schemeClr>
                        </a:solidFill>
                      </a:endParaRPr>
                    </a:p>
                  </a:txBody>
                  <a:tcPr marL="63500" marR="63500" marT="63500" marB="63500"/>
                </a:tc>
                <a:extLst>
                  <a:ext uri="{0D108BD9-81ED-4DB2-BD59-A6C34878D82A}">
                    <a16:rowId xmlns:a16="http://schemas.microsoft.com/office/drawing/2014/main" val="10006"/>
                  </a:ext>
                </a:extLst>
              </a:tr>
              <a:tr h="436625">
                <a:tc>
                  <a:txBody>
                    <a:bodyPr/>
                    <a:lstStyle/>
                    <a:p>
                      <a:pPr marL="0" lvl="0" indent="0" algn="l" rtl="0">
                        <a:spcBef>
                          <a:spcPts val="0"/>
                        </a:spcBef>
                        <a:spcAft>
                          <a:spcPts val="0"/>
                        </a:spcAft>
                        <a:buNone/>
                      </a:pPr>
                      <a:r>
                        <a:rPr lang="en" sz="1000">
                          <a:solidFill>
                            <a:schemeClr val="tx2">
                              <a:lumMod val="10000"/>
                            </a:schemeClr>
                          </a:solidFill>
                          <a:highlight>
                            <a:srgbClr val="FFFFFF"/>
                          </a:highlight>
                        </a:rPr>
                        <a:t>Used mostly or only course materials that are free (such as online text, articles, or handouts)</a:t>
                      </a:r>
                      <a:endParaRPr sz="1000">
                        <a:solidFill>
                          <a:schemeClr val="tx2">
                            <a:lumMod val="10000"/>
                          </a:schemeClr>
                        </a:solidFill>
                        <a:highlight>
                          <a:srgbClr val="FFFFFF"/>
                        </a:highlight>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23.2%</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26.4%</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26.8%</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12.9%</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10.7%</a:t>
                      </a:r>
                      <a:endParaRPr sz="1000">
                        <a:solidFill>
                          <a:schemeClr val="tx2">
                            <a:lumMod val="10000"/>
                          </a:schemeClr>
                        </a:solidFill>
                      </a:endParaRPr>
                    </a:p>
                  </a:txBody>
                  <a:tcPr marL="63500" marR="63500" marT="63500" marB="63500"/>
                </a:tc>
                <a:extLst>
                  <a:ext uri="{0D108BD9-81ED-4DB2-BD59-A6C34878D82A}">
                    <a16:rowId xmlns:a16="http://schemas.microsoft.com/office/drawing/2014/main" val="10007"/>
                  </a:ext>
                </a:extLst>
              </a:tr>
              <a:tr h="282525">
                <a:tc>
                  <a:txBody>
                    <a:bodyPr/>
                    <a:lstStyle/>
                    <a:p>
                      <a:pPr marL="0" lvl="0" indent="0" algn="l" rtl="0">
                        <a:spcBef>
                          <a:spcPts val="0"/>
                        </a:spcBef>
                        <a:spcAft>
                          <a:spcPts val="0"/>
                        </a:spcAft>
                        <a:buNone/>
                      </a:pPr>
                      <a:r>
                        <a:rPr lang="en" sz="1000" dirty="0">
                          <a:solidFill>
                            <a:schemeClr val="tx2">
                              <a:lumMod val="10000"/>
                            </a:schemeClr>
                          </a:solidFill>
                          <a:highlight>
                            <a:srgbClr val="FFFFFF"/>
                          </a:highlight>
                        </a:rPr>
                        <a:t>Asked a question in class and then called on multiple students to answer</a:t>
                      </a:r>
                      <a:endParaRPr sz="1000" dirty="0">
                        <a:solidFill>
                          <a:schemeClr val="tx2">
                            <a:lumMod val="10000"/>
                          </a:schemeClr>
                        </a:solidFill>
                        <a:highlight>
                          <a:srgbClr val="FFFFFF"/>
                        </a:highlight>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6.1%</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14.7% </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26.6%</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a:solidFill>
                            <a:schemeClr val="tx2">
                              <a:lumMod val="10000"/>
                            </a:schemeClr>
                          </a:solidFill>
                        </a:rPr>
                        <a:t>23.0%</a:t>
                      </a:r>
                      <a:endParaRPr sz="1000">
                        <a:solidFill>
                          <a:schemeClr val="tx2">
                            <a:lumMod val="10000"/>
                          </a:schemeClr>
                        </a:solidFill>
                      </a:endParaRPr>
                    </a:p>
                  </a:txBody>
                  <a:tcPr marL="63500" marR="63500" marT="63500" marB="63500"/>
                </a:tc>
                <a:tc>
                  <a:txBody>
                    <a:bodyPr/>
                    <a:lstStyle/>
                    <a:p>
                      <a:pPr marL="0" lvl="0" indent="0" algn="l" rtl="0">
                        <a:spcBef>
                          <a:spcPts val="0"/>
                        </a:spcBef>
                        <a:spcAft>
                          <a:spcPts val="0"/>
                        </a:spcAft>
                        <a:buNone/>
                      </a:pPr>
                      <a:r>
                        <a:rPr lang="en" sz="1000" dirty="0">
                          <a:solidFill>
                            <a:schemeClr val="tx2">
                              <a:lumMod val="10000"/>
                            </a:schemeClr>
                          </a:solidFill>
                        </a:rPr>
                        <a:t>29.5%</a:t>
                      </a:r>
                      <a:endParaRPr sz="1000" dirty="0">
                        <a:solidFill>
                          <a:schemeClr val="tx2">
                            <a:lumMod val="10000"/>
                          </a:schemeClr>
                        </a:solidFill>
                      </a:endParaRPr>
                    </a:p>
                  </a:txBody>
                  <a:tcPr marL="63500" marR="63500" marT="63500" marB="63500"/>
                </a:tc>
                <a:extLst>
                  <a:ext uri="{0D108BD9-81ED-4DB2-BD59-A6C34878D82A}">
                    <a16:rowId xmlns:a16="http://schemas.microsoft.com/office/drawing/2014/main" val="10008"/>
                  </a:ext>
                </a:extLst>
              </a:tr>
            </a:tbl>
          </a:graphicData>
        </a:graphic>
      </p:graphicFrame>
      <p:sp>
        <p:nvSpPr>
          <p:cNvPr id="96" name="Google Shape;96;p14"/>
          <p:cNvSpPr/>
          <p:nvPr/>
        </p:nvSpPr>
        <p:spPr>
          <a:xfrm>
            <a:off x="1540350" y="1885700"/>
            <a:ext cx="220800" cy="1566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14"/>
          <p:cNvSpPr/>
          <p:nvPr/>
        </p:nvSpPr>
        <p:spPr>
          <a:xfrm>
            <a:off x="1540350" y="3452425"/>
            <a:ext cx="220800" cy="1305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14"/>
          <p:cNvSpPr txBox="1"/>
          <p:nvPr/>
        </p:nvSpPr>
        <p:spPr>
          <a:xfrm>
            <a:off x="39975" y="2450750"/>
            <a:ext cx="1658196" cy="436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Inclusive Practices</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99" name="Google Shape;99;p14"/>
          <p:cNvSpPr txBox="1"/>
          <p:nvPr/>
        </p:nvSpPr>
        <p:spPr>
          <a:xfrm>
            <a:off x="39975" y="3886675"/>
            <a:ext cx="1540500" cy="436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Lato"/>
                <a:ea typeface="Lato"/>
                <a:cs typeface="Lato"/>
                <a:sym typeface="Lato"/>
              </a:rPr>
              <a:t>Equitable Practices</a:t>
            </a:r>
            <a:endParaRPr kumimoji="0" sz="1200" b="0" i="0" u="none" strike="noStrike" kern="0" cap="none" spc="0" normalizeH="0" baseline="0" noProof="0">
              <a:ln>
                <a:noFill/>
              </a:ln>
              <a:solidFill>
                <a:srgbClr val="000000"/>
              </a:solidFill>
              <a:effectLst/>
              <a:uLnTx/>
              <a:uFillTx/>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7800" y="609975"/>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Inclusive and Equitable Indexes</a:t>
            </a:r>
            <a:endParaRPr/>
          </a:p>
        </p:txBody>
      </p:sp>
      <p:pic>
        <p:nvPicPr>
          <p:cNvPr id="105" name="Google Shape;105;p15"/>
          <p:cNvPicPr preferRelativeResize="0"/>
          <p:nvPr/>
        </p:nvPicPr>
        <p:blipFill rotWithShape="1">
          <a:blip r:embed="rId3">
            <a:alphaModFix/>
          </a:blip>
          <a:srcRect r="6330"/>
          <a:stretch/>
        </p:blipFill>
        <p:spPr>
          <a:xfrm>
            <a:off x="4863482" y="1680730"/>
            <a:ext cx="3809146" cy="2655536"/>
          </a:xfrm>
          <a:prstGeom prst="rect">
            <a:avLst/>
          </a:prstGeom>
          <a:noFill/>
          <a:ln>
            <a:noFill/>
          </a:ln>
        </p:spPr>
      </p:pic>
      <p:pic>
        <p:nvPicPr>
          <p:cNvPr id="106" name="Google Shape;106;p15"/>
          <p:cNvPicPr preferRelativeResize="0"/>
          <p:nvPr/>
        </p:nvPicPr>
        <p:blipFill rotWithShape="1">
          <a:blip r:embed="rId4">
            <a:alphaModFix/>
          </a:blip>
          <a:srcRect/>
          <a:stretch/>
        </p:blipFill>
        <p:spPr>
          <a:xfrm>
            <a:off x="580808" y="1675093"/>
            <a:ext cx="4203844" cy="2666809"/>
          </a:xfrm>
          <a:prstGeom prst="rect">
            <a:avLst/>
          </a:prstGeom>
          <a:noFill/>
          <a:ln>
            <a:noFill/>
          </a:ln>
        </p:spPr>
      </p:pic>
      <p:sp>
        <p:nvSpPr>
          <p:cNvPr id="107" name="Google Shape;107;p15"/>
          <p:cNvSpPr/>
          <p:nvPr/>
        </p:nvSpPr>
        <p:spPr>
          <a:xfrm>
            <a:off x="3354394" y="4017966"/>
            <a:ext cx="307500" cy="318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5"/>
          <p:cNvSpPr/>
          <p:nvPr/>
        </p:nvSpPr>
        <p:spPr>
          <a:xfrm>
            <a:off x="7651355" y="3858816"/>
            <a:ext cx="307500" cy="318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727800" y="624056"/>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Feelings of Inclusion Based on Curriculum</a:t>
            </a:r>
            <a:endParaRPr/>
          </a:p>
        </p:txBody>
      </p:sp>
      <p:graphicFrame>
        <p:nvGraphicFramePr>
          <p:cNvPr id="114" name="Google Shape;114;p16"/>
          <p:cNvGraphicFramePr/>
          <p:nvPr>
            <p:extLst>
              <p:ext uri="{D42A27DB-BD31-4B8C-83A1-F6EECF244321}">
                <p14:modId xmlns:p14="http://schemas.microsoft.com/office/powerpoint/2010/main" val="575362653"/>
              </p:ext>
            </p:extLst>
          </p:nvPr>
        </p:nvGraphicFramePr>
        <p:xfrm>
          <a:off x="547650" y="1435310"/>
          <a:ext cx="7973775" cy="1590040"/>
        </p:xfrm>
        <a:graphic>
          <a:graphicData uri="http://schemas.openxmlformats.org/drawingml/2006/table">
            <a:tbl>
              <a:tblPr>
                <a:noFill/>
              </a:tblPr>
              <a:tblGrid>
                <a:gridCol w="4335475">
                  <a:extLst>
                    <a:ext uri="{9D8B030D-6E8A-4147-A177-3AD203B41FA5}">
                      <a16:colId xmlns:a16="http://schemas.microsoft.com/office/drawing/2014/main" val="20000"/>
                    </a:ext>
                  </a:extLst>
                </a:gridCol>
                <a:gridCol w="1921250">
                  <a:extLst>
                    <a:ext uri="{9D8B030D-6E8A-4147-A177-3AD203B41FA5}">
                      <a16:colId xmlns:a16="http://schemas.microsoft.com/office/drawing/2014/main" val="20001"/>
                    </a:ext>
                  </a:extLst>
                </a:gridCol>
                <a:gridCol w="1717050">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tx2">
                            <a:lumMod val="10000"/>
                          </a:schemeClr>
                        </a:solidFill>
                        <a:latin typeface="Arial"/>
                        <a:ea typeface="Arial"/>
                        <a:cs typeface="Arial"/>
                        <a:sym typeface="Aria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solidFill>
                            <a:schemeClr val="tx2">
                              <a:lumMod val="10000"/>
                            </a:schemeClr>
                          </a:solidFill>
                          <a:latin typeface="Arial"/>
                          <a:ea typeface="Arial"/>
                          <a:cs typeface="Arial"/>
                          <a:sym typeface="Arial"/>
                        </a:rPr>
                        <a:t>Domestic BIPOC + International students % agree (somewhat and strongly)</a:t>
                      </a:r>
                      <a:endParaRPr sz="900" u="none" strike="noStrike" cap="none">
                        <a:solidFill>
                          <a:schemeClr val="tx2">
                            <a:lumMod val="10000"/>
                          </a:schemeClr>
                        </a:solidFill>
                        <a:latin typeface="Arial"/>
                        <a:ea typeface="Arial"/>
                        <a:cs typeface="Arial"/>
                        <a:sym typeface="Aria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solidFill>
                            <a:schemeClr val="tx2">
                              <a:lumMod val="10000"/>
                            </a:schemeClr>
                          </a:solidFill>
                          <a:latin typeface="Arial"/>
                          <a:ea typeface="Arial"/>
                          <a:cs typeface="Arial"/>
                          <a:sym typeface="Arial"/>
                        </a:rPr>
                        <a:t>Domestic White students </a:t>
                      </a:r>
                      <a:endParaRPr>
                        <a:solidFill>
                          <a:schemeClr val="tx2">
                            <a:lumMod val="10000"/>
                          </a:schemeClr>
                        </a:solidFill>
                      </a:endParaRPr>
                    </a:p>
                    <a:p>
                      <a:pPr marL="0" marR="0" lvl="0" indent="0" algn="ctr" rtl="0">
                        <a:lnSpc>
                          <a:spcPct val="100000"/>
                        </a:lnSpc>
                        <a:spcBef>
                          <a:spcPts val="0"/>
                        </a:spcBef>
                        <a:spcAft>
                          <a:spcPts val="0"/>
                        </a:spcAft>
                        <a:buClr>
                          <a:srgbClr val="000000"/>
                        </a:buClr>
                        <a:buSzPts val="900"/>
                        <a:buFont typeface="Arial"/>
                        <a:buNone/>
                      </a:pPr>
                      <a:r>
                        <a:rPr lang="en" sz="900" u="none" strike="noStrike" cap="none">
                          <a:solidFill>
                            <a:schemeClr val="tx2">
                              <a:lumMod val="10000"/>
                            </a:schemeClr>
                          </a:solidFill>
                          <a:latin typeface="Arial"/>
                          <a:ea typeface="Arial"/>
                          <a:cs typeface="Arial"/>
                          <a:sym typeface="Arial"/>
                        </a:rPr>
                        <a:t>% agree (somewhat and strongly)</a:t>
                      </a:r>
                      <a:endParaRPr sz="900" u="none" strike="noStrike" cap="none">
                        <a:solidFill>
                          <a:schemeClr val="tx2">
                            <a:lumMod val="10000"/>
                          </a:schemeClr>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The course </a:t>
                      </a:r>
                      <a:r>
                        <a:rPr lang="en" sz="1100" b="1" u="none" strike="noStrike" cap="none">
                          <a:solidFill>
                            <a:schemeClr val="tx2">
                              <a:lumMod val="10000"/>
                            </a:schemeClr>
                          </a:solidFill>
                        </a:rPr>
                        <a:t>topics</a:t>
                      </a:r>
                      <a:r>
                        <a:rPr lang="en" sz="1100" u="none" strike="noStrike" cap="none">
                          <a:solidFill>
                            <a:schemeClr val="tx2">
                              <a:lumMod val="10000"/>
                            </a:schemeClr>
                          </a:solidFill>
                          <a:latin typeface="Arial"/>
                          <a:ea typeface="Arial"/>
                          <a:cs typeface="Arial"/>
                          <a:sym typeface="Arial"/>
                        </a:rPr>
                        <a:t> in my major make me feel </a:t>
                      </a:r>
                      <a:r>
                        <a:rPr lang="en" sz="1100" b="1" u="none" strike="noStrike" cap="none">
                          <a:solidFill>
                            <a:schemeClr val="tx2">
                              <a:lumMod val="10000"/>
                            </a:schemeClr>
                          </a:solidFill>
                        </a:rPr>
                        <a:t>included</a:t>
                      </a:r>
                      <a:endParaRPr sz="1100" b="1" u="none" strike="noStrike" cap="none">
                        <a:solidFill>
                          <a:schemeClr val="tx2">
                            <a:lumMod val="10000"/>
                          </a:schemeClr>
                        </a:solidFil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13.9%</a:t>
                      </a:r>
                      <a:endParaRPr sz="1100" u="none" strike="noStrike" cap="none">
                        <a:solidFill>
                          <a:schemeClr val="tx2">
                            <a:lumMod val="10000"/>
                          </a:schemeClr>
                        </a:solidFill>
                        <a:latin typeface="Arial"/>
                        <a:ea typeface="Arial"/>
                        <a:cs typeface="Arial"/>
                        <a:sym typeface="Aria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52.6%</a:t>
                      </a:r>
                      <a:endParaRPr sz="1100" u="none" strike="noStrike" cap="none">
                        <a:solidFill>
                          <a:schemeClr val="tx2">
                            <a:lumMod val="10000"/>
                          </a:schemeClr>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The course </a:t>
                      </a:r>
                      <a:r>
                        <a:rPr lang="en" sz="1100" b="1" u="none" strike="noStrike" cap="none">
                          <a:solidFill>
                            <a:schemeClr val="tx2">
                              <a:lumMod val="10000"/>
                            </a:schemeClr>
                          </a:solidFill>
                        </a:rPr>
                        <a:t>readings</a:t>
                      </a:r>
                      <a:r>
                        <a:rPr lang="en" sz="1100" u="none" strike="noStrike" cap="none">
                          <a:solidFill>
                            <a:schemeClr val="tx2">
                              <a:lumMod val="10000"/>
                            </a:schemeClr>
                          </a:solidFill>
                          <a:latin typeface="Arial"/>
                          <a:ea typeface="Arial"/>
                          <a:cs typeface="Arial"/>
                          <a:sym typeface="Arial"/>
                        </a:rPr>
                        <a:t> in my major make me feel </a:t>
                      </a:r>
                      <a:r>
                        <a:rPr lang="en" sz="1100" b="1" u="none" strike="noStrike" cap="none">
                          <a:solidFill>
                            <a:schemeClr val="tx2">
                              <a:lumMod val="10000"/>
                            </a:schemeClr>
                          </a:solidFill>
                        </a:rPr>
                        <a:t>misrepresented</a:t>
                      </a:r>
                      <a:endParaRPr sz="1100" b="1" u="none" strike="noStrike" cap="none">
                        <a:solidFill>
                          <a:schemeClr val="tx2">
                            <a:lumMod val="10000"/>
                          </a:schemeClr>
                        </a:solidFil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22%</a:t>
                      </a:r>
                      <a:endParaRPr sz="1100" u="none" strike="noStrike" cap="none">
                        <a:solidFill>
                          <a:schemeClr val="tx2">
                            <a:lumMod val="10000"/>
                          </a:schemeClr>
                        </a:solidFill>
                        <a:latin typeface="Arial"/>
                        <a:ea typeface="Arial"/>
                        <a:cs typeface="Arial"/>
                        <a:sym typeface="Aria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17.5%</a:t>
                      </a:r>
                      <a:endParaRPr sz="1100" u="none" strike="noStrike" cap="none">
                        <a:solidFill>
                          <a:schemeClr val="tx2">
                            <a:lumMod val="10000"/>
                          </a:schemeClr>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The </a:t>
                      </a:r>
                      <a:r>
                        <a:rPr lang="en" sz="1100" b="1" u="none" strike="noStrike" cap="none">
                          <a:solidFill>
                            <a:schemeClr val="tx2">
                              <a:lumMod val="10000"/>
                            </a:schemeClr>
                          </a:solidFill>
                        </a:rPr>
                        <a:t>discussions</a:t>
                      </a:r>
                      <a:r>
                        <a:rPr lang="en" sz="1100" u="none" strike="noStrike" cap="none">
                          <a:solidFill>
                            <a:schemeClr val="tx2">
                              <a:lumMod val="10000"/>
                            </a:schemeClr>
                          </a:solidFill>
                          <a:latin typeface="Arial"/>
                          <a:ea typeface="Arial"/>
                          <a:cs typeface="Arial"/>
                          <a:sym typeface="Arial"/>
                        </a:rPr>
                        <a:t> of race and/or ethnicity in the courses in my major </a:t>
                      </a:r>
                      <a:r>
                        <a:rPr lang="en" sz="1100" b="1" u="none" strike="noStrike" cap="none">
                          <a:solidFill>
                            <a:schemeClr val="tx2">
                              <a:lumMod val="10000"/>
                            </a:schemeClr>
                          </a:solidFill>
                        </a:rPr>
                        <a:t>isolate</a:t>
                      </a:r>
                      <a:r>
                        <a:rPr lang="en" sz="1100" u="none" strike="noStrike" cap="none">
                          <a:solidFill>
                            <a:schemeClr val="tx2">
                              <a:lumMod val="10000"/>
                            </a:schemeClr>
                          </a:solidFill>
                          <a:latin typeface="Arial"/>
                          <a:ea typeface="Arial"/>
                          <a:cs typeface="Arial"/>
                          <a:sym typeface="Arial"/>
                        </a:rPr>
                        <a:t> me from my classmates </a:t>
                      </a:r>
                      <a:endParaRPr sz="1100" u="none" strike="noStrike" cap="none">
                        <a:solidFill>
                          <a:schemeClr val="tx2">
                            <a:lumMod val="10000"/>
                          </a:schemeClr>
                        </a:solidFill>
                        <a:latin typeface="Arial"/>
                        <a:ea typeface="Arial"/>
                        <a:cs typeface="Arial"/>
                        <a:sym typeface="Aria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tx2">
                              <a:lumMod val="10000"/>
                            </a:schemeClr>
                          </a:solidFill>
                          <a:latin typeface="Arial"/>
                          <a:ea typeface="Arial"/>
                          <a:cs typeface="Arial"/>
                          <a:sym typeface="Arial"/>
                        </a:rPr>
                        <a:t>31.3%</a:t>
                      </a:r>
                      <a:endParaRPr sz="1100" u="none" strike="noStrike" cap="none">
                        <a:solidFill>
                          <a:schemeClr val="tx2">
                            <a:lumMod val="10000"/>
                          </a:schemeClr>
                        </a:solidFill>
                        <a:latin typeface="Arial"/>
                        <a:ea typeface="Arial"/>
                        <a:cs typeface="Arial"/>
                        <a:sym typeface="Arial"/>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solidFill>
                            <a:schemeClr val="tx2">
                              <a:lumMod val="10000"/>
                            </a:schemeClr>
                          </a:solidFill>
                          <a:latin typeface="Arial"/>
                          <a:ea typeface="Arial"/>
                          <a:cs typeface="Arial"/>
                          <a:sym typeface="Arial"/>
                        </a:rPr>
                        <a:t>9.9%</a:t>
                      </a:r>
                      <a:endParaRPr sz="1100" u="none" strike="noStrike" cap="none" dirty="0">
                        <a:solidFill>
                          <a:schemeClr val="tx2">
                            <a:lumMod val="10000"/>
                          </a:schemeClr>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bl>
          </a:graphicData>
        </a:graphic>
      </p:graphicFrame>
      <p:sp>
        <p:nvSpPr>
          <p:cNvPr id="115" name="Google Shape;115;p16"/>
          <p:cNvSpPr/>
          <p:nvPr/>
        </p:nvSpPr>
        <p:spPr>
          <a:xfrm>
            <a:off x="4889200" y="2571750"/>
            <a:ext cx="1921200" cy="453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16;p16"/>
          <p:cNvSpPr/>
          <p:nvPr/>
        </p:nvSpPr>
        <p:spPr>
          <a:xfrm>
            <a:off x="6804575" y="2571750"/>
            <a:ext cx="1716900" cy="453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17;p16"/>
          <p:cNvSpPr/>
          <p:nvPr/>
        </p:nvSpPr>
        <p:spPr>
          <a:xfrm>
            <a:off x="4883275" y="1958425"/>
            <a:ext cx="1921200" cy="304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18;p16"/>
          <p:cNvSpPr/>
          <p:nvPr/>
        </p:nvSpPr>
        <p:spPr>
          <a:xfrm>
            <a:off x="6804525" y="1958425"/>
            <a:ext cx="1716900" cy="304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19;p16"/>
          <p:cNvSpPr txBox="1">
            <a:spLocks noGrp="1"/>
          </p:cNvSpPr>
          <p:nvPr>
            <p:ph type="body" idx="1"/>
          </p:nvPr>
        </p:nvSpPr>
        <p:spPr>
          <a:xfrm>
            <a:off x="727800" y="3523724"/>
            <a:ext cx="7470300" cy="1386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b="1" dirty="0"/>
              <a:t>Statistical significant differences</a:t>
            </a:r>
            <a:r>
              <a:rPr lang="en" dirty="0"/>
              <a:t> for all three items (Chi-squared tests) </a:t>
            </a:r>
            <a:endParaRPr dirty="0"/>
          </a:p>
          <a:p>
            <a:pPr marL="457200" lvl="0" indent="-311150" algn="l" rtl="0">
              <a:lnSpc>
                <a:spcPct val="115000"/>
              </a:lnSpc>
              <a:spcBef>
                <a:spcPts val="0"/>
              </a:spcBef>
              <a:spcAft>
                <a:spcPts val="0"/>
              </a:spcAft>
              <a:buSzPts val="1300"/>
              <a:buChar char="●"/>
            </a:pPr>
            <a:r>
              <a:rPr lang="en" b="1" dirty="0"/>
              <a:t>Student responses point to the need for</a:t>
            </a:r>
            <a:r>
              <a:rPr lang="en" dirty="0"/>
              <a:t> </a:t>
            </a:r>
            <a:endParaRPr dirty="0"/>
          </a:p>
          <a:p>
            <a:pPr marL="457200" lvl="0" indent="0" algn="l" rtl="0">
              <a:lnSpc>
                <a:spcPct val="115000"/>
              </a:lnSpc>
              <a:spcBef>
                <a:spcPts val="0"/>
              </a:spcBef>
              <a:spcAft>
                <a:spcPts val="0"/>
              </a:spcAft>
              <a:buSzPts val="1300"/>
              <a:buNone/>
            </a:pPr>
            <a:r>
              <a:rPr lang="en" dirty="0"/>
              <a:t>1. Professors to be better equipped to facilitate  conversations regarding race and/or ethnicity</a:t>
            </a:r>
            <a:endParaRPr dirty="0"/>
          </a:p>
          <a:p>
            <a:pPr marL="457200" lvl="0" indent="0" algn="l" rtl="0">
              <a:lnSpc>
                <a:spcPct val="115000"/>
              </a:lnSpc>
              <a:spcBef>
                <a:spcPts val="0"/>
              </a:spcBef>
              <a:spcAft>
                <a:spcPts val="0"/>
              </a:spcAft>
              <a:buSzPts val="1300"/>
              <a:buNone/>
            </a:pPr>
            <a:r>
              <a:rPr lang="en" dirty="0"/>
              <a:t>2. Curriculum in all departments  (including course topics, readings, and materials) be inclusive and representative of all students</a:t>
            </a:r>
            <a:endParaRPr dirty="0"/>
          </a:p>
          <a:p>
            <a:pPr marL="0" lvl="0" indent="0" algn="l" rtl="0">
              <a:lnSpc>
                <a:spcPct val="115000"/>
              </a:lnSpc>
              <a:spcBef>
                <a:spcPts val="0"/>
              </a:spcBef>
              <a:spcAft>
                <a:spcPts val="1600"/>
              </a:spcAft>
              <a:buSzPts val="1300"/>
              <a:buNone/>
            </a:pPr>
            <a:endParaRPr sz="1200" dirty="0"/>
          </a:p>
        </p:txBody>
      </p:sp>
      <p:sp>
        <p:nvSpPr>
          <p:cNvPr id="120" name="Google Shape;120;p16"/>
          <p:cNvSpPr txBox="1">
            <a:spLocks noGrp="1"/>
          </p:cNvSpPr>
          <p:nvPr>
            <p:ph type="body" idx="1"/>
          </p:nvPr>
        </p:nvSpPr>
        <p:spPr>
          <a:xfrm>
            <a:off x="1889200" y="3122975"/>
            <a:ext cx="6706500" cy="22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SzPts val="1300"/>
              <a:buNone/>
            </a:pPr>
            <a:r>
              <a:rPr lang="en" sz="900" b="1">
                <a:highlight>
                  <a:srgbClr val="FFF2CC"/>
                </a:highlight>
              </a:rPr>
              <a:t>*Statistical analysis includes responses from international students together with domestic BIPOC students</a:t>
            </a:r>
            <a:endParaRPr sz="800">
              <a:highlight>
                <a:srgbClr val="FFF2CC"/>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29450" y="636814"/>
            <a:ext cx="7059279" cy="59599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Feelings of Inclusion based on Identity</a:t>
            </a:r>
            <a:endParaRPr/>
          </a:p>
        </p:txBody>
      </p:sp>
      <p:graphicFrame>
        <p:nvGraphicFramePr>
          <p:cNvPr id="126" name="Google Shape;126;p17"/>
          <p:cNvGraphicFramePr/>
          <p:nvPr>
            <p:extLst>
              <p:ext uri="{D42A27DB-BD31-4B8C-83A1-F6EECF244321}">
                <p14:modId xmlns:p14="http://schemas.microsoft.com/office/powerpoint/2010/main" val="564943168"/>
              </p:ext>
            </p:extLst>
          </p:nvPr>
        </p:nvGraphicFramePr>
        <p:xfrm>
          <a:off x="2386639" y="3650850"/>
          <a:ext cx="3626866" cy="1097190"/>
        </p:xfrm>
        <a:graphic>
          <a:graphicData uri="http://schemas.openxmlformats.org/drawingml/2006/table">
            <a:tbl>
              <a:tblPr>
                <a:noFill/>
              </a:tblPr>
              <a:tblGrid>
                <a:gridCol w="586635">
                  <a:extLst>
                    <a:ext uri="{9D8B030D-6E8A-4147-A177-3AD203B41FA5}">
                      <a16:colId xmlns:a16="http://schemas.microsoft.com/office/drawing/2014/main" val="20000"/>
                    </a:ext>
                  </a:extLst>
                </a:gridCol>
                <a:gridCol w="963546">
                  <a:extLst>
                    <a:ext uri="{9D8B030D-6E8A-4147-A177-3AD203B41FA5}">
                      <a16:colId xmlns:a16="http://schemas.microsoft.com/office/drawing/2014/main" val="20001"/>
                    </a:ext>
                  </a:extLst>
                </a:gridCol>
                <a:gridCol w="1001734">
                  <a:extLst>
                    <a:ext uri="{9D8B030D-6E8A-4147-A177-3AD203B41FA5}">
                      <a16:colId xmlns:a16="http://schemas.microsoft.com/office/drawing/2014/main" val="20002"/>
                    </a:ext>
                  </a:extLst>
                </a:gridCol>
                <a:gridCol w="1074951">
                  <a:extLst>
                    <a:ext uri="{9D8B030D-6E8A-4147-A177-3AD203B41FA5}">
                      <a16:colId xmlns:a16="http://schemas.microsoft.com/office/drawing/2014/main" val="20003"/>
                    </a:ext>
                  </a:extLst>
                </a:gridCol>
              </a:tblGrid>
              <a:tr h="395807">
                <a:tc>
                  <a:txBody>
                    <a:bodyPr/>
                    <a:lstStyle/>
                    <a:p>
                      <a:pPr marL="0" lvl="0" indent="0" algn="ctr" rtl="0">
                        <a:spcBef>
                          <a:spcPts val="0"/>
                        </a:spcBef>
                        <a:spcAft>
                          <a:spcPts val="0"/>
                        </a:spcAft>
                        <a:buNone/>
                      </a:pPr>
                      <a:endParaRPr sz="1000" dirty="0">
                        <a:solidFill>
                          <a:schemeClr val="tx2">
                            <a:lumMod val="10000"/>
                          </a:schemeClr>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800" dirty="0">
                          <a:solidFill>
                            <a:schemeClr val="tx2">
                              <a:lumMod val="10000"/>
                            </a:schemeClr>
                          </a:solidFill>
                        </a:rPr>
                        <a:t>White Domestic</a:t>
                      </a:r>
                      <a:endParaRPr sz="800" dirty="0">
                        <a:solidFill>
                          <a:schemeClr val="tx2">
                            <a:lumMod val="10000"/>
                          </a:schemeClr>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800" dirty="0">
                          <a:solidFill>
                            <a:schemeClr val="tx2">
                              <a:lumMod val="10000"/>
                            </a:schemeClr>
                          </a:solidFill>
                        </a:rPr>
                        <a:t>BIPOC Domestic</a:t>
                      </a:r>
                      <a:endParaRPr sz="800" dirty="0">
                        <a:solidFill>
                          <a:schemeClr val="tx2">
                            <a:lumMod val="10000"/>
                          </a:schemeClr>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800" dirty="0">
                          <a:solidFill>
                            <a:schemeClr val="tx2">
                              <a:lumMod val="10000"/>
                            </a:schemeClr>
                          </a:solidFill>
                        </a:rPr>
                        <a:t>BIPOC domestic + International</a:t>
                      </a:r>
                      <a:endParaRPr sz="800" dirty="0">
                        <a:solidFill>
                          <a:schemeClr val="tx2">
                            <a:lumMod val="10000"/>
                          </a:schemeClr>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2967">
                <a:tc>
                  <a:txBody>
                    <a:bodyPr/>
                    <a:lstStyle/>
                    <a:p>
                      <a:pPr marL="0" lvl="0" indent="0" algn="ctr" rtl="0">
                        <a:spcBef>
                          <a:spcPts val="0"/>
                        </a:spcBef>
                        <a:spcAft>
                          <a:spcPts val="0"/>
                        </a:spcAft>
                        <a:buNone/>
                      </a:pPr>
                      <a:r>
                        <a:rPr lang="en-US" sz="1000" dirty="0">
                          <a:solidFill>
                            <a:schemeClr val="tx2">
                              <a:lumMod val="10000"/>
                            </a:schemeClr>
                          </a:solidFill>
                        </a:rPr>
                        <a:t>Yes</a:t>
                      </a:r>
                      <a:endParaRPr sz="1000" dirty="0">
                        <a:solidFill>
                          <a:schemeClr val="tx2">
                            <a:lumMod val="10000"/>
                          </a:schemeClr>
                        </a:solidFill>
                      </a:endParaRPr>
                    </a:p>
                  </a:txBody>
                  <a:tcPr marL="91425" marR="91425" marT="91425" marB="914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solidFill>
                            <a:schemeClr val="tx2">
                              <a:lumMod val="10000"/>
                            </a:schemeClr>
                          </a:solidFill>
                        </a:rPr>
                        <a:t>40.1%</a:t>
                      </a:r>
                      <a:endParaRPr sz="1000" dirty="0">
                        <a:solidFill>
                          <a:schemeClr val="tx2">
                            <a:lumMod val="10000"/>
                          </a:schemeClr>
                        </a:solidFill>
                      </a:endParaRPr>
                    </a:p>
                  </a:txBody>
                  <a:tcPr marL="91425" marR="91425" marT="91425" marB="91425"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solidFill>
                            <a:schemeClr val="tx2">
                              <a:lumMod val="10000"/>
                            </a:schemeClr>
                          </a:solidFill>
                        </a:rPr>
                        <a:t>53.7%</a:t>
                      </a:r>
                      <a:endParaRPr sz="1000" dirty="0">
                        <a:solidFill>
                          <a:schemeClr val="tx2">
                            <a:lumMod val="10000"/>
                          </a:schemeClr>
                        </a:solidFill>
                      </a:endParaRPr>
                    </a:p>
                  </a:txBody>
                  <a:tcPr marL="91425" marR="91425" marT="91425" marB="91425"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solidFill>
                            <a:schemeClr val="tx2">
                              <a:lumMod val="10000"/>
                            </a:schemeClr>
                          </a:solidFill>
                        </a:rPr>
                        <a:t>55.1%</a:t>
                      </a:r>
                      <a:endParaRPr sz="1000" dirty="0">
                        <a:solidFill>
                          <a:schemeClr val="tx2">
                            <a:lumMod val="10000"/>
                          </a:schemeClr>
                        </a:solidFill>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220226784"/>
                  </a:ext>
                </a:extLst>
              </a:tr>
              <a:tr h="294267">
                <a:tc>
                  <a:txBody>
                    <a:bodyPr/>
                    <a:lstStyle/>
                    <a:p>
                      <a:pPr marL="0" lvl="0" indent="0" algn="ctr" rtl="0">
                        <a:spcBef>
                          <a:spcPts val="0"/>
                        </a:spcBef>
                        <a:spcAft>
                          <a:spcPts val="0"/>
                        </a:spcAft>
                        <a:buNone/>
                      </a:pPr>
                      <a:r>
                        <a:rPr lang="en-US" sz="1000" dirty="0">
                          <a:solidFill>
                            <a:schemeClr val="tx2">
                              <a:lumMod val="10000"/>
                            </a:schemeClr>
                          </a:solidFill>
                        </a:rPr>
                        <a:t>No</a:t>
                      </a:r>
                      <a:endParaRPr sz="1000" dirty="0">
                        <a:solidFill>
                          <a:schemeClr val="tx2">
                            <a:lumMod val="10000"/>
                          </a:schemeClr>
                        </a:solidFill>
                      </a:endParaRPr>
                    </a:p>
                  </a:txBody>
                  <a:tcPr marL="91425" marR="91425" marT="91425" marB="914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solidFill>
                            <a:schemeClr val="tx2">
                              <a:lumMod val="10000"/>
                            </a:schemeClr>
                          </a:solidFill>
                        </a:rPr>
                        <a:t>58.9%</a:t>
                      </a:r>
                      <a:endParaRPr sz="1000" dirty="0">
                        <a:solidFill>
                          <a:schemeClr val="tx2">
                            <a:lumMod val="10000"/>
                          </a:schemeClr>
                        </a:solidFill>
                      </a:endParaRPr>
                    </a:p>
                  </a:txBody>
                  <a:tcPr marL="91425" marR="91425" marT="91425" marB="91425"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solidFill>
                            <a:schemeClr val="tx2">
                              <a:lumMod val="10000"/>
                            </a:schemeClr>
                          </a:solidFill>
                        </a:rPr>
                        <a:t>46.2%</a:t>
                      </a:r>
                      <a:endParaRPr sz="1000" dirty="0">
                        <a:solidFill>
                          <a:schemeClr val="tx2">
                            <a:lumMod val="10000"/>
                          </a:schemeClr>
                        </a:solidFill>
                      </a:endParaRPr>
                    </a:p>
                  </a:txBody>
                  <a:tcPr marL="91425" marR="91425" marT="91425" marB="91425"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solidFill>
                            <a:schemeClr val="tx2">
                              <a:lumMod val="10000"/>
                            </a:schemeClr>
                          </a:solidFill>
                        </a:rPr>
                        <a:t>44.9%</a:t>
                      </a:r>
                      <a:endParaRPr sz="1000" dirty="0">
                        <a:solidFill>
                          <a:schemeClr val="tx2">
                            <a:lumMod val="10000"/>
                          </a:schemeClr>
                        </a:solidFill>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340667676"/>
                  </a:ext>
                </a:extLst>
              </a:tr>
            </a:tbl>
          </a:graphicData>
        </a:graphic>
      </p:graphicFrame>
      <p:sp>
        <p:nvSpPr>
          <p:cNvPr id="127" name="Google Shape;127;p17"/>
          <p:cNvSpPr txBox="1"/>
          <p:nvPr/>
        </p:nvSpPr>
        <p:spPr>
          <a:xfrm>
            <a:off x="1568881" y="2139950"/>
            <a:ext cx="6006237" cy="923158"/>
          </a:xfrm>
          <a:prstGeom prst="rect">
            <a:avLst/>
          </a:prstGeom>
          <a:noFill/>
          <a:ln>
            <a:noFill/>
          </a:ln>
        </p:spPr>
        <p:txBody>
          <a:bodyPr spcFirstLastPara="1" wrap="square" lIns="91425" tIns="91425" rIns="91425" bIns="91425" anchor="ctr" anchorCtr="0">
            <a:noAutofit/>
          </a:bodyPr>
          <a:lstStyle/>
          <a:p>
            <a:pPr marL="457200" marR="0" lvl="0" indent="-304800" algn="l" defTabSz="914400" rtl="0" eaLnBrk="1" fontAlgn="auto" latinLnBrk="0" hangingPunct="1">
              <a:lnSpc>
                <a:spcPct val="150000"/>
              </a:lnSpc>
              <a:spcBef>
                <a:spcPts val="0"/>
              </a:spcBef>
              <a:spcAft>
                <a:spcPts val="0"/>
              </a:spcAft>
              <a:buClr>
                <a:srgbClr val="000000"/>
              </a:buClr>
              <a:buSzPts val="1200"/>
              <a:buFont typeface="Lato"/>
              <a:buChar char="❖"/>
              <a:tabLst/>
              <a:defRPr/>
            </a:pPr>
            <a:r>
              <a:rPr kumimoji="0" lang="en" sz="1200" b="0" i="0" u="none" strike="noStrike" kern="0" cap="none" spc="0" normalizeH="0" baseline="0" noProof="0" dirty="0">
                <a:ln>
                  <a:noFill/>
                </a:ln>
                <a:solidFill>
                  <a:srgbClr val="000000"/>
                </a:solidFill>
                <a:effectLst/>
                <a:uLnTx/>
                <a:uFillTx/>
                <a:latin typeface="Lato"/>
                <a:ea typeface="Lato"/>
                <a:cs typeface="Lato"/>
                <a:sym typeface="Lato"/>
              </a:rPr>
              <a:t>Department or program of course focuses on </a:t>
            </a:r>
            <a:r>
              <a:rPr kumimoji="0" lang="en" sz="1200" b="1" i="0" u="none" strike="noStrike" kern="0" cap="none" spc="0" normalizeH="0" baseline="0" noProof="0" dirty="0">
                <a:ln>
                  <a:noFill/>
                </a:ln>
                <a:solidFill>
                  <a:srgbClr val="000000"/>
                </a:solidFill>
                <a:effectLst/>
                <a:uLnTx/>
                <a:uFillTx/>
                <a:latin typeface="Lato"/>
                <a:ea typeface="Lato"/>
                <a:cs typeface="Lato"/>
                <a:sym typeface="Lato"/>
              </a:rPr>
              <a:t>issues of race and ethnicity</a:t>
            </a:r>
            <a:endParaRPr kumimoji="0" sz="12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304800" algn="l" defTabSz="914400" rtl="0" eaLnBrk="1" fontAlgn="auto" latinLnBrk="0" hangingPunct="1">
              <a:lnSpc>
                <a:spcPct val="150000"/>
              </a:lnSpc>
              <a:spcBef>
                <a:spcPts val="0"/>
              </a:spcBef>
              <a:spcAft>
                <a:spcPts val="0"/>
              </a:spcAft>
              <a:buClr>
                <a:srgbClr val="000000"/>
              </a:buClr>
              <a:buSzPts val="1200"/>
              <a:buFont typeface="Lato"/>
              <a:buChar char="❖"/>
              <a:tabLst/>
              <a:defRPr/>
            </a:pPr>
            <a:r>
              <a:rPr kumimoji="0" lang="en" sz="1200" b="0" i="0" u="none" strike="noStrike" kern="0" cap="none" spc="0" normalizeH="0" baseline="0" noProof="0" dirty="0">
                <a:ln>
                  <a:noFill/>
                </a:ln>
                <a:solidFill>
                  <a:srgbClr val="000000"/>
                </a:solidFill>
                <a:effectLst/>
                <a:uLnTx/>
                <a:uFillTx/>
                <a:latin typeface="Lato"/>
                <a:ea typeface="Lato"/>
                <a:cs typeface="Lato"/>
                <a:sym typeface="Lato"/>
              </a:rPr>
              <a:t>Professor </a:t>
            </a:r>
            <a:r>
              <a:rPr kumimoji="0" lang="en" sz="1200" b="1" i="0" u="none" strike="noStrike" kern="0" cap="none" spc="0" normalizeH="0" baseline="0" noProof="0" dirty="0">
                <a:ln>
                  <a:noFill/>
                </a:ln>
                <a:solidFill>
                  <a:srgbClr val="000000"/>
                </a:solidFill>
                <a:effectLst/>
                <a:uLnTx/>
                <a:uFillTx/>
                <a:latin typeface="Lato"/>
                <a:ea typeface="Lato"/>
                <a:cs typeface="Lato"/>
                <a:sym typeface="Lato"/>
              </a:rPr>
              <a:t>shares </a:t>
            </a:r>
            <a:r>
              <a:rPr lang="en" sz="1200" dirty="0">
                <a:latin typeface="Lato"/>
                <a:ea typeface="Lato"/>
                <a:cs typeface="Lato"/>
                <a:sym typeface="Lato"/>
              </a:rPr>
              <a:t>student’s r</a:t>
            </a:r>
            <a:r>
              <a:rPr kumimoji="0" lang="en" sz="1200" b="0" i="0" u="none" strike="noStrike" kern="0" cap="none" spc="0" normalizeH="0" baseline="0" noProof="0" dirty="0">
                <a:ln>
                  <a:noFill/>
                </a:ln>
                <a:solidFill>
                  <a:srgbClr val="000000"/>
                </a:solidFill>
                <a:effectLst/>
                <a:uLnTx/>
                <a:uFillTx/>
                <a:latin typeface="Lato"/>
                <a:ea typeface="Lato"/>
                <a:cs typeface="Lato"/>
                <a:sym typeface="Lato"/>
              </a:rPr>
              <a:t>acial and/or ethnic identity(ies)</a:t>
            </a:r>
            <a:endParaRPr kumimoji="0" sz="12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304800" algn="l" defTabSz="914400" rtl="0" eaLnBrk="1" fontAlgn="auto" latinLnBrk="0" hangingPunct="1">
              <a:lnSpc>
                <a:spcPct val="150000"/>
              </a:lnSpc>
              <a:spcBef>
                <a:spcPts val="0"/>
              </a:spcBef>
              <a:spcAft>
                <a:spcPts val="0"/>
              </a:spcAft>
              <a:buClr>
                <a:srgbClr val="000000"/>
              </a:buClr>
              <a:buSzPts val="1200"/>
              <a:buFont typeface="Lato"/>
              <a:buChar char="❖"/>
              <a:tabLst/>
              <a:defRPr/>
            </a:pPr>
            <a:r>
              <a:rPr kumimoji="0" lang="en" sz="1200" b="0" i="0" u="none" strike="noStrike" kern="0" cap="none" spc="0" normalizeH="0" baseline="0" noProof="0" dirty="0">
                <a:ln>
                  <a:noFill/>
                </a:ln>
                <a:solidFill>
                  <a:srgbClr val="000000"/>
                </a:solidFill>
                <a:effectLst/>
                <a:uLnTx/>
                <a:uFillTx/>
                <a:latin typeface="Lato"/>
                <a:ea typeface="Lato"/>
                <a:cs typeface="Lato"/>
                <a:sym typeface="Lato"/>
              </a:rPr>
              <a:t>At least </a:t>
            </a:r>
            <a:r>
              <a:rPr kumimoji="0" lang="en" sz="1200" b="1" i="0" u="none" strike="noStrike" kern="0" cap="none" spc="0" normalizeH="0" baseline="0" noProof="0" dirty="0">
                <a:ln>
                  <a:noFill/>
                </a:ln>
                <a:solidFill>
                  <a:srgbClr val="000000"/>
                </a:solidFill>
                <a:effectLst/>
                <a:uLnTx/>
                <a:uFillTx/>
                <a:latin typeface="Lato"/>
                <a:ea typeface="Lato"/>
                <a:cs typeface="Lato"/>
                <a:sym typeface="Lato"/>
              </a:rPr>
              <a:t>one classmate </a:t>
            </a:r>
            <a:r>
              <a:rPr kumimoji="0" lang="en" sz="1200" b="0" i="0" u="none" strike="noStrike" kern="0" cap="none" spc="0" normalizeH="0" baseline="0" noProof="0" dirty="0">
                <a:ln>
                  <a:noFill/>
                </a:ln>
                <a:solidFill>
                  <a:srgbClr val="000000"/>
                </a:solidFill>
                <a:effectLst/>
                <a:uLnTx/>
                <a:uFillTx/>
                <a:latin typeface="Lato"/>
                <a:ea typeface="Lato"/>
                <a:cs typeface="Lato"/>
                <a:sym typeface="Lato"/>
              </a:rPr>
              <a:t>shares student’s racial and/or ethnic identity(ies) </a:t>
            </a:r>
            <a:endParaRPr kumimoji="0" sz="12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304800" algn="l" defTabSz="914400" rtl="0" eaLnBrk="1" fontAlgn="auto" latinLnBrk="0" hangingPunct="1">
              <a:lnSpc>
                <a:spcPct val="150000"/>
              </a:lnSpc>
              <a:spcBef>
                <a:spcPts val="0"/>
              </a:spcBef>
              <a:spcAft>
                <a:spcPts val="0"/>
              </a:spcAft>
              <a:buClr>
                <a:srgbClr val="000000"/>
              </a:buClr>
              <a:buSzPts val="1200"/>
              <a:buFont typeface="Lato"/>
              <a:buChar char="❖"/>
              <a:tabLst/>
              <a:defRPr/>
            </a:pPr>
            <a:r>
              <a:rPr kumimoji="0" lang="en" sz="1200" b="1" i="0" u="none" strike="noStrike" kern="0" cap="none" spc="0" normalizeH="0" baseline="0" noProof="0" dirty="0">
                <a:ln>
                  <a:noFill/>
                </a:ln>
                <a:solidFill>
                  <a:srgbClr val="000000"/>
                </a:solidFill>
                <a:effectLst/>
                <a:uLnTx/>
                <a:uFillTx/>
                <a:latin typeface="Lato"/>
                <a:ea typeface="Lato"/>
                <a:cs typeface="Lato"/>
                <a:sym typeface="Lato"/>
              </a:rPr>
              <a:t>More than half of classmates</a:t>
            </a:r>
            <a:r>
              <a:rPr kumimoji="0" lang="en" sz="1200" b="0" i="0" u="none" strike="noStrike" kern="0" cap="none" spc="0" normalizeH="0" baseline="0" noProof="0" dirty="0">
                <a:ln>
                  <a:noFill/>
                </a:ln>
                <a:solidFill>
                  <a:srgbClr val="000000"/>
                </a:solidFill>
                <a:effectLst/>
                <a:uLnTx/>
                <a:uFillTx/>
                <a:latin typeface="Lato"/>
                <a:ea typeface="Lato"/>
                <a:cs typeface="Lato"/>
                <a:sym typeface="Lato"/>
              </a:rPr>
              <a:t> share student’s racial and/or ethnic identity(ies) </a:t>
            </a:r>
            <a:endParaRPr lang="en" sz="1200" dirty="0">
              <a:latin typeface="Lato"/>
              <a:ea typeface="Lato"/>
              <a:cs typeface="Lato"/>
              <a:sym typeface="Lato"/>
            </a:endParaRPr>
          </a:p>
          <a:p>
            <a:pPr marL="152400" marR="0" lvl="0" algn="l" defTabSz="914400" rtl="0" eaLnBrk="1" fontAlgn="auto" latinLnBrk="0" hangingPunct="1">
              <a:lnSpc>
                <a:spcPct val="150000"/>
              </a:lnSpc>
              <a:spcBef>
                <a:spcPts val="0"/>
              </a:spcBef>
              <a:spcAft>
                <a:spcPts val="0"/>
              </a:spcAft>
              <a:buClr>
                <a:srgbClr val="000000"/>
              </a:buClr>
              <a:buSzPts val="1200"/>
              <a:tabLst/>
              <a:defRPr/>
            </a:pPr>
            <a:endParaRPr kumimoji="0" lang="en" sz="1200" b="0" i="0" u="none" strike="noStrike" kern="0" cap="none" spc="0" normalizeH="0" baseline="0" noProof="0" dirty="0">
              <a:ln>
                <a:noFill/>
              </a:ln>
              <a:solidFill>
                <a:srgbClr val="000000"/>
              </a:solidFill>
              <a:effectLst/>
              <a:uLnTx/>
              <a:uFillTx/>
              <a:latin typeface="Lato"/>
              <a:ea typeface="Lato"/>
              <a:cs typeface="Lato"/>
              <a:sym typeface="Lato"/>
            </a:endParaRPr>
          </a:p>
          <a:p>
            <a:pPr marL="152400" marR="0" lvl="0" algn="l" defTabSz="914400" rtl="0" eaLnBrk="1" fontAlgn="auto" latinLnBrk="0" hangingPunct="1">
              <a:spcBef>
                <a:spcPts val="0"/>
              </a:spcBef>
              <a:spcAft>
                <a:spcPts val="0"/>
              </a:spcAft>
              <a:buClr>
                <a:srgbClr val="000000"/>
              </a:buClr>
              <a:buSzPts val="1200"/>
              <a:tabLst/>
              <a:defRPr/>
            </a:pPr>
            <a:r>
              <a:rPr lang="en" sz="1200" dirty="0">
                <a:latin typeface="Lato"/>
                <a:ea typeface="Lato"/>
                <a:cs typeface="Lato"/>
                <a:sym typeface="Lato"/>
              </a:rPr>
              <a:t>BIPOC and international students’ sense of inclusion was positively affected by the identity-related conditions listed above.</a:t>
            </a:r>
            <a:endParaRPr kumimoji="0" sz="12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128" name="Google Shape;128;p17"/>
          <p:cNvSpPr txBox="1"/>
          <p:nvPr/>
        </p:nvSpPr>
        <p:spPr>
          <a:xfrm>
            <a:off x="1215150" y="1354350"/>
            <a:ext cx="6675600" cy="466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chemeClr val="bg2"/>
                </a:solidFill>
                <a:effectLst/>
                <a:uLnTx/>
                <a:uFillTx/>
                <a:latin typeface="Lato"/>
                <a:ea typeface="Lato"/>
                <a:cs typeface="Lato"/>
                <a:sym typeface="Lato"/>
              </a:rPr>
              <a:t>Variables that contribute to feeling included in a classroom for participants </a:t>
            </a:r>
            <a:endParaRPr kumimoji="0" sz="1400" b="0" i="0" u="none" strike="noStrike" kern="0" cap="none" spc="0" normalizeH="0" baseline="0" noProof="0" dirty="0">
              <a:ln>
                <a:noFill/>
              </a:ln>
              <a:solidFill>
                <a:schemeClr val="bg2"/>
              </a:solidFill>
              <a:effectLst/>
              <a:uLnTx/>
              <a:uFillTx/>
              <a:latin typeface="Lato"/>
              <a:ea typeface="Lato"/>
              <a:cs typeface="Lato"/>
              <a:sym typeface="Lato"/>
            </a:endParaRPr>
          </a:p>
        </p:txBody>
      </p:sp>
      <p:sp>
        <p:nvSpPr>
          <p:cNvPr id="3" name="Oval 2">
            <a:extLst>
              <a:ext uri="{FF2B5EF4-FFF2-40B4-BE49-F238E27FC236}">
                <a16:creationId xmlns:a16="http://schemas.microsoft.com/office/drawing/2014/main" id="{F7085C9A-9DD3-4C81-88C5-D9465388F7B6}"/>
              </a:ext>
            </a:extLst>
          </p:cNvPr>
          <p:cNvSpPr/>
          <p:nvPr/>
        </p:nvSpPr>
        <p:spPr>
          <a:xfrm>
            <a:off x="4057650" y="4089399"/>
            <a:ext cx="1873250" cy="298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594864" y="611604"/>
            <a:ext cx="4781443"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Professor Microaggressions</a:t>
            </a:r>
            <a:endParaRPr/>
          </a:p>
          <a:p>
            <a:pPr marL="0" lvl="0" indent="0" algn="l" rtl="0">
              <a:lnSpc>
                <a:spcPct val="100000"/>
              </a:lnSpc>
              <a:spcBef>
                <a:spcPts val="0"/>
              </a:spcBef>
              <a:spcAft>
                <a:spcPts val="0"/>
              </a:spcAft>
              <a:buSzPts val="2600"/>
              <a:buNone/>
            </a:pPr>
            <a:endParaRPr/>
          </a:p>
        </p:txBody>
      </p:sp>
      <p:sp>
        <p:nvSpPr>
          <p:cNvPr id="134" name="Google Shape;134;p18"/>
          <p:cNvSpPr txBox="1">
            <a:spLocks noGrp="1"/>
          </p:cNvSpPr>
          <p:nvPr>
            <p:ph type="body" idx="1"/>
          </p:nvPr>
        </p:nvSpPr>
        <p:spPr>
          <a:xfrm>
            <a:off x="1890272" y="1206650"/>
            <a:ext cx="6231752" cy="7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300"/>
              <a:buNone/>
            </a:pPr>
            <a:r>
              <a:rPr lang="en" dirty="0"/>
              <a:t>In your classes this semester, how many times have you experienced or observed a professor do the following things?</a:t>
            </a:r>
            <a:endParaRPr dirty="0"/>
          </a:p>
        </p:txBody>
      </p:sp>
      <p:graphicFrame>
        <p:nvGraphicFramePr>
          <p:cNvPr id="135" name="Google Shape;135;p18"/>
          <p:cNvGraphicFramePr/>
          <p:nvPr>
            <p:extLst>
              <p:ext uri="{D42A27DB-BD31-4B8C-83A1-F6EECF244321}">
                <p14:modId xmlns:p14="http://schemas.microsoft.com/office/powerpoint/2010/main" val="1940133616"/>
              </p:ext>
            </p:extLst>
          </p:nvPr>
        </p:nvGraphicFramePr>
        <p:xfrm>
          <a:off x="5093675" y="1517400"/>
          <a:ext cx="3165821" cy="2588750"/>
        </p:xfrm>
        <a:graphic>
          <a:graphicData uri="http://schemas.openxmlformats.org/drawingml/2006/table">
            <a:tbl>
              <a:tblPr>
                <a:noFill/>
              </a:tblPr>
              <a:tblGrid>
                <a:gridCol w="653142">
                  <a:extLst>
                    <a:ext uri="{9D8B030D-6E8A-4147-A177-3AD203B41FA5}">
                      <a16:colId xmlns:a16="http://schemas.microsoft.com/office/drawing/2014/main" val="20000"/>
                    </a:ext>
                  </a:extLst>
                </a:gridCol>
                <a:gridCol w="845244">
                  <a:extLst>
                    <a:ext uri="{9D8B030D-6E8A-4147-A177-3AD203B41FA5}">
                      <a16:colId xmlns:a16="http://schemas.microsoft.com/office/drawing/2014/main" val="20001"/>
                    </a:ext>
                  </a:extLst>
                </a:gridCol>
                <a:gridCol w="852928">
                  <a:extLst>
                    <a:ext uri="{9D8B030D-6E8A-4147-A177-3AD203B41FA5}">
                      <a16:colId xmlns:a16="http://schemas.microsoft.com/office/drawing/2014/main" val="20002"/>
                    </a:ext>
                  </a:extLst>
                </a:gridCol>
                <a:gridCol w="814507">
                  <a:extLst>
                    <a:ext uri="{9D8B030D-6E8A-4147-A177-3AD203B41FA5}">
                      <a16:colId xmlns:a16="http://schemas.microsoft.com/office/drawing/2014/main" val="20003"/>
                    </a:ext>
                  </a:extLst>
                </a:gridCol>
              </a:tblGrid>
              <a:tr h="315700">
                <a:tc gridSpan="4">
                  <a:txBody>
                    <a:bodyPr/>
                    <a:lstStyle/>
                    <a:p>
                      <a:pPr marL="0" lvl="0" indent="0" algn="ctr" rtl="0">
                        <a:lnSpc>
                          <a:spcPct val="115000"/>
                        </a:lnSpc>
                        <a:spcBef>
                          <a:spcPts val="0"/>
                        </a:spcBef>
                        <a:spcAft>
                          <a:spcPts val="0"/>
                        </a:spcAft>
                        <a:buNone/>
                      </a:pPr>
                      <a:r>
                        <a:rPr lang="en" sz="1000" b="1" dirty="0">
                          <a:solidFill>
                            <a:schemeClr val="tx2">
                              <a:lumMod val="10000"/>
                            </a:schemeClr>
                          </a:solidFill>
                        </a:rPr>
                        <a:t>Averages (rounded to the nearest decimal)</a:t>
                      </a:r>
                      <a:endParaRPr sz="1000" b="1" dirty="0">
                        <a:solidFill>
                          <a:schemeClr val="tx2">
                            <a:lumMod val="10000"/>
                          </a:schemeClr>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8850">
                <a:tc>
                  <a:txBody>
                    <a:bodyPr/>
                    <a:lstStyle/>
                    <a:p>
                      <a:pPr marL="0" lvl="0" indent="0" algn="l" rtl="0">
                        <a:spcBef>
                          <a:spcPts val="0"/>
                        </a:spcBef>
                        <a:spcAft>
                          <a:spcPts val="0"/>
                        </a:spcAft>
                        <a:buNone/>
                      </a:pPr>
                      <a:endParaRPr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solidFill>
                            <a:schemeClr val="tx2">
                              <a:lumMod val="10000"/>
                            </a:schemeClr>
                          </a:solidFill>
                        </a:rPr>
                        <a:t>White Domestic</a:t>
                      </a:r>
                      <a:endParaRPr sz="9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solidFill>
                            <a:schemeClr val="tx2">
                              <a:lumMod val="10000"/>
                            </a:schemeClr>
                          </a:solidFill>
                        </a:rPr>
                        <a:t>BIPOC Domestic</a:t>
                      </a:r>
                      <a:endParaRPr sz="9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solidFill>
                            <a:schemeClr val="tx2">
                              <a:lumMod val="10000"/>
                            </a:schemeClr>
                          </a:solidFill>
                        </a:rPr>
                        <a:t>BIPOC and Inter'l</a:t>
                      </a:r>
                      <a:endParaRPr sz="90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5700">
                <a:tc>
                  <a:txBody>
                    <a:bodyPr/>
                    <a:lstStyle/>
                    <a:p>
                      <a:pPr marL="0" lvl="0" indent="0" algn="ctr" rtl="0">
                        <a:lnSpc>
                          <a:spcPct val="115000"/>
                        </a:lnSpc>
                        <a:spcBef>
                          <a:spcPts val="0"/>
                        </a:spcBef>
                        <a:spcAft>
                          <a:spcPts val="0"/>
                        </a:spcAft>
                        <a:buNone/>
                      </a:pPr>
                      <a:r>
                        <a:rPr lang="en" sz="1000">
                          <a:solidFill>
                            <a:schemeClr val="tx2">
                              <a:lumMod val="10000"/>
                            </a:schemeClr>
                          </a:solidFill>
                        </a:rPr>
                        <a:t>0</a:t>
                      </a:r>
                      <a:endParaRPr sz="100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solidFill>
                            <a:schemeClr val="tx2">
                              <a:lumMod val="10000"/>
                            </a:schemeClr>
                          </a:solidFill>
                        </a:rPr>
                        <a:t>80.0%</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tx2">
                              <a:lumMod val="10000"/>
                            </a:schemeClr>
                          </a:solidFill>
                        </a:rPr>
                        <a:t>84.5%</a:t>
                      </a:r>
                      <a:endParaRPr sz="100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solidFill>
                            <a:schemeClr val="tx2">
                              <a:lumMod val="10000"/>
                            </a:schemeClr>
                          </a:solidFill>
                        </a:rPr>
                        <a:t>82.9%</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5700">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4.8%</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8.5%</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10.1%</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3778577047"/>
                  </a:ext>
                </a:extLst>
              </a:tr>
              <a:tr h="315700">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2</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2.3%</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4.0%</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3.6%</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55901726"/>
                  </a:ext>
                </a:extLst>
              </a:tr>
              <a:tr h="315700">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3</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1.4%</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3.1%</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2.5%</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996517734"/>
                  </a:ext>
                </a:extLst>
              </a:tr>
              <a:tr h="315700">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4</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1.0%</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1.6%</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1.3%</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847784966"/>
                  </a:ext>
                </a:extLst>
              </a:tr>
              <a:tr h="315700">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5 or more</a:t>
                      </a:r>
                      <a:endParaRPr sz="1000" dirty="0">
                        <a:solidFill>
                          <a:schemeClr val="tx2">
                            <a:lumMod val="10000"/>
                          </a:schemeClr>
                        </a:solidFill>
                      </a:endParaRPr>
                    </a:p>
                  </a:txBody>
                  <a:tcPr marL="28575" marR="28575" marT="19050" marB="190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0.8%</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1.6%</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solidFill>
                            <a:schemeClr val="tx2">
                              <a:lumMod val="10000"/>
                            </a:schemeClr>
                          </a:solidFill>
                        </a:rPr>
                        <a:t>1.8%</a:t>
                      </a:r>
                      <a:endParaRPr sz="1000" dirty="0">
                        <a:solidFill>
                          <a:schemeClr val="tx2">
                            <a:lumMod val="10000"/>
                          </a:schemeClr>
                        </a:solidFill>
                      </a:endParaRPr>
                    </a:p>
                  </a:txBody>
                  <a:tcPr marL="28575" marR="28575" marT="19050" marB="1905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2025401609"/>
                  </a:ext>
                </a:extLst>
              </a:tr>
            </a:tbl>
          </a:graphicData>
        </a:graphic>
      </p:graphicFrame>
      <p:sp>
        <p:nvSpPr>
          <p:cNvPr id="136" name="Google Shape;136;p18"/>
          <p:cNvSpPr/>
          <p:nvPr/>
        </p:nvSpPr>
        <p:spPr>
          <a:xfrm>
            <a:off x="444050" y="2858194"/>
            <a:ext cx="1375500" cy="137550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000000"/>
                </a:solidFill>
                <a:effectLst/>
                <a:uLnTx/>
                <a:uFillTx/>
                <a:latin typeface="Lato"/>
                <a:ea typeface="Lato"/>
                <a:cs typeface="Lato"/>
                <a:sym typeface="Lato"/>
              </a:rPr>
              <a:t>Deny the possibility of being racist </a:t>
            </a: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8"/>
          <p:cNvSpPr/>
          <p:nvPr/>
        </p:nvSpPr>
        <p:spPr>
          <a:xfrm>
            <a:off x="1670950" y="1908850"/>
            <a:ext cx="2480575" cy="202800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State or imply:</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a:p>
            <a:pPr marL="285750" marR="0" lvl="0" indent="-311150" algn="l" defTabSz="914400" rtl="0" eaLnBrk="1" fontAlgn="auto" latinLnBrk="0" hangingPunct="1">
              <a:lnSpc>
                <a:spcPct val="100000"/>
              </a:lnSpc>
              <a:spcBef>
                <a:spcPts val="0"/>
              </a:spcBef>
              <a:spcAft>
                <a:spcPts val="0"/>
              </a:spcAft>
              <a:buClr>
                <a:srgbClr val="000000"/>
              </a:buClr>
              <a:buSzPts val="1300"/>
              <a:buFont typeface="Lato"/>
              <a:buChar char="➔"/>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A racial, ethnic or national stereotype</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a:p>
            <a:pPr marL="285750" marR="0" lvl="0" indent="-311150" algn="l" defTabSz="914400" rtl="0" eaLnBrk="1" fontAlgn="auto" latinLnBrk="0" hangingPunct="1">
              <a:lnSpc>
                <a:spcPct val="100000"/>
              </a:lnSpc>
              <a:spcBef>
                <a:spcPts val="0"/>
              </a:spcBef>
              <a:spcAft>
                <a:spcPts val="0"/>
              </a:spcAft>
              <a:buClr>
                <a:srgbClr val="000000"/>
              </a:buClr>
              <a:buSzPts val="1300"/>
              <a:buFont typeface="Lato"/>
              <a:buChar char="➔"/>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“I do not see color”</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a:p>
            <a:pPr marL="285750" marR="0" lvl="0" indent="-311150" algn="l" defTabSz="914400" rtl="0" eaLnBrk="1" fontAlgn="auto" latinLnBrk="0" hangingPunct="1">
              <a:lnSpc>
                <a:spcPct val="100000"/>
              </a:lnSpc>
              <a:spcBef>
                <a:spcPts val="0"/>
              </a:spcBef>
              <a:spcAft>
                <a:spcPts val="0"/>
              </a:spcAft>
              <a:buClr>
                <a:srgbClr val="000000"/>
              </a:buClr>
              <a:buSzPts val="1300"/>
              <a:buFont typeface="Lato"/>
              <a:buChar char="➔"/>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“Racism does not exist anymore”</a:t>
            </a: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138;p18"/>
          <p:cNvSpPr/>
          <p:nvPr/>
        </p:nvSpPr>
        <p:spPr>
          <a:xfrm>
            <a:off x="107576" y="1436914"/>
            <a:ext cx="1928649" cy="1649938"/>
          </a:xfrm>
          <a:prstGeom prst="ellipse">
            <a:avLst/>
          </a:prstGeom>
          <a:solidFill>
            <a:srgbClr val="F3F3F3"/>
          </a:solidFill>
          <a:ln w="19050" cap="flat" cmpd="sng">
            <a:solidFill>
              <a:srgbClr val="000000"/>
            </a:solidFill>
            <a:prstDash val="solid"/>
            <a:round/>
            <a:headEnd type="none" w="sm" len="sm"/>
            <a:tailEnd type="none" w="sm" len="sm"/>
          </a:ln>
        </p:spPr>
        <p:txBody>
          <a:bodyPr spcFirstLastPara="1" wrap="square" lIns="17145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Question students’ abilities </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a:p>
            <a:pPr marL="114300" marR="0" lvl="0" indent="-254000" algn="l" defTabSz="914400" rtl="0" eaLnBrk="1" fontAlgn="auto" latinLnBrk="0" hangingPunct="1">
              <a:lnSpc>
                <a:spcPct val="100000"/>
              </a:lnSpc>
              <a:spcBef>
                <a:spcPts val="0"/>
              </a:spcBef>
              <a:spcAft>
                <a:spcPts val="0"/>
              </a:spcAft>
              <a:buClr>
                <a:srgbClr val="000000"/>
              </a:buClr>
              <a:buSzPts val="1300"/>
              <a:buFont typeface="Lato"/>
              <a:buChar char="➔"/>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English</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a:p>
            <a:pPr marL="114300" marR="0" lvl="0" indent="-254000" algn="l" defTabSz="914400" rtl="0" eaLnBrk="1" fontAlgn="auto" latinLnBrk="0" hangingPunct="1">
              <a:lnSpc>
                <a:spcPct val="100000"/>
              </a:lnSpc>
              <a:spcBef>
                <a:spcPts val="0"/>
              </a:spcBef>
              <a:spcAft>
                <a:spcPts val="0"/>
              </a:spcAft>
              <a:buClr>
                <a:srgbClr val="000000"/>
              </a:buClr>
              <a:buSzPts val="1300"/>
              <a:buFont typeface="Lato"/>
              <a:buChar char="➔"/>
              <a:tabLst/>
              <a:defRPr/>
            </a:pPr>
            <a:r>
              <a:rPr kumimoji="0" lang="en" sz="1300" b="0" i="0" u="none" strike="noStrike" kern="0" cap="none" spc="0" normalizeH="0" baseline="0" noProof="0" dirty="0">
                <a:ln>
                  <a:noFill/>
                </a:ln>
                <a:solidFill>
                  <a:srgbClr val="000000"/>
                </a:solidFill>
                <a:effectLst/>
                <a:uLnTx/>
                <a:uFillTx/>
                <a:latin typeface="Lato"/>
                <a:ea typeface="Lato"/>
                <a:cs typeface="Lato"/>
                <a:sym typeface="Lato"/>
              </a:rPr>
              <a:t>Intelligence </a:t>
            </a:r>
            <a:endParaRPr kumimoji="0" sz="13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139" name="Google Shape;139;p18"/>
          <p:cNvSpPr/>
          <p:nvPr/>
        </p:nvSpPr>
        <p:spPr>
          <a:xfrm>
            <a:off x="1348475" y="3768000"/>
            <a:ext cx="1375500" cy="122790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Lato"/>
                <a:ea typeface="Lato"/>
                <a:cs typeface="Lato"/>
                <a:sym typeface="Lato"/>
              </a:rPr>
              <a:t>Include racist course material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8"/>
          <p:cNvSpPr/>
          <p:nvPr/>
        </p:nvSpPr>
        <p:spPr>
          <a:xfrm>
            <a:off x="2714525" y="3768000"/>
            <a:ext cx="1437000" cy="122790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000000"/>
                </a:solidFill>
                <a:effectLst/>
                <a:uLnTx/>
                <a:uFillTx/>
                <a:latin typeface="Lato"/>
                <a:ea typeface="Lato"/>
                <a:cs typeface="Lato"/>
                <a:sym typeface="Lato"/>
              </a:rPr>
              <a:t>Focus uninvited attention on student of color </a:t>
            </a: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1">
            <a:extLst>
              <a:ext uri="{FF2B5EF4-FFF2-40B4-BE49-F238E27FC236}">
                <a16:creationId xmlns:a16="http://schemas.microsoft.com/office/drawing/2014/main" id="{0193A6E9-67B4-476A-90A8-A2EDB91E99E8}"/>
              </a:ext>
            </a:extLst>
          </p:cNvPr>
          <p:cNvSpPr/>
          <p:nvPr/>
        </p:nvSpPr>
        <p:spPr>
          <a:xfrm>
            <a:off x="7550150" y="2571750"/>
            <a:ext cx="628650" cy="244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E7F376C-6CE1-4651-83CB-CEFDC4A0438E}"/>
              </a:ext>
            </a:extLst>
          </p:cNvPr>
          <p:cNvSpPr/>
          <p:nvPr/>
        </p:nvSpPr>
        <p:spPr>
          <a:xfrm>
            <a:off x="6727452" y="2858194"/>
            <a:ext cx="613981" cy="250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13A039C-18DC-47C1-A29C-383AA832D79F}"/>
              </a:ext>
            </a:extLst>
          </p:cNvPr>
          <p:cNvSpPr/>
          <p:nvPr/>
        </p:nvSpPr>
        <p:spPr>
          <a:xfrm>
            <a:off x="6727454" y="3177447"/>
            <a:ext cx="613980" cy="26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0D91E2-A391-416F-A5E1-74DE6A1B9EAB}"/>
              </a:ext>
            </a:extLst>
          </p:cNvPr>
          <p:cNvSpPr/>
          <p:nvPr/>
        </p:nvSpPr>
        <p:spPr>
          <a:xfrm>
            <a:off x="6727452" y="3508012"/>
            <a:ext cx="613980" cy="244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38B638-3FF4-4498-8AF1-3C146F7E6E8E}"/>
              </a:ext>
            </a:extLst>
          </p:cNvPr>
          <p:cNvSpPr/>
          <p:nvPr/>
        </p:nvSpPr>
        <p:spPr>
          <a:xfrm>
            <a:off x="7590435" y="3814711"/>
            <a:ext cx="588365" cy="244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727800" y="6328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Recommendations</a:t>
            </a:r>
            <a:endParaRPr/>
          </a:p>
        </p:txBody>
      </p:sp>
      <p:sp>
        <p:nvSpPr>
          <p:cNvPr id="146" name="Google Shape;146;p19"/>
          <p:cNvSpPr txBox="1">
            <a:spLocks noGrp="1"/>
          </p:cNvSpPr>
          <p:nvPr>
            <p:ph type="body" idx="1"/>
          </p:nvPr>
        </p:nvSpPr>
        <p:spPr>
          <a:xfrm>
            <a:off x="727800" y="1492800"/>
            <a:ext cx="7464600" cy="3270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300"/>
              <a:buFont typeface="+mj-lt"/>
              <a:buAutoNum type="arabicPeriod"/>
            </a:pPr>
            <a:r>
              <a:rPr lang="en" dirty="0">
                <a:solidFill>
                  <a:srgbClr val="000000"/>
                </a:solidFill>
              </a:rPr>
              <a:t>St. Olaf College should require professors to participate in an </a:t>
            </a:r>
            <a:r>
              <a:rPr lang="en" b="1" dirty="0">
                <a:solidFill>
                  <a:srgbClr val="000000"/>
                </a:solidFill>
              </a:rPr>
              <a:t>ongoing </a:t>
            </a:r>
            <a:r>
              <a:rPr lang="en" dirty="0">
                <a:solidFill>
                  <a:srgbClr val="000000"/>
                </a:solidFill>
              </a:rPr>
              <a:t>anti-racism training program</a:t>
            </a:r>
            <a:r>
              <a:rPr lang="en" u="sng" dirty="0">
                <a:solidFill>
                  <a:srgbClr val="000000"/>
                </a:solidFill>
              </a:rPr>
              <a:t> </a:t>
            </a:r>
            <a:r>
              <a:rPr lang="en" dirty="0">
                <a:solidFill>
                  <a:srgbClr val="000000"/>
                </a:solidFill>
              </a:rPr>
              <a:t>centered around </a:t>
            </a:r>
            <a:r>
              <a:rPr lang="en" u="sng" dirty="0">
                <a:solidFill>
                  <a:srgbClr val="000000"/>
                </a:solidFill>
              </a:rPr>
              <a:t>group discussion, reflection, and collaboration</a:t>
            </a:r>
            <a:r>
              <a:rPr lang="en" dirty="0">
                <a:solidFill>
                  <a:srgbClr val="000000"/>
                </a:solidFill>
              </a:rPr>
              <a:t> with other faculty.</a:t>
            </a:r>
            <a:endParaRPr dirty="0">
              <a:solidFill>
                <a:srgbClr val="000000"/>
              </a:solidFill>
            </a:endParaRPr>
          </a:p>
          <a:p>
            <a:pPr marL="342900" lvl="0" indent="-342900" algn="l" rtl="0">
              <a:lnSpc>
                <a:spcPct val="115000"/>
              </a:lnSpc>
              <a:spcBef>
                <a:spcPts val="1600"/>
              </a:spcBef>
              <a:spcAft>
                <a:spcPts val="0"/>
              </a:spcAft>
              <a:buSzPts val="1300"/>
              <a:buFont typeface="+mj-lt"/>
              <a:buAutoNum type="arabicPeriod"/>
            </a:pPr>
            <a:r>
              <a:rPr lang="en" dirty="0">
                <a:solidFill>
                  <a:srgbClr val="000000"/>
                </a:solidFill>
              </a:rPr>
              <a:t>Professors should regularly </a:t>
            </a:r>
            <a:r>
              <a:rPr lang="en" b="1" dirty="0">
                <a:solidFill>
                  <a:srgbClr val="000000"/>
                </a:solidFill>
              </a:rPr>
              <a:t>allow </a:t>
            </a:r>
            <a:r>
              <a:rPr lang="en" dirty="0">
                <a:solidFill>
                  <a:srgbClr val="000000"/>
                </a:solidFill>
              </a:rPr>
              <a:t>and </a:t>
            </a:r>
            <a:r>
              <a:rPr lang="en" b="1" dirty="0">
                <a:solidFill>
                  <a:srgbClr val="000000"/>
                </a:solidFill>
              </a:rPr>
              <a:t>promote discussions</a:t>
            </a:r>
            <a:r>
              <a:rPr lang="en" dirty="0">
                <a:solidFill>
                  <a:srgbClr val="000000"/>
                </a:solidFill>
              </a:rPr>
              <a:t> that address racial issues that are directly </a:t>
            </a:r>
            <a:r>
              <a:rPr lang="en" i="1" dirty="0">
                <a:solidFill>
                  <a:srgbClr val="000000"/>
                </a:solidFill>
              </a:rPr>
              <a:t>and </a:t>
            </a:r>
            <a:r>
              <a:rPr lang="en" b="1" dirty="0">
                <a:solidFill>
                  <a:srgbClr val="000000"/>
                </a:solidFill>
              </a:rPr>
              <a:t>indirectly </a:t>
            </a:r>
            <a:r>
              <a:rPr lang="en" dirty="0">
                <a:solidFill>
                  <a:srgbClr val="000000"/>
                </a:solidFill>
              </a:rPr>
              <a:t>related to the course.</a:t>
            </a:r>
            <a:endParaRPr dirty="0">
              <a:solidFill>
                <a:srgbClr val="000000"/>
              </a:solidFill>
            </a:endParaRPr>
          </a:p>
          <a:p>
            <a:pPr marL="342900" lvl="0" indent="-342900" algn="l" rtl="0">
              <a:lnSpc>
                <a:spcPct val="115000"/>
              </a:lnSpc>
              <a:spcBef>
                <a:spcPts val="1600"/>
              </a:spcBef>
              <a:spcAft>
                <a:spcPts val="0"/>
              </a:spcAft>
              <a:buSzPts val="1300"/>
              <a:buFont typeface="+mj-lt"/>
              <a:buAutoNum type="arabicPeriod"/>
            </a:pPr>
            <a:r>
              <a:rPr lang="en" dirty="0">
                <a:solidFill>
                  <a:srgbClr val="000000"/>
                </a:solidFill>
              </a:rPr>
              <a:t>St. Olaf College should require professors to go through a </a:t>
            </a:r>
            <a:r>
              <a:rPr lang="en" u="sng" dirty="0">
                <a:solidFill>
                  <a:srgbClr val="000000"/>
                </a:solidFill>
              </a:rPr>
              <a:t>multi-step process</a:t>
            </a:r>
            <a:r>
              <a:rPr lang="en" b="1" dirty="0">
                <a:solidFill>
                  <a:srgbClr val="000000"/>
                </a:solidFill>
              </a:rPr>
              <a:t> </a:t>
            </a:r>
            <a:r>
              <a:rPr lang="en" dirty="0">
                <a:solidFill>
                  <a:srgbClr val="000000"/>
                </a:solidFill>
              </a:rPr>
              <a:t>before the start of each semester where they </a:t>
            </a:r>
            <a:r>
              <a:rPr lang="en" b="1" dirty="0">
                <a:solidFill>
                  <a:srgbClr val="000000"/>
                </a:solidFill>
              </a:rPr>
              <a:t>evaluate </a:t>
            </a:r>
            <a:r>
              <a:rPr lang="en" dirty="0">
                <a:solidFill>
                  <a:srgbClr val="000000"/>
                </a:solidFill>
              </a:rPr>
              <a:t>(or reevaluate) their </a:t>
            </a:r>
            <a:r>
              <a:rPr lang="en" b="1" dirty="0">
                <a:solidFill>
                  <a:srgbClr val="000000"/>
                </a:solidFill>
              </a:rPr>
              <a:t>course topics</a:t>
            </a:r>
            <a:r>
              <a:rPr lang="en" dirty="0">
                <a:solidFill>
                  <a:srgbClr val="000000"/>
                </a:solidFill>
              </a:rPr>
              <a:t> and </a:t>
            </a:r>
            <a:r>
              <a:rPr lang="en" b="1" dirty="0">
                <a:solidFill>
                  <a:srgbClr val="000000"/>
                </a:solidFill>
              </a:rPr>
              <a:t>materials</a:t>
            </a:r>
            <a:r>
              <a:rPr lang="en" dirty="0">
                <a:solidFill>
                  <a:srgbClr val="000000"/>
                </a:solidFill>
              </a:rPr>
              <a:t>.</a:t>
            </a:r>
            <a:endParaRPr dirty="0">
              <a:solidFill>
                <a:srgbClr val="000000"/>
              </a:solidFill>
            </a:endParaRPr>
          </a:p>
          <a:p>
            <a:pPr marL="342900" lvl="0" indent="-342900" algn="l" rtl="0">
              <a:lnSpc>
                <a:spcPct val="115000"/>
              </a:lnSpc>
              <a:spcBef>
                <a:spcPts val="1600"/>
              </a:spcBef>
              <a:spcAft>
                <a:spcPts val="1600"/>
              </a:spcAft>
              <a:buSzPts val="1300"/>
              <a:buFont typeface="+mj-lt"/>
              <a:buAutoNum type="arabicPeriod"/>
            </a:pPr>
            <a:r>
              <a:rPr lang="en" dirty="0">
                <a:solidFill>
                  <a:srgbClr val="000000"/>
                </a:solidFill>
              </a:rPr>
              <a:t>End-of-semester</a:t>
            </a:r>
            <a:r>
              <a:rPr lang="en" u="sng" dirty="0">
                <a:solidFill>
                  <a:srgbClr val="000000"/>
                </a:solidFill>
              </a:rPr>
              <a:t> course evaluations </a:t>
            </a:r>
            <a:r>
              <a:rPr lang="en" dirty="0">
                <a:solidFill>
                  <a:srgbClr val="000000"/>
                </a:solidFill>
              </a:rPr>
              <a:t>should include questions that gauge the professor’s </a:t>
            </a:r>
            <a:r>
              <a:rPr lang="en" b="1" dirty="0">
                <a:solidFill>
                  <a:srgbClr val="000000"/>
                </a:solidFill>
              </a:rPr>
              <a:t>use of inclusive</a:t>
            </a:r>
            <a:r>
              <a:rPr lang="en" dirty="0">
                <a:solidFill>
                  <a:srgbClr val="000000"/>
                </a:solidFill>
              </a:rPr>
              <a:t> and </a:t>
            </a:r>
            <a:r>
              <a:rPr lang="en" b="1" dirty="0">
                <a:solidFill>
                  <a:srgbClr val="000000"/>
                </a:solidFill>
              </a:rPr>
              <a:t>equitable practices</a:t>
            </a:r>
            <a:r>
              <a:rPr lang="en" dirty="0">
                <a:solidFill>
                  <a:srgbClr val="000000"/>
                </a:solidFill>
              </a:rPr>
              <a:t>. </a:t>
            </a:r>
            <a:endParaRPr dirty="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B9F6-DBDA-463C-AB11-93DEDBEB4B9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82FA370-DF47-43C2-ACFF-24502B66C7D2}"/>
              </a:ext>
            </a:extLst>
          </p:cNvPr>
          <p:cNvSpPr>
            <a:spLocks noGrp="1"/>
          </p:cNvSpPr>
          <p:nvPr>
            <p:ph type="body" idx="1"/>
          </p:nvPr>
        </p:nvSpPr>
        <p:spPr>
          <a:xfrm>
            <a:off x="1867220" y="537881"/>
            <a:ext cx="5294299" cy="3742126"/>
          </a:xfrm>
          <a:solidFill>
            <a:schemeClr val="accent6">
              <a:lumMod val="60000"/>
              <a:lumOff val="40000"/>
            </a:schemeClr>
          </a:solidFill>
        </p:spPr>
        <p:txBody>
          <a:bodyPr/>
          <a:lstStyle/>
          <a:p>
            <a:pPr marL="114300" indent="0">
              <a:buNone/>
            </a:pPr>
            <a:r>
              <a:rPr lang="en-US" sz="4400" dirty="0"/>
              <a:t>                </a:t>
            </a:r>
          </a:p>
          <a:p>
            <a:pPr marL="114300" indent="0">
              <a:buNone/>
            </a:pPr>
            <a:r>
              <a:rPr lang="en-US" sz="4400" dirty="0"/>
              <a:t>	</a:t>
            </a:r>
          </a:p>
          <a:p>
            <a:pPr marL="114300" indent="0">
              <a:buNone/>
            </a:pPr>
            <a:r>
              <a:rPr lang="en-US" sz="4400" dirty="0"/>
              <a:t>	</a:t>
            </a:r>
            <a:r>
              <a:rPr lang="en-US" sz="4800" dirty="0"/>
              <a:t>Q &amp; A Time</a:t>
            </a:r>
          </a:p>
        </p:txBody>
      </p:sp>
    </p:spTree>
    <p:extLst>
      <p:ext uri="{BB962C8B-B14F-4D97-AF65-F5344CB8AC3E}">
        <p14:creationId xmlns:p14="http://schemas.microsoft.com/office/powerpoint/2010/main" val="302692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7950" y="1288225"/>
            <a:ext cx="7688100" cy="26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solidFill>
                  <a:srgbClr val="000000"/>
                </a:solidFill>
              </a:rPr>
              <a:t>Living with Racism: </a:t>
            </a:r>
            <a:endParaRPr sz="3800" dirty="0">
              <a:solidFill>
                <a:srgbClr val="000000"/>
              </a:solidFill>
            </a:endParaRPr>
          </a:p>
          <a:p>
            <a:pPr marL="0" lvl="0" indent="0" algn="l" rtl="0">
              <a:spcBef>
                <a:spcPts val="0"/>
              </a:spcBef>
              <a:spcAft>
                <a:spcPts val="0"/>
              </a:spcAft>
              <a:buNone/>
            </a:pPr>
            <a:r>
              <a:rPr lang="en" sz="3800" dirty="0">
                <a:solidFill>
                  <a:srgbClr val="000000"/>
                </a:solidFill>
              </a:rPr>
              <a:t>Racial and Ethnic Equity and Inclusion in </a:t>
            </a:r>
            <a:r>
              <a:rPr lang="en" sz="3800" dirty="0"/>
              <a:t>Student Housing </a:t>
            </a:r>
            <a:br>
              <a:rPr lang="en" sz="3800" dirty="0"/>
            </a:br>
            <a:r>
              <a:rPr lang="en" sz="3800" dirty="0"/>
              <a:t>and Peer Relationships</a:t>
            </a:r>
            <a:endParaRPr sz="3800" dirty="0"/>
          </a:p>
        </p:txBody>
      </p:sp>
      <p:sp>
        <p:nvSpPr>
          <p:cNvPr id="87" name="Google Shape;87;p13"/>
          <p:cNvSpPr txBox="1">
            <a:spLocks noGrp="1"/>
          </p:cNvSpPr>
          <p:nvPr>
            <p:ph type="subTitle" idx="1"/>
          </p:nvPr>
        </p:nvSpPr>
        <p:spPr>
          <a:xfrm>
            <a:off x="727952" y="3971225"/>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Danielle Croll, Victoria Gutierrez, Laurel Shanks, and Pajaie Thao</a:t>
            </a:r>
            <a:endParaRPr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206850"/>
            <a:ext cx="7776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Feeling Welcome in Student Housing &amp; Programming</a:t>
            </a:r>
            <a:endParaRPr sz="2400" dirty="0"/>
          </a:p>
        </p:txBody>
      </p:sp>
      <p:sp>
        <p:nvSpPr>
          <p:cNvPr id="93" name="Google Shape;93;p14"/>
          <p:cNvSpPr txBox="1">
            <a:spLocks noGrp="1"/>
          </p:cNvSpPr>
          <p:nvPr>
            <p:ph type="body" idx="1"/>
          </p:nvPr>
        </p:nvSpPr>
        <p:spPr>
          <a:xfrm>
            <a:off x="727650" y="1869200"/>
            <a:ext cx="7688700" cy="2952900"/>
          </a:xfrm>
          <a:prstGeom prst="rect">
            <a:avLst/>
          </a:prstGeom>
        </p:spPr>
        <p:txBody>
          <a:bodyPr spcFirstLastPara="1" wrap="square" lIns="91425" tIns="91425" rIns="91425" bIns="91425" anchor="t" anchorCtr="0">
            <a:noAutofit/>
          </a:bodyPr>
          <a:lstStyle/>
          <a:p>
            <a:pPr marL="158750" lvl="0" indent="0" algn="l" rtl="0">
              <a:lnSpc>
                <a:spcPct val="100000"/>
              </a:lnSpc>
              <a:spcAft>
                <a:spcPts val="0"/>
              </a:spcAft>
              <a:buClr>
                <a:srgbClr val="000000"/>
              </a:buClr>
              <a:buSzPts val="1100"/>
              <a:buNone/>
            </a:pPr>
            <a:r>
              <a:rPr lang="en" sz="1100" dirty="0">
                <a:solidFill>
                  <a:srgbClr val="000000"/>
                </a:solidFill>
              </a:rPr>
              <a:t>BIPOC students: Higher rate of </a:t>
            </a:r>
            <a:r>
              <a:rPr lang="en" sz="1100" u="sng" dirty="0">
                <a:solidFill>
                  <a:srgbClr val="000000"/>
                </a:solidFill>
              </a:rPr>
              <a:t>feeling unwelcome</a:t>
            </a:r>
            <a:r>
              <a:rPr lang="en" sz="1100" dirty="0">
                <a:solidFill>
                  <a:srgbClr val="000000"/>
                </a:solidFill>
              </a:rPr>
              <a:t> (overall and for joining events in housing)</a:t>
            </a:r>
          </a:p>
          <a:p>
            <a:pPr marL="158750" lvl="0" indent="0" algn="l" rtl="0">
              <a:lnSpc>
                <a:spcPct val="100000"/>
              </a:lnSpc>
              <a:spcAft>
                <a:spcPts val="0"/>
              </a:spcAft>
              <a:buClr>
                <a:srgbClr val="000000"/>
              </a:buClr>
              <a:buSzPts val="1100"/>
              <a:buNone/>
            </a:pPr>
            <a:endParaRPr dirty="0">
              <a:solidFill>
                <a:srgbClr val="000000"/>
              </a:solidFill>
            </a:endParaRPr>
          </a:p>
          <a:p>
            <a:pPr marL="158750" lvl="0" indent="0" algn="l" rtl="0">
              <a:lnSpc>
                <a:spcPct val="100000"/>
              </a:lnSpc>
              <a:spcAft>
                <a:spcPts val="0"/>
              </a:spcAft>
              <a:buClr>
                <a:srgbClr val="000000"/>
              </a:buClr>
              <a:buSzPts val="1100"/>
              <a:buNone/>
            </a:pPr>
            <a:r>
              <a:rPr lang="en" sz="1100" u="sng" dirty="0">
                <a:solidFill>
                  <a:srgbClr val="000000"/>
                </a:solidFill>
              </a:rPr>
              <a:t>Interracial roommates</a:t>
            </a:r>
            <a:r>
              <a:rPr lang="en" sz="1100" dirty="0">
                <a:solidFill>
                  <a:srgbClr val="000000"/>
                </a:solidFill>
              </a:rPr>
              <a:t> =  a contested topic</a:t>
            </a:r>
          </a:p>
          <a:p>
            <a:pPr marL="787400" lvl="1" indent="-171450">
              <a:lnSpc>
                <a:spcPct val="100000"/>
              </a:lnSpc>
              <a:spcBef>
                <a:spcPts val="0"/>
              </a:spcBef>
              <a:buClr>
                <a:srgbClr val="000000"/>
              </a:buClr>
            </a:pPr>
            <a:r>
              <a:rPr lang="en" dirty="0">
                <a:solidFill>
                  <a:srgbClr val="000000"/>
                </a:solidFill>
              </a:rPr>
              <a:t>No statistically significant difference in quantitative results, but qualitative results show difference:</a:t>
            </a:r>
            <a:endParaRPr dirty="0">
              <a:solidFill>
                <a:srgbClr val="000000"/>
              </a:solidFill>
            </a:endParaRPr>
          </a:p>
          <a:p>
            <a:pPr marL="1073150" lvl="2" indent="0" algn="l" rtl="0">
              <a:spcBef>
                <a:spcPts val="0"/>
              </a:spcBef>
              <a:spcAft>
                <a:spcPts val="0"/>
              </a:spcAft>
              <a:buClr>
                <a:srgbClr val="000000"/>
              </a:buClr>
              <a:buSzPts val="1100"/>
              <a:buNone/>
            </a:pPr>
            <a:r>
              <a:rPr lang="en" dirty="0">
                <a:solidFill>
                  <a:srgbClr val="000000"/>
                </a:solidFill>
              </a:rPr>
              <a:t>“Putting bipoc with trump supporters for example is not good.” </a:t>
            </a:r>
            <a:endParaRPr dirty="0">
              <a:solidFill>
                <a:srgbClr val="000000"/>
              </a:solidFill>
            </a:endParaRPr>
          </a:p>
          <a:p>
            <a:pPr marL="1073150" lvl="2" indent="0" algn="l" rtl="0">
              <a:spcBef>
                <a:spcPts val="0"/>
              </a:spcBef>
              <a:spcAft>
                <a:spcPts val="0"/>
              </a:spcAft>
              <a:buClr>
                <a:srgbClr val="000000"/>
              </a:buClr>
              <a:buSzPts val="1100"/>
              <a:buNone/>
            </a:pPr>
            <a:r>
              <a:rPr lang="en" dirty="0">
                <a:solidFill>
                  <a:srgbClr val="000000"/>
                </a:solidFill>
              </a:rPr>
              <a:t>“I would not room people based on their race, unless they specify that they would prefer that.”</a:t>
            </a:r>
            <a:endParaRPr dirty="0">
              <a:solidFill>
                <a:srgbClr val="000000"/>
              </a:solidFill>
            </a:endParaRPr>
          </a:p>
          <a:p>
            <a:pPr marL="158750" lvl="0" indent="0" algn="l" rtl="0">
              <a:spcBef>
                <a:spcPts val="1000"/>
              </a:spcBef>
              <a:spcAft>
                <a:spcPts val="0"/>
              </a:spcAft>
              <a:buClr>
                <a:srgbClr val="000000"/>
              </a:buClr>
              <a:buSzPts val="1100"/>
              <a:buNone/>
            </a:pPr>
            <a:r>
              <a:rPr lang="en" sz="1100" dirty="0">
                <a:solidFill>
                  <a:srgbClr val="000000"/>
                </a:solidFill>
              </a:rPr>
              <a:t>~ 1/2 respondents </a:t>
            </a:r>
            <a:r>
              <a:rPr lang="en" sz="1100" u="sng" dirty="0">
                <a:solidFill>
                  <a:srgbClr val="000000"/>
                </a:solidFill>
              </a:rPr>
              <a:t>feel underrepresented</a:t>
            </a:r>
            <a:r>
              <a:rPr lang="en" sz="1100" dirty="0">
                <a:solidFill>
                  <a:srgbClr val="000000"/>
                </a:solidFill>
              </a:rPr>
              <a:t> by Hall Council and ResLife programming in  dorms</a:t>
            </a:r>
            <a:endParaRPr sz="1100"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BIPOC students:  8 times more likely regarding  HC events</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BIPOC students: 5  times more  likely regarding for ResLife events</a:t>
            </a:r>
            <a:endParaRPr dirty="0">
              <a:solidFill>
                <a:srgbClr val="000000"/>
              </a:solidFill>
            </a:endParaRPr>
          </a:p>
          <a:p>
            <a:pPr marL="0" lvl="0" indent="0" algn="l" rtl="0">
              <a:spcBef>
                <a:spcPts val="1000"/>
              </a:spcBef>
              <a:spcAft>
                <a:spcPts val="0"/>
              </a:spcAft>
              <a:buNone/>
            </a:pPr>
            <a:r>
              <a:rPr lang="en" sz="1100" b="1" u="sng" dirty="0">
                <a:solidFill>
                  <a:srgbClr val="000000"/>
                </a:solidFill>
              </a:rPr>
              <a:t>Recommendations</a:t>
            </a:r>
            <a:r>
              <a:rPr lang="en" sz="1100" b="1" dirty="0">
                <a:solidFill>
                  <a:srgbClr val="000000"/>
                </a:solidFill>
              </a:rPr>
              <a:t>: </a:t>
            </a:r>
            <a:endParaRPr sz="1100" b="1" dirty="0">
              <a:solidFill>
                <a:srgbClr val="000000"/>
              </a:solidFill>
            </a:endParaRPr>
          </a:p>
          <a:p>
            <a:pPr marL="457200" lvl="0" indent="-298450" algn="l" rtl="0">
              <a:spcBef>
                <a:spcPts val="0"/>
              </a:spcBef>
              <a:spcAft>
                <a:spcPts val="0"/>
              </a:spcAft>
              <a:buClr>
                <a:srgbClr val="000000"/>
              </a:buClr>
              <a:buSzPts val="1100"/>
              <a:buAutoNum type="arabicPeriod"/>
            </a:pPr>
            <a:r>
              <a:rPr lang="en" sz="1100" dirty="0">
                <a:solidFill>
                  <a:srgbClr val="000000"/>
                </a:solidFill>
              </a:rPr>
              <a:t>Revisit the purpose of Hall Council and increase student input on events, especially among BIPOC students.</a:t>
            </a:r>
            <a:endParaRPr sz="1100" dirty="0">
              <a:solidFill>
                <a:srgbClr val="000000"/>
              </a:solidFill>
            </a:endParaRPr>
          </a:p>
          <a:p>
            <a:pPr marL="457200" lvl="0" indent="-298450" algn="l" rtl="0">
              <a:spcBef>
                <a:spcPts val="0"/>
              </a:spcBef>
              <a:spcAft>
                <a:spcPts val="0"/>
              </a:spcAft>
              <a:buClr>
                <a:srgbClr val="000000"/>
              </a:buClr>
              <a:buSzPts val="1100"/>
              <a:buAutoNum type="arabicPeriod"/>
            </a:pPr>
            <a:r>
              <a:rPr lang="en" sz="1100" dirty="0">
                <a:solidFill>
                  <a:srgbClr val="000000"/>
                </a:solidFill>
              </a:rPr>
              <a:t>Reduce the number of  all-hall events and focus on floor and corridor programming to foster sense of community.</a:t>
            </a:r>
            <a:endParaRPr sz="11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CC48-8C99-4128-8EC6-0F00359A6F07}"/>
              </a:ext>
            </a:extLst>
          </p:cNvPr>
          <p:cNvSpPr>
            <a:spLocks noGrp="1"/>
          </p:cNvSpPr>
          <p:nvPr>
            <p:ph type="title"/>
          </p:nvPr>
        </p:nvSpPr>
        <p:spPr>
          <a:xfrm>
            <a:off x="311700" y="822480"/>
            <a:ext cx="8520600" cy="572700"/>
          </a:xfrm>
        </p:spPr>
        <p:txBody>
          <a:bodyPr/>
          <a:lstStyle/>
          <a:p>
            <a:r>
              <a:rPr lang="en-US" sz="3600" dirty="0"/>
              <a:t>Research teams are presenting </a:t>
            </a:r>
            <a:br>
              <a:rPr lang="en-US" sz="3600" dirty="0"/>
            </a:br>
            <a:r>
              <a:rPr lang="en-US" sz="3600" dirty="0"/>
              <a:t>highlights </a:t>
            </a:r>
            <a:r>
              <a:rPr lang="en-US" sz="3600" i="1" dirty="0"/>
              <a:t>only</a:t>
            </a:r>
          </a:p>
        </p:txBody>
      </p:sp>
      <p:sp>
        <p:nvSpPr>
          <p:cNvPr id="3" name="Text Placeholder 2">
            <a:extLst>
              <a:ext uri="{FF2B5EF4-FFF2-40B4-BE49-F238E27FC236}">
                <a16:creationId xmlns:a16="http://schemas.microsoft.com/office/drawing/2014/main" id="{45015DFF-E722-4AF8-B08B-CFC8AC373086}"/>
              </a:ext>
            </a:extLst>
          </p:cNvPr>
          <p:cNvSpPr>
            <a:spLocks noGrp="1"/>
          </p:cNvSpPr>
          <p:nvPr>
            <p:ph type="body" idx="1"/>
          </p:nvPr>
        </p:nvSpPr>
        <p:spPr>
          <a:xfrm>
            <a:off x="1970378" y="2354421"/>
            <a:ext cx="5711646" cy="1733798"/>
          </a:xfrm>
        </p:spPr>
        <p:txBody>
          <a:bodyPr/>
          <a:lstStyle/>
          <a:p>
            <a:pPr marL="25400" indent="0">
              <a:buNone/>
            </a:pPr>
            <a:r>
              <a:rPr lang="en-US" sz="1600" dirty="0"/>
              <a:t>The teams have </a:t>
            </a:r>
            <a:r>
              <a:rPr lang="en-US" sz="1600" i="1" dirty="0"/>
              <a:t>many</a:t>
            </a:r>
            <a:r>
              <a:rPr lang="en-US" sz="1600" dirty="0"/>
              <a:t> more results beyond those provided here. </a:t>
            </a:r>
          </a:p>
          <a:p>
            <a:pPr marL="25400" indent="0">
              <a:buNone/>
            </a:pPr>
            <a:endParaRPr lang="en-US" sz="1600" dirty="0"/>
          </a:p>
          <a:p>
            <a:pPr marL="25400" indent="0">
              <a:buNone/>
            </a:pPr>
            <a:r>
              <a:rPr lang="en-US" sz="1600" dirty="0"/>
              <a:t>Their research papers and executive summaries are available.</a:t>
            </a:r>
          </a:p>
        </p:txBody>
      </p:sp>
    </p:spTree>
    <p:extLst>
      <p:ext uri="{BB962C8B-B14F-4D97-AF65-F5344CB8AC3E}">
        <p14:creationId xmlns:p14="http://schemas.microsoft.com/office/powerpoint/2010/main" val="4013181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Residence Life Addressing Racism</a:t>
            </a:r>
            <a:endParaRPr dirty="0"/>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158750" lvl="0" indent="0" algn="l" rtl="0">
              <a:lnSpc>
                <a:spcPct val="100000"/>
              </a:lnSpc>
              <a:spcAft>
                <a:spcPts val="0"/>
              </a:spcAft>
              <a:buClr>
                <a:srgbClr val="000000"/>
              </a:buClr>
              <a:buSzPts val="1100"/>
              <a:buNone/>
            </a:pPr>
            <a:r>
              <a:rPr lang="en" sz="1100" dirty="0">
                <a:solidFill>
                  <a:srgbClr val="000000"/>
                </a:solidFill>
              </a:rPr>
              <a:t>Racism in and near student housing</a:t>
            </a:r>
            <a:endParaRPr sz="1100" dirty="0">
              <a:solidFill>
                <a:srgbClr val="000000"/>
              </a:solidFill>
            </a:endParaRPr>
          </a:p>
          <a:p>
            <a:pPr marL="914400" lvl="1" indent="-298450" algn="l" rtl="0">
              <a:lnSpc>
                <a:spcPct val="100000"/>
              </a:lnSpc>
              <a:spcBef>
                <a:spcPts val="0"/>
              </a:spcBef>
              <a:spcAft>
                <a:spcPts val="0"/>
              </a:spcAft>
              <a:buClr>
                <a:srgbClr val="000000"/>
              </a:buClr>
              <a:buSzPts val="1100"/>
              <a:buChar char="○"/>
            </a:pPr>
            <a:r>
              <a:rPr lang="en" dirty="0">
                <a:solidFill>
                  <a:srgbClr val="000000"/>
                </a:solidFill>
              </a:rPr>
              <a:t>BIPOC students 10x </a:t>
            </a:r>
            <a:r>
              <a:rPr lang="en" u="sng" dirty="0">
                <a:solidFill>
                  <a:srgbClr val="000000"/>
                </a:solidFill>
              </a:rPr>
              <a:t>more likely to encounter and notice racism in or around student housing</a:t>
            </a:r>
            <a:r>
              <a:rPr lang="en" dirty="0">
                <a:solidFill>
                  <a:srgbClr val="000000"/>
                </a:solidFill>
              </a:rPr>
              <a:t> </a:t>
            </a:r>
            <a:endParaRPr dirty="0">
              <a:solidFill>
                <a:srgbClr val="000000"/>
              </a:solidFill>
            </a:endParaRPr>
          </a:p>
          <a:p>
            <a:pPr marL="1073150" lvl="2" indent="0" algn="l" rtl="0">
              <a:lnSpc>
                <a:spcPct val="100000"/>
              </a:lnSpc>
              <a:spcBef>
                <a:spcPts val="0"/>
              </a:spcBef>
              <a:spcAft>
                <a:spcPts val="0"/>
              </a:spcAft>
              <a:buClr>
                <a:srgbClr val="000000"/>
              </a:buClr>
              <a:buSzPts val="1100"/>
              <a:buNone/>
            </a:pPr>
            <a:r>
              <a:rPr lang="en" dirty="0">
                <a:solidFill>
                  <a:srgbClr val="000000"/>
                </a:solidFill>
              </a:rPr>
              <a:t>    Mean scores: BIPOC: 2.55; White: 0.24 </a:t>
            </a:r>
            <a:endParaRPr dirty="0">
              <a:solidFill>
                <a:srgbClr val="000000"/>
              </a:solidFill>
            </a:endParaRPr>
          </a:p>
          <a:p>
            <a:pPr marL="457200" lvl="0" indent="-298450" algn="l" rtl="0">
              <a:lnSpc>
                <a:spcPct val="100000"/>
              </a:lnSpc>
              <a:spcAft>
                <a:spcPts val="0"/>
              </a:spcAft>
              <a:buClr>
                <a:srgbClr val="000000"/>
              </a:buClr>
              <a:buSzPts val="1100"/>
              <a:buChar char="●"/>
            </a:pPr>
            <a:endParaRPr lang="en" sz="1100" u="sng" dirty="0">
              <a:solidFill>
                <a:srgbClr val="000000"/>
              </a:solidFill>
            </a:endParaRPr>
          </a:p>
          <a:p>
            <a:pPr marL="158750" lvl="0" indent="0" algn="l" rtl="0">
              <a:lnSpc>
                <a:spcPct val="100000"/>
              </a:lnSpc>
              <a:spcAft>
                <a:spcPts val="0"/>
              </a:spcAft>
              <a:buClr>
                <a:srgbClr val="000000"/>
              </a:buClr>
              <a:buSzPts val="1100"/>
              <a:buNone/>
            </a:pPr>
            <a:r>
              <a:rPr lang="en" sz="1100" u="sng" dirty="0">
                <a:solidFill>
                  <a:srgbClr val="000000"/>
                </a:solidFill>
              </a:rPr>
              <a:t>ResLife’s approach to race and ethnicity</a:t>
            </a:r>
            <a:r>
              <a:rPr lang="en" sz="1100" dirty="0">
                <a:solidFill>
                  <a:srgbClr val="000000"/>
                </a:solidFill>
              </a:rPr>
              <a:t>: sufficient responses, discussions, policies, etc.</a:t>
            </a:r>
            <a:endParaRPr sz="1100" dirty="0">
              <a:solidFill>
                <a:srgbClr val="000000"/>
              </a:solidFill>
            </a:endParaRPr>
          </a:p>
          <a:p>
            <a:pPr marL="914400" lvl="1" indent="-298450" algn="l" rtl="0">
              <a:lnSpc>
                <a:spcPct val="100000"/>
              </a:lnSpc>
              <a:spcBef>
                <a:spcPts val="0"/>
              </a:spcBef>
              <a:spcAft>
                <a:spcPts val="0"/>
              </a:spcAft>
              <a:buClr>
                <a:srgbClr val="000000"/>
              </a:buClr>
              <a:buSzPts val="1100"/>
              <a:buChar char="○"/>
            </a:pPr>
            <a:r>
              <a:rPr lang="en" dirty="0">
                <a:solidFill>
                  <a:srgbClr val="000000"/>
                </a:solidFill>
              </a:rPr>
              <a:t> BIPOC students are no more likely to agree or disagree than White students. </a:t>
            </a:r>
            <a:endParaRPr dirty="0">
              <a:solidFill>
                <a:srgbClr val="000000"/>
              </a:solidFill>
            </a:endParaRPr>
          </a:p>
          <a:p>
            <a:pPr marL="0" lvl="0" indent="0" algn="l" rtl="0">
              <a:lnSpc>
                <a:spcPct val="100000"/>
              </a:lnSpc>
              <a:spcAft>
                <a:spcPts val="0"/>
              </a:spcAft>
              <a:buNone/>
            </a:pPr>
            <a:endParaRPr lang="en" sz="1100" u="sng" dirty="0">
              <a:solidFill>
                <a:srgbClr val="000000"/>
              </a:solidFill>
            </a:endParaRPr>
          </a:p>
          <a:p>
            <a:pPr marL="0" lvl="0" indent="0" algn="l" rtl="0">
              <a:lnSpc>
                <a:spcPct val="100000"/>
              </a:lnSpc>
              <a:spcAft>
                <a:spcPts val="0"/>
              </a:spcAft>
              <a:buNone/>
            </a:pPr>
            <a:endParaRPr lang="en" sz="1100" u="sng" dirty="0">
              <a:solidFill>
                <a:srgbClr val="000000"/>
              </a:solidFill>
            </a:endParaRPr>
          </a:p>
          <a:p>
            <a:pPr marL="0" lvl="0" indent="0" algn="l" rtl="0">
              <a:lnSpc>
                <a:spcPct val="100000"/>
              </a:lnSpc>
              <a:spcAft>
                <a:spcPts val="0"/>
              </a:spcAft>
              <a:buNone/>
            </a:pPr>
            <a:r>
              <a:rPr lang="en" sz="1100" u="sng" dirty="0">
                <a:solidFill>
                  <a:srgbClr val="000000"/>
                </a:solidFill>
              </a:rPr>
              <a:t>Recommendations</a:t>
            </a:r>
          </a:p>
          <a:p>
            <a:pPr marL="457200" lvl="0" indent="-298450" algn="l" rtl="0">
              <a:lnSpc>
                <a:spcPct val="100000"/>
              </a:lnSpc>
              <a:spcAft>
                <a:spcPts val="0"/>
              </a:spcAft>
              <a:buClr>
                <a:srgbClr val="000000"/>
              </a:buClr>
              <a:buSzPts val="1100"/>
              <a:buAutoNum type="arabicPeriod"/>
            </a:pPr>
            <a:r>
              <a:rPr lang="en" sz="1100" dirty="0">
                <a:solidFill>
                  <a:srgbClr val="000000"/>
                </a:solidFill>
              </a:rPr>
              <a:t>Provide anti-racist training for all Residence Life staff</a:t>
            </a:r>
            <a:endParaRPr sz="1100" dirty="0">
              <a:solidFill>
                <a:srgbClr val="000000"/>
              </a:solidFill>
            </a:endParaRPr>
          </a:p>
          <a:p>
            <a:pPr marL="457200" lvl="0" indent="-298450" algn="l" rtl="0">
              <a:lnSpc>
                <a:spcPct val="100000"/>
              </a:lnSpc>
              <a:spcAft>
                <a:spcPts val="0"/>
              </a:spcAft>
              <a:buClr>
                <a:srgbClr val="000000"/>
              </a:buClr>
              <a:buSzPts val="1100"/>
              <a:buAutoNum type="arabicPeriod"/>
            </a:pPr>
            <a:r>
              <a:rPr lang="en" sz="1100" dirty="0">
                <a:solidFill>
                  <a:srgbClr val="000000"/>
                </a:solidFill>
              </a:rPr>
              <a:t>Conduct additional focus groups on how to meet the needs of BIPOC students in student housing</a:t>
            </a:r>
            <a:endParaRPr sz="11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205300"/>
            <a:ext cx="7688700" cy="53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Peer Relationships</a:t>
            </a:r>
            <a:endParaRPr/>
          </a:p>
        </p:txBody>
      </p:sp>
      <p:sp>
        <p:nvSpPr>
          <p:cNvPr id="105" name="Google Shape;105;p16"/>
          <p:cNvSpPr txBox="1">
            <a:spLocks noGrp="1"/>
          </p:cNvSpPr>
          <p:nvPr>
            <p:ph type="body" idx="1"/>
          </p:nvPr>
        </p:nvSpPr>
        <p:spPr>
          <a:xfrm>
            <a:off x="729450" y="1737800"/>
            <a:ext cx="7688700" cy="2602200"/>
          </a:xfrm>
          <a:prstGeom prst="rect">
            <a:avLst/>
          </a:prstGeom>
        </p:spPr>
        <p:txBody>
          <a:bodyPr spcFirstLastPara="1" wrap="square" lIns="91425" tIns="91425" rIns="91425" bIns="91425" anchor="t" anchorCtr="0">
            <a:noAutofit/>
          </a:bodyPr>
          <a:lstStyle/>
          <a:p>
            <a:pPr marL="158750" indent="0">
              <a:buClr>
                <a:srgbClr val="000000"/>
              </a:buClr>
              <a:buSzPts val="1100"/>
              <a:buNone/>
            </a:pPr>
            <a:r>
              <a:rPr lang="en" sz="1100" dirty="0">
                <a:solidFill>
                  <a:srgbClr val="000000"/>
                </a:solidFill>
              </a:rPr>
              <a:t>St. Olaf  </a:t>
            </a:r>
            <a:r>
              <a:rPr lang="en" sz="1100" u="sng" dirty="0">
                <a:solidFill>
                  <a:srgbClr val="000000"/>
                </a:solidFill>
              </a:rPr>
              <a:t>clique culture</a:t>
            </a:r>
            <a:r>
              <a:rPr lang="en" sz="1100" dirty="0">
                <a:solidFill>
                  <a:srgbClr val="000000"/>
                </a:solidFill>
              </a:rPr>
              <a:t> is an obstacle to interracial friendships</a:t>
            </a:r>
            <a:endParaRPr sz="1100"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71.7% of respondents agreed somewhat or strongly</a:t>
            </a:r>
            <a:endParaRPr dirty="0">
              <a:solidFill>
                <a:srgbClr val="000000"/>
              </a:solidFill>
            </a:endParaRPr>
          </a:p>
          <a:p>
            <a:pPr marL="158750" lvl="0" indent="0" algn="l" rtl="0">
              <a:spcBef>
                <a:spcPts val="0"/>
              </a:spcBef>
              <a:spcAft>
                <a:spcPts val="0"/>
              </a:spcAft>
              <a:buClr>
                <a:srgbClr val="000000"/>
              </a:buClr>
              <a:buSzPts val="1100"/>
              <a:buNone/>
            </a:pPr>
            <a:endParaRPr lang="en" sz="1100" dirty="0">
              <a:solidFill>
                <a:srgbClr val="000000"/>
              </a:solidFill>
            </a:endParaRPr>
          </a:p>
          <a:p>
            <a:pPr marL="158750" indent="0">
              <a:buClr>
                <a:srgbClr val="000000"/>
              </a:buClr>
              <a:buSzPts val="1100"/>
              <a:buNone/>
            </a:pPr>
            <a:r>
              <a:rPr lang="en" sz="1100" dirty="0">
                <a:solidFill>
                  <a:srgbClr val="000000"/>
                </a:solidFill>
              </a:rPr>
              <a:t>Statistically significant group differences:</a:t>
            </a:r>
            <a:endParaRPr sz="1100"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BIPOC students are more than twice as likely to </a:t>
            </a:r>
            <a:r>
              <a:rPr lang="en" u="sng" dirty="0">
                <a:solidFill>
                  <a:srgbClr val="000000"/>
                </a:solidFill>
              </a:rPr>
              <a:t>disagree that they have enough close friends</a:t>
            </a:r>
            <a:endParaRPr u="sng" dirty="0">
              <a:solidFill>
                <a:srgbClr val="000000"/>
              </a:solidFill>
            </a:endParaRPr>
          </a:p>
          <a:p>
            <a:pPr marL="1073150" lvl="2" indent="0" algn="l" rtl="0">
              <a:spcBef>
                <a:spcPts val="0"/>
              </a:spcBef>
              <a:spcAft>
                <a:spcPts val="0"/>
              </a:spcAft>
              <a:buClr>
                <a:srgbClr val="000000"/>
              </a:buClr>
              <a:buSzPts val="1100"/>
              <a:buNone/>
            </a:pPr>
            <a:r>
              <a:rPr lang="en" dirty="0">
                <a:solidFill>
                  <a:srgbClr val="000000"/>
                </a:solidFill>
              </a:rPr>
              <a:t>        BIPOC: 28.0% and White: 13.7%</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BIPOC students are far more likely to </a:t>
            </a:r>
            <a:r>
              <a:rPr lang="en" u="sng" dirty="0">
                <a:solidFill>
                  <a:srgbClr val="000000"/>
                </a:solidFill>
              </a:rPr>
              <a:t>agree that they have close friends across  racial/ethnic identity</a:t>
            </a:r>
            <a:endParaRPr u="sng" dirty="0">
              <a:solidFill>
                <a:srgbClr val="000000"/>
              </a:solidFill>
            </a:endParaRPr>
          </a:p>
          <a:p>
            <a:pPr marL="1073150" lvl="2" indent="0" algn="l" rtl="0">
              <a:spcBef>
                <a:spcPts val="0"/>
              </a:spcBef>
              <a:spcAft>
                <a:spcPts val="0"/>
              </a:spcAft>
              <a:buClr>
                <a:srgbClr val="000000"/>
              </a:buClr>
              <a:buSzPts val="1100"/>
              <a:buNone/>
            </a:pPr>
            <a:r>
              <a:rPr lang="en" dirty="0">
                <a:solidFill>
                  <a:srgbClr val="000000"/>
                </a:solidFill>
              </a:rPr>
              <a:t>        BIPOC: 78.0% and White: 58.1%</a:t>
            </a:r>
            <a:endParaRPr dirty="0">
              <a:solidFill>
                <a:srgbClr val="000000"/>
              </a:solidFill>
            </a:endParaRPr>
          </a:p>
          <a:p>
            <a:pPr marL="0" lvl="0" indent="0" algn="l" rtl="0">
              <a:spcBef>
                <a:spcPts val="1600"/>
              </a:spcBef>
              <a:spcAft>
                <a:spcPts val="0"/>
              </a:spcAft>
              <a:buNone/>
            </a:pPr>
            <a:r>
              <a:rPr lang="en" sz="1100" u="sng" dirty="0">
                <a:solidFill>
                  <a:srgbClr val="000000"/>
                </a:solidFill>
              </a:rPr>
              <a:t>Recommendations:</a:t>
            </a:r>
            <a:r>
              <a:rPr lang="en" sz="1100" dirty="0">
                <a:solidFill>
                  <a:srgbClr val="000000"/>
                </a:solidFill>
              </a:rPr>
              <a:t> </a:t>
            </a:r>
            <a:endParaRPr sz="1100" dirty="0">
              <a:solidFill>
                <a:srgbClr val="000000"/>
              </a:solidFill>
            </a:endParaRPr>
          </a:p>
          <a:p>
            <a:pPr marL="457200" lvl="0" indent="-298450" algn="l" rtl="0">
              <a:spcBef>
                <a:spcPts val="0"/>
              </a:spcBef>
              <a:spcAft>
                <a:spcPts val="0"/>
              </a:spcAft>
              <a:buClr>
                <a:srgbClr val="000000"/>
              </a:buClr>
              <a:buSzPts val="1100"/>
              <a:buAutoNum type="arabicPeriod"/>
            </a:pPr>
            <a:r>
              <a:rPr lang="en" sz="1100" dirty="0">
                <a:solidFill>
                  <a:srgbClr val="000000"/>
                </a:solidFill>
              </a:rPr>
              <a:t>Create programs that will appeal to both BIPOC and White students </a:t>
            </a:r>
            <a:endParaRPr sz="1100" dirty="0">
              <a:solidFill>
                <a:srgbClr val="000000"/>
              </a:solidFill>
            </a:endParaRPr>
          </a:p>
          <a:p>
            <a:pPr marL="457200" lvl="0" indent="-298450" algn="l" rtl="0">
              <a:spcBef>
                <a:spcPts val="0"/>
              </a:spcBef>
              <a:spcAft>
                <a:spcPts val="0"/>
              </a:spcAft>
              <a:buClr>
                <a:srgbClr val="000000"/>
              </a:buClr>
              <a:buSzPts val="1100"/>
              <a:buAutoNum type="arabicPeriod"/>
            </a:pPr>
            <a:r>
              <a:rPr lang="en" sz="1100" dirty="0">
                <a:solidFill>
                  <a:srgbClr val="000000"/>
                </a:solidFill>
              </a:rPr>
              <a:t>Encourage and assist BIPOC students’ participation in these programs and other opportunities</a:t>
            </a:r>
            <a:endParaRPr sz="1100" dirty="0">
              <a:solidFill>
                <a:srgbClr val="000000"/>
              </a:solidFill>
            </a:endParaRPr>
          </a:p>
          <a:p>
            <a:pPr marL="457200" lvl="0" indent="-298450" algn="l" rtl="0">
              <a:spcBef>
                <a:spcPts val="0"/>
              </a:spcBef>
              <a:spcAft>
                <a:spcPts val="0"/>
              </a:spcAft>
              <a:buClr>
                <a:srgbClr val="000000"/>
              </a:buClr>
              <a:buSzPts val="1100"/>
              <a:buAutoNum type="arabicPeriod"/>
            </a:pPr>
            <a:r>
              <a:rPr lang="en" sz="1100" dirty="0">
                <a:solidFill>
                  <a:srgbClr val="000000"/>
                </a:solidFill>
              </a:rPr>
              <a:t>Create and advertise more social media spaces for students to meet one another </a:t>
            </a:r>
            <a:endParaRPr sz="1100"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7650" y="12268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BIPOC Peer Relationships in Student Housing</a:t>
            </a:r>
            <a:endParaRPr sz="2300"/>
          </a:p>
        </p:txBody>
      </p:sp>
      <p:sp>
        <p:nvSpPr>
          <p:cNvPr id="111" name="Google Shape;111;p17"/>
          <p:cNvSpPr txBox="1">
            <a:spLocks noGrp="1"/>
          </p:cNvSpPr>
          <p:nvPr>
            <p:ph type="body" idx="1"/>
          </p:nvPr>
        </p:nvSpPr>
        <p:spPr>
          <a:xfrm>
            <a:off x="647700" y="1883350"/>
            <a:ext cx="8039100" cy="3352800"/>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Clr>
                <a:srgbClr val="000000"/>
              </a:buClr>
              <a:buSzPts val="1200"/>
              <a:buNone/>
            </a:pPr>
            <a:r>
              <a:rPr lang="en" sz="1200" dirty="0">
                <a:solidFill>
                  <a:srgbClr val="000000"/>
                </a:solidFill>
              </a:rPr>
              <a:t>“I feel </a:t>
            </a:r>
            <a:r>
              <a:rPr lang="en" sz="1200" u="sng" dirty="0">
                <a:solidFill>
                  <a:srgbClr val="000000"/>
                </a:solidFill>
              </a:rPr>
              <a:t>comfortable talking</a:t>
            </a:r>
            <a:r>
              <a:rPr lang="en" sz="1200" dirty="0">
                <a:solidFill>
                  <a:srgbClr val="000000"/>
                </a:solidFill>
              </a:rPr>
              <a:t> with students in my dorm or honor house whose race, ethnicity, or nationality is different from my own”</a:t>
            </a:r>
            <a:endParaRPr sz="1200"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BIPOC students were more likely than white students to disagree or feel neutral  (BIPOC=4.8% vs White=16.3%).</a:t>
            </a:r>
            <a:endParaRPr dirty="0">
              <a:solidFill>
                <a:srgbClr val="000000"/>
              </a:solidFill>
            </a:endParaRPr>
          </a:p>
          <a:p>
            <a:pPr marL="152400" lvl="0" indent="0" algn="l" rtl="0">
              <a:spcBef>
                <a:spcPts val="1000"/>
              </a:spcBef>
              <a:spcAft>
                <a:spcPts val="0"/>
              </a:spcAft>
              <a:buClr>
                <a:srgbClr val="000000"/>
              </a:buClr>
              <a:buSzPts val="1200"/>
              <a:buNone/>
            </a:pPr>
            <a:r>
              <a:rPr lang="en" sz="1200" u="sng" dirty="0">
                <a:solidFill>
                  <a:srgbClr val="000000"/>
                </a:solidFill>
              </a:rPr>
              <a:t>Sources of Friendships</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Living near other students in campus housing: 68.1% listed this as very or extremely important</a:t>
            </a:r>
            <a:endParaRPr dirty="0">
              <a:solidFill>
                <a:srgbClr val="000000"/>
              </a:solidFill>
            </a:endParaRPr>
          </a:p>
          <a:p>
            <a:pPr lvl="1">
              <a:spcBef>
                <a:spcPts val="0"/>
              </a:spcBef>
              <a:buClr>
                <a:srgbClr val="000000"/>
              </a:buClr>
            </a:pPr>
            <a:r>
              <a:rPr lang="en" dirty="0">
                <a:solidFill>
                  <a:srgbClr val="000000"/>
                </a:solidFill>
              </a:rPr>
              <a:t>Mutual Friends: 69.2% listed this as very or </a:t>
            </a:r>
            <a:r>
              <a:rPr lang="en-US" dirty="0">
                <a:solidFill>
                  <a:srgbClr val="000000"/>
                </a:solidFill>
              </a:rPr>
              <a:t>extremely important.</a:t>
            </a:r>
          </a:p>
          <a:p>
            <a:pPr marL="1073150" lvl="2" indent="0">
              <a:lnSpc>
                <a:spcPct val="100000"/>
              </a:lnSpc>
              <a:spcBef>
                <a:spcPts val="0"/>
              </a:spcBef>
              <a:buClr>
                <a:srgbClr val="000000"/>
              </a:buClr>
              <a:buNone/>
            </a:pPr>
            <a:r>
              <a:rPr lang="en-US" dirty="0">
                <a:solidFill>
                  <a:srgbClr val="000000"/>
                </a:solidFill>
              </a:rPr>
              <a:t>    BIPOC students were 1.3x more likely to rate mutual friends as extremely important. </a:t>
            </a:r>
          </a:p>
          <a:p>
            <a:pPr marL="914400" lvl="1" indent="-298450" algn="l" rtl="0">
              <a:lnSpc>
                <a:spcPct val="100000"/>
              </a:lnSpc>
              <a:spcBef>
                <a:spcPts val="0"/>
              </a:spcBef>
              <a:spcAft>
                <a:spcPts val="0"/>
              </a:spcAft>
              <a:buClr>
                <a:srgbClr val="000000"/>
              </a:buClr>
              <a:buSzPts val="1100"/>
              <a:buChar char="○"/>
            </a:pPr>
            <a:r>
              <a:rPr lang="en" dirty="0">
                <a:solidFill>
                  <a:srgbClr val="000000"/>
                </a:solidFill>
              </a:rPr>
              <a:t>Programming in campus housing:  13.8% listed as very or extremely important.</a:t>
            </a:r>
            <a:endParaRPr sz="1050" dirty="0">
              <a:solidFill>
                <a:srgbClr val="000000"/>
              </a:solidFill>
            </a:endParaRPr>
          </a:p>
          <a:p>
            <a:pPr marL="0" lvl="0" indent="0" algn="l" rtl="0">
              <a:lnSpc>
                <a:spcPct val="115000"/>
              </a:lnSpc>
              <a:spcBef>
                <a:spcPts val="1600"/>
              </a:spcBef>
              <a:spcAft>
                <a:spcPts val="0"/>
              </a:spcAft>
              <a:buNone/>
            </a:pPr>
            <a:r>
              <a:rPr lang="en" sz="1200" u="sng" dirty="0">
                <a:solidFill>
                  <a:srgbClr val="000000"/>
                </a:solidFill>
              </a:rPr>
              <a:t>Recommendations for equity and inclusion:</a:t>
            </a:r>
            <a:endParaRPr sz="1200" u="sng" dirty="0">
              <a:solidFill>
                <a:srgbClr val="000000"/>
              </a:solidFill>
            </a:endParaRPr>
          </a:p>
          <a:p>
            <a:pPr marL="457200" lvl="0" indent="-298450" algn="l" rtl="0">
              <a:lnSpc>
                <a:spcPct val="115000"/>
              </a:lnSpc>
              <a:spcBef>
                <a:spcPts val="0"/>
              </a:spcBef>
              <a:spcAft>
                <a:spcPts val="0"/>
              </a:spcAft>
              <a:buClr>
                <a:srgbClr val="000000"/>
              </a:buClr>
              <a:buSzPts val="1100"/>
              <a:buAutoNum type="arabicPeriod"/>
            </a:pPr>
            <a:r>
              <a:rPr lang="en" sz="1100" dirty="0">
                <a:solidFill>
                  <a:srgbClr val="000000"/>
                </a:solidFill>
              </a:rPr>
              <a:t>Establish more college-run organizations for BIPOC students (counterparts to mainly white organizations like Ole Choir)</a:t>
            </a:r>
            <a:endParaRPr sz="1100" dirty="0">
              <a:solidFill>
                <a:srgbClr val="000000"/>
              </a:solidFill>
            </a:endParaRPr>
          </a:p>
          <a:p>
            <a:pPr marL="457200" lvl="0" indent="-298450" algn="l" rtl="0">
              <a:lnSpc>
                <a:spcPct val="115000"/>
              </a:lnSpc>
              <a:spcBef>
                <a:spcPts val="0"/>
              </a:spcBef>
              <a:spcAft>
                <a:spcPts val="0"/>
              </a:spcAft>
              <a:buClr>
                <a:srgbClr val="000000"/>
              </a:buClr>
              <a:buSzPts val="1100"/>
              <a:buAutoNum type="arabicPeriod"/>
            </a:pPr>
            <a:r>
              <a:rPr lang="en" sz="1100" dirty="0">
                <a:solidFill>
                  <a:srgbClr val="000000"/>
                </a:solidFill>
              </a:rPr>
              <a:t>Eliminate the housing component of conversations programs</a:t>
            </a:r>
            <a:endParaRPr sz="1100" dirty="0">
              <a:solidFill>
                <a:srgbClr val="000000"/>
              </a:solidFill>
            </a:endParaRPr>
          </a:p>
          <a:p>
            <a:pPr marL="457200" lvl="0" indent="-298450" algn="l" rtl="0">
              <a:lnSpc>
                <a:spcPct val="115000"/>
              </a:lnSpc>
              <a:spcBef>
                <a:spcPts val="0"/>
              </a:spcBef>
              <a:spcAft>
                <a:spcPts val="0"/>
              </a:spcAft>
              <a:buClr>
                <a:srgbClr val="000000"/>
              </a:buClr>
              <a:buSzPts val="1100"/>
              <a:buAutoNum type="arabicPeriod"/>
            </a:pPr>
            <a:r>
              <a:rPr lang="en" sz="1100" dirty="0">
                <a:solidFill>
                  <a:srgbClr val="000000"/>
                </a:solidFill>
              </a:rPr>
              <a:t>Allow BIPOC first years the option of rooming with someone of their same race and ethnicity</a:t>
            </a:r>
            <a:endParaRPr sz="1100" dirty="0">
              <a:solidFill>
                <a:srgbClr val="000000"/>
              </a:solidFill>
            </a:endParaRPr>
          </a:p>
          <a:p>
            <a:pPr marL="0" lvl="0" indent="0" algn="l" rtl="0">
              <a:lnSpc>
                <a:spcPct val="100000"/>
              </a:lnSpc>
              <a:spcBef>
                <a:spcPts val="0"/>
              </a:spcBef>
              <a:spcAft>
                <a:spcPts val="0"/>
              </a:spcAft>
              <a:buNone/>
            </a:pPr>
            <a:endParaRPr sz="1050"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680583" y="711905"/>
            <a:ext cx="7345617" cy="253869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1200"/>
              </a:spcAft>
              <a:buClr>
                <a:srgbClr val="000000"/>
              </a:buClr>
              <a:buSzPts val="3700"/>
              <a:buFont typeface="Arial"/>
              <a:buNone/>
              <a:tabLst/>
              <a:defRPr/>
            </a:pPr>
            <a:r>
              <a:rPr kumimoji="0" lang="en" sz="3200" i="0" u="none" strike="noStrike" kern="0" cap="none" spc="0" normalizeH="0" baseline="0" noProof="0" dirty="0">
                <a:ln>
                  <a:noFill/>
                </a:ln>
                <a:solidFill>
                  <a:srgbClr val="000000"/>
                </a:solidFill>
                <a:effectLst/>
                <a:uLnTx/>
                <a:uFillTx/>
                <a:latin typeface="Proxima Nova"/>
                <a:ea typeface="Proxima Nova"/>
                <a:cs typeface="Proxima Nova"/>
                <a:sym typeface="Proxima Nova"/>
              </a:rPr>
              <a:t>Exploring Racial Equity </a:t>
            </a:r>
          </a:p>
          <a:p>
            <a:pPr marL="0" marR="0" lvl="0" indent="0" algn="ctr" defTabSz="914400" rtl="0" eaLnBrk="1" fontAlgn="auto" latinLnBrk="0" hangingPunct="1">
              <a:lnSpc>
                <a:spcPct val="100000"/>
              </a:lnSpc>
              <a:spcBef>
                <a:spcPts val="0"/>
              </a:spcBef>
              <a:spcAft>
                <a:spcPts val="1200"/>
              </a:spcAft>
              <a:buClr>
                <a:srgbClr val="000000"/>
              </a:buClr>
              <a:buSzPts val="3700"/>
              <a:buFont typeface="Arial"/>
              <a:buNone/>
              <a:tabLst/>
              <a:defRPr/>
            </a:pPr>
            <a:r>
              <a:rPr kumimoji="0" lang="en" sz="3200" i="0" u="none" strike="noStrike" kern="0" cap="none" spc="0" normalizeH="0" baseline="0" noProof="0" dirty="0">
                <a:ln>
                  <a:noFill/>
                </a:ln>
                <a:solidFill>
                  <a:srgbClr val="000000"/>
                </a:solidFill>
                <a:effectLst/>
                <a:uLnTx/>
                <a:uFillTx/>
                <a:latin typeface="Proxima Nova"/>
                <a:ea typeface="Proxima Nova"/>
                <a:cs typeface="Proxima Nova"/>
                <a:sym typeface="Proxima Nova"/>
              </a:rPr>
              <a:t>and Inclusion in Student</a:t>
            </a:r>
          </a:p>
          <a:p>
            <a:pPr marL="0" marR="0" lvl="0" indent="0" algn="ctr" defTabSz="914400" rtl="0" eaLnBrk="1" fontAlgn="auto" latinLnBrk="0" hangingPunct="1">
              <a:lnSpc>
                <a:spcPct val="100000"/>
              </a:lnSpc>
              <a:spcBef>
                <a:spcPts val="0"/>
              </a:spcBef>
              <a:spcAft>
                <a:spcPts val="1200"/>
              </a:spcAft>
              <a:buClr>
                <a:srgbClr val="000000"/>
              </a:buClr>
              <a:buSzPts val="3700"/>
              <a:buFont typeface="Arial"/>
              <a:buNone/>
              <a:tabLst/>
              <a:defRPr/>
            </a:pPr>
            <a:r>
              <a:rPr kumimoji="0" lang="en" sz="3200" i="0" u="none" strike="noStrike" kern="0" cap="none" spc="0" normalizeH="0" baseline="0" noProof="0" dirty="0">
                <a:ln>
                  <a:noFill/>
                </a:ln>
                <a:solidFill>
                  <a:srgbClr val="000000"/>
                </a:solidFill>
                <a:effectLst/>
                <a:uLnTx/>
                <a:uFillTx/>
                <a:latin typeface="Proxima Nova"/>
                <a:ea typeface="Proxima Nova"/>
                <a:cs typeface="Proxima Nova"/>
                <a:sym typeface="Proxima Nova"/>
              </a:rPr>
              <a:t> Organizations, Co-curriculars, </a:t>
            </a:r>
          </a:p>
          <a:p>
            <a:pPr marL="0" marR="0" lvl="0" indent="0" algn="ctr" defTabSz="914400" rtl="0" eaLnBrk="1" fontAlgn="auto" latinLnBrk="0" hangingPunct="1">
              <a:lnSpc>
                <a:spcPct val="100000"/>
              </a:lnSpc>
              <a:spcBef>
                <a:spcPts val="0"/>
              </a:spcBef>
              <a:spcAft>
                <a:spcPts val="1200"/>
              </a:spcAft>
              <a:buClr>
                <a:srgbClr val="000000"/>
              </a:buClr>
              <a:buSzPts val="3700"/>
              <a:buFont typeface="Arial"/>
              <a:buNone/>
              <a:tabLst/>
              <a:defRPr/>
            </a:pPr>
            <a:r>
              <a:rPr kumimoji="0" lang="en" sz="3200" i="0" u="none" strike="noStrike" kern="0" cap="none" spc="0" normalizeH="0" baseline="0" noProof="0" dirty="0">
                <a:ln>
                  <a:noFill/>
                </a:ln>
                <a:solidFill>
                  <a:srgbClr val="000000"/>
                </a:solidFill>
                <a:effectLst/>
                <a:uLnTx/>
                <a:uFillTx/>
                <a:latin typeface="Proxima Nova"/>
                <a:ea typeface="Proxima Nova"/>
                <a:cs typeface="Proxima Nova"/>
                <a:sym typeface="Proxima Nova"/>
              </a:rPr>
              <a:t>and On-campus Employment</a:t>
            </a:r>
            <a:endParaRPr kumimoji="0" sz="320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63" name="Google Shape;63;p13"/>
          <p:cNvSpPr txBox="1"/>
          <p:nvPr/>
        </p:nvSpPr>
        <p:spPr>
          <a:xfrm>
            <a:off x="1421800" y="3250596"/>
            <a:ext cx="6452400" cy="105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30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Aubrey Sewell, Kiernan Bartlett, and Emma Boehm</a:t>
            </a:r>
            <a:endParaRPr kumimoji="0" sz="130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 sz="1300" i="0" u="none" strike="noStrike" kern="0" cap="none" spc="0" normalizeH="0" baseline="0" noProof="0" dirty="0">
                <a:ln>
                  <a:noFill/>
                </a:ln>
                <a:solidFill>
                  <a:srgbClr val="000000"/>
                </a:solidFill>
                <a:effectLst/>
                <a:uLnTx/>
                <a:uFillTx/>
                <a:latin typeface="Proxima Nova"/>
                <a:ea typeface="Proxima Nova"/>
                <a:cs typeface="Proxima Nova"/>
                <a:sym typeface="Proxima Nova"/>
              </a:rPr>
              <a:t>SOAN 371: Foundations of Social Science Research – St. Olaf College, Fall 2020</a:t>
            </a:r>
            <a:endParaRPr kumimoji="0" sz="130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3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2" name="Rectangle 1">
            <a:extLst>
              <a:ext uri="{FF2B5EF4-FFF2-40B4-BE49-F238E27FC236}">
                <a16:creationId xmlns:a16="http://schemas.microsoft.com/office/drawing/2014/main" id="{B2F221F6-E4B5-4ACB-A162-D84A6DC49DAC}"/>
              </a:ext>
            </a:extLst>
          </p:cNvPr>
          <p:cNvSpPr/>
          <p:nvPr/>
        </p:nvSpPr>
        <p:spPr>
          <a:xfrm>
            <a:off x="1117800" y="590550"/>
            <a:ext cx="6604400" cy="35496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2190643" y="347675"/>
            <a:ext cx="4641958"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3600" b="1" dirty="0">
                <a:latin typeface="Proxima Nova"/>
                <a:ea typeface="Proxima Nova"/>
                <a:cs typeface="Proxima Nova"/>
                <a:sym typeface="Proxima Nova"/>
              </a:rPr>
              <a:t>Important Terms</a:t>
            </a:r>
            <a:endParaRPr sz="3600" dirty="0"/>
          </a:p>
        </p:txBody>
      </p:sp>
      <p:sp>
        <p:nvSpPr>
          <p:cNvPr id="69" name="Google Shape;69;p14"/>
          <p:cNvSpPr txBox="1">
            <a:spLocks noGrp="1"/>
          </p:cNvSpPr>
          <p:nvPr>
            <p:ph type="body" idx="1"/>
          </p:nvPr>
        </p:nvSpPr>
        <p:spPr>
          <a:xfrm>
            <a:off x="2190643" y="1535575"/>
            <a:ext cx="4849213" cy="226807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latin typeface="Proxima Nova"/>
                <a:ea typeface="Proxima Nova"/>
                <a:cs typeface="Proxima Nova"/>
                <a:sym typeface="Proxima Nova"/>
              </a:rPr>
              <a:t>Student Organizations: Student-led activities</a:t>
            </a:r>
            <a:endParaRPr dirty="0"/>
          </a:p>
          <a:p>
            <a:pPr marL="114300" lvl="0" indent="0" algn="l" rtl="0">
              <a:lnSpc>
                <a:spcPct val="115000"/>
              </a:lnSpc>
              <a:spcBef>
                <a:spcPts val="0"/>
              </a:spcBef>
              <a:spcAft>
                <a:spcPts val="0"/>
              </a:spcAft>
              <a:buSzPts val="1800"/>
              <a:buNone/>
            </a:pPr>
            <a:endParaRPr dirty="0">
              <a:latin typeface="Proxima Nova"/>
              <a:ea typeface="Proxima Nova"/>
              <a:cs typeface="Proxima Nova"/>
              <a:sym typeface="Proxima Nova"/>
            </a:endParaRPr>
          </a:p>
          <a:p>
            <a:pPr marL="114300" lvl="0" indent="0" algn="l" rtl="0">
              <a:lnSpc>
                <a:spcPct val="115000"/>
              </a:lnSpc>
              <a:spcBef>
                <a:spcPts val="0"/>
              </a:spcBef>
              <a:spcAft>
                <a:spcPts val="0"/>
              </a:spcAft>
              <a:buSzPts val="1800"/>
              <a:buNone/>
            </a:pPr>
            <a:r>
              <a:rPr lang="en" dirty="0">
                <a:latin typeface="Proxima Nova"/>
                <a:ea typeface="Proxima Nova"/>
                <a:cs typeface="Proxima Nova"/>
                <a:sym typeface="Proxima Nova"/>
              </a:rPr>
              <a:t>Co-curriculars: Faculty-led activities</a:t>
            </a:r>
            <a:endParaRPr dirty="0"/>
          </a:p>
          <a:p>
            <a:pPr marL="114300" lvl="0" indent="0" algn="l" rtl="0">
              <a:lnSpc>
                <a:spcPct val="115000"/>
              </a:lnSpc>
              <a:spcBef>
                <a:spcPts val="0"/>
              </a:spcBef>
              <a:spcAft>
                <a:spcPts val="0"/>
              </a:spcAft>
              <a:buSzPts val="1800"/>
              <a:buNone/>
            </a:pPr>
            <a:endParaRPr dirty="0">
              <a:latin typeface="Proxima Nova"/>
              <a:ea typeface="Proxima Nova"/>
              <a:cs typeface="Proxima Nova"/>
              <a:sym typeface="Proxima Nova"/>
            </a:endParaRPr>
          </a:p>
          <a:p>
            <a:pPr marL="114300" lvl="0" indent="0" algn="l" rtl="0">
              <a:lnSpc>
                <a:spcPct val="115000"/>
              </a:lnSpc>
              <a:spcBef>
                <a:spcPts val="0"/>
              </a:spcBef>
              <a:spcAft>
                <a:spcPts val="0"/>
              </a:spcAft>
              <a:buSzPts val="1800"/>
              <a:buNone/>
            </a:pPr>
            <a:r>
              <a:rPr lang="en" dirty="0">
                <a:latin typeface="Proxima Nova"/>
                <a:ea typeface="Proxima Nova"/>
                <a:cs typeface="Proxima Nova"/>
                <a:sym typeface="Proxima Nova"/>
              </a:rPr>
              <a:t>On-campus employment</a:t>
            </a:r>
            <a:endParaRPr dirty="0"/>
          </a:p>
          <a:p>
            <a:pPr marL="114300" lvl="0" indent="0" algn="l" rtl="0">
              <a:lnSpc>
                <a:spcPct val="115000"/>
              </a:lnSpc>
              <a:spcBef>
                <a:spcPts val="0"/>
              </a:spcBef>
              <a:spcAft>
                <a:spcPts val="0"/>
              </a:spcAft>
              <a:buSzPts val="1800"/>
              <a:buNone/>
            </a:pPr>
            <a:endParaRPr dirty="0">
              <a:latin typeface="Proxima Nova"/>
              <a:ea typeface="Proxima Nova"/>
              <a:cs typeface="Proxima Nova"/>
              <a:sym typeface="Proxima Nova"/>
            </a:endParaRPr>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endParaRPr dirty="0">
              <a:latin typeface="Proxima Nova"/>
              <a:ea typeface="Proxima Nova"/>
              <a:cs typeface="Proxima Nova"/>
              <a:sym typeface="Proxima Nova"/>
            </a:endParaRPr>
          </a:p>
          <a:p>
            <a:pPr marL="114300" lvl="0" indent="0" algn="l" rtl="0">
              <a:lnSpc>
                <a:spcPct val="115000"/>
              </a:lnSpc>
              <a:spcBef>
                <a:spcPts val="0"/>
              </a:spcBef>
              <a:spcAft>
                <a:spcPts val="0"/>
              </a:spcAft>
              <a:buSzPts val="1800"/>
              <a:buNone/>
            </a:pP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0" y="212271"/>
            <a:ext cx="9144000" cy="579665"/>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SzPts val="4200"/>
              <a:buNone/>
            </a:pPr>
            <a:endParaRPr sz="1100" dirty="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 sz="1900" b="1" dirty="0">
                <a:latin typeface="Proxima Nova"/>
                <a:ea typeface="Proxima Nova"/>
                <a:cs typeface="Proxima Nova"/>
                <a:sym typeface="Proxima Nova"/>
              </a:rPr>
              <a:t>How do barriers to participation compare across race and ethnicity? </a:t>
            </a:r>
            <a:endParaRPr sz="1800" b="1" dirty="0">
              <a:latin typeface="Proxima Nova"/>
              <a:ea typeface="Proxima Nova"/>
              <a:cs typeface="Proxima Nova"/>
              <a:sym typeface="Proxima Nova"/>
            </a:endParaRPr>
          </a:p>
        </p:txBody>
      </p:sp>
      <p:graphicFrame>
        <p:nvGraphicFramePr>
          <p:cNvPr id="75" name="Google Shape;75;p15"/>
          <p:cNvGraphicFramePr/>
          <p:nvPr>
            <p:extLst>
              <p:ext uri="{D42A27DB-BD31-4B8C-83A1-F6EECF244321}">
                <p14:modId xmlns:p14="http://schemas.microsoft.com/office/powerpoint/2010/main" val="1117782433"/>
              </p:ext>
            </p:extLst>
          </p:nvPr>
        </p:nvGraphicFramePr>
        <p:xfrm>
          <a:off x="800101" y="1020316"/>
          <a:ext cx="7543797" cy="1488440"/>
        </p:xfrm>
        <a:graphic>
          <a:graphicData uri="http://schemas.openxmlformats.org/drawingml/2006/table">
            <a:tbl>
              <a:tblPr>
                <a:noFill/>
              </a:tblPr>
              <a:tblGrid>
                <a:gridCol w="4254499">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621151">
                  <a:extLst>
                    <a:ext uri="{9D8B030D-6E8A-4147-A177-3AD203B41FA5}">
                      <a16:colId xmlns:a16="http://schemas.microsoft.com/office/drawing/2014/main" val="20002"/>
                    </a:ext>
                  </a:extLst>
                </a:gridCol>
                <a:gridCol w="821742">
                  <a:extLst>
                    <a:ext uri="{9D8B030D-6E8A-4147-A177-3AD203B41FA5}">
                      <a16:colId xmlns:a16="http://schemas.microsoft.com/office/drawing/2014/main" val="20003"/>
                    </a:ext>
                  </a:extLst>
                </a:gridCol>
                <a:gridCol w="605221">
                  <a:extLst>
                    <a:ext uri="{9D8B030D-6E8A-4147-A177-3AD203B41FA5}">
                      <a16:colId xmlns:a16="http://schemas.microsoft.com/office/drawing/2014/main" val="20004"/>
                    </a:ext>
                  </a:extLst>
                </a:gridCol>
                <a:gridCol w="561734">
                  <a:extLst>
                    <a:ext uri="{9D8B030D-6E8A-4147-A177-3AD203B41FA5}">
                      <a16:colId xmlns:a16="http://schemas.microsoft.com/office/drawing/2014/main" val="20005"/>
                    </a:ext>
                  </a:extLst>
                </a:gridCol>
              </a:tblGrid>
              <a:tr h="338650">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dirty="0">
                          <a:solidFill>
                            <a:schemeClr val="dk1"/>
                          </a:solidFill>
                          <a:latin typeface="Proxima Nova"/>
                          <a:ea typeface="Proxima Nova"/>
                          <a:cs typeface="Proxima Nova"/>
                          <a:sym typeface="Proxima Nova"/>
                        </a:rPr>
                        <a:t>*** = significant difference between BIPOC and White students</a:t>
                      </a: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To a very large extent</a:t>
                      </a:r>
                      <a:endParaRPr sz="8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To a large extent</a:t>
                      </a:r>
                      <a:endParaRPr sz="8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To a moderate extent</a:t>
                      </a:r>
                      <a:endParaRPr sz="8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To a small extent</a:t>
                      </a:r>
                      <a:endParaRPr sz="8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Not</a:t>
                      </a:r>
                      <a:endParaRPr/>
                    </a:p>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at all </a:t>
                      </a:r>
                      <a:endParaRPr sz="80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latin typeface="Proxima Nova"/>
                          <a:ea typeface="Proxima Nova"/>
                          <a:cs typeface="Proxima Nova"/>
                          <a:sym typeface="Proxima Nova"/>
                        </a:rPr>
                        <a:t>Time Commitment</a:t>
                      </a:r>
                      <a:endParaRPr sz="100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0" u="none" strike="noStrike" cap="none">
                          <a:latin typeface="Proxima Nova"/>
                          <a:ea typeface="Proxima Nova"/>
                          <a:cs typeface="Proxima Nova"/>
                          <a:sym typeface="Proxima Nova"/>
                        </a:rPr>
                        <a:t>13.7%</a:t>
                      </a:r>
                      <a:endParaRPr sz="1000" b="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0" u="none" strike="noStrike" cap="none">
                          <a:latin typeface="Proxima Nova"/>
                          <a:ea typeface="Proxima Nova"/>
                          <a:cs typeface="Proxima Nova"/>
                          <a:sym typeface="Proxima Nova"/>
                        </a:rPr>
                        <a:t>25.4%</a:t>
                      </a:r>
                      <a:endParaRPr sz="1000" b="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0" u="none" strike="noStrike" cap="none" dirty="0">
                          <a:latin typeface="Proxima Nova"/>
                          <a:ea typeface="Proxima Nova"/>
                          <a:cs typeface="Proxima Nova"/>
                          <a:sym typeface="Proxima Nova"/>
                        </a:rPr>
                        <a:t>27.0%</a:t>
                      </a:r>
                      <a:endParaRPr sz="1000" b="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18.8%</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15.2%</a:t>
                      </a:r>
                      <a:endParaRPr sz="100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latin typeface="Proxima Nova"/>
                          <a:ea typeface="Proxima Nova"/>
                          <a:cs typeface="Proxima Nova"/>
                          <a:sym typeface="Proxima Nova"/>
                        </a:rPr>
                        <a:t>Feel it's too late to join</a:t>
                      </a:r>
                      <a:endParaRPr sz="100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0" u="none" strike="noStrike" cap="none">
                          <a:latin typeface="Proxima Nova"/>
                          <a:ea typeface="Proxima Nova"/>
                          <a:cs typeface="Proxima Nova"/>
                          <a:sym typeface="Proxima Nova"/>
                        </a:rPr>
                        <a:t>19.0%</a:t>
                      </a:r>
                      <a:endParaRPr sz="1000" b="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0" u="none" strike="noStrike" cap="none">
                          <a:latin typeface="Proxima Nova"/>
                          <a:ea typeface="Proxima Nova"/>
                          <a:cs typeface="Proxima Nova"/>
                          <a:sym typeface="Proxima Nova"/>
                        </a:rPr>
                        <a:t>25.2%</a:t>
                      </a:r>
                      <a:endParaRPr sz="1000" b="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0" u="none" strike="noStrike" cap="none" dirty="0">
                          <a:latin typeface="Proxima Nova"/>
                          <a:ea typeface="Proxima Nova"/>
                          <a:cs typeface="Proxima Nova"/>
                          <a:sym typeface="Proxima Nova"/>
                        </a:rPr>
                        <a:t>21.7%</a:t>
                      </a:r>
                      <a:endParaRPr sz="1000" b="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25.2%</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19.0%</a:t>
                      </a:r>
                      <a:endParaRPr sz="100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2"/>
                  </a:ext>
                </a:extLst>
              </a:tr>
              <a:tr h="242225">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a:latin typeface="Proxima Nova"/>
                          <a:ea typeface="Proxima Nova"/>
                          <a:cs typeface="Proxima Nova"/>
                          <a:sym typeface="Proxima Nova"/>
                        </a:rPr>
                        <a:t>Lack of inclusiveness </a:t>
                      </a:r>
                      <a:r>
                        <a:rPr lang="en" sz="1000" u="none" strike="noStrike" cap="none">
                          <a:latin typeface="Proxima Nova"/>
                          <a:ea typeface="Proxima Nova"/>
                          <a:cs typeface="Proxima Nova"/>
                          <a:sym typeface="Proxima Nova"/>
                        </a:rPr>
                        <a:t>for </a:t>
                      </a:r>
                      <a:r>
                        <a:rPr lang="en" sz="1000" u="sng" strike="noStrike" cap="none">
                          <a:latin typeface="Proxima Nova"/>
                          <a:ea typeface="Proxima Nova"/>
                          <a:cs typeface="Proxima Nova"/>
                          <a:sym typeface="Proxima Nova"/>
                        </a:rPr>
                        <a:t>all</a:t>
                      </a:r>
                      <a:r>
                        <a:rPr lang="en" sz="1000" u="none" strike="noStrike" cap="none">
                          <a:latin typeface="Proxima Nova"/>
                          <a:ea typeface="Proxima Nova"/>
                          <a:cs typeface="Proxima Nova"/>
                          <a:sym typeface="Proxima Nova"/>
                        </a:rPr>
                        <a:t> racial and ethnic identities ***</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 3.9%</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 8.7%</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dirty="0">
                          <a:latin typeface="Proxima Nova"/>
                          <a:ea typeface="Proxima Nova"/>
                          <a:cs typeface="Proxima Nova"/>
                          <a:sym typeface="Proxima Nova"/>
                        </a:rPr>
                        <a:t>16.9%</a:t>
                      </a:r>
                      <a:endParaRPr sz="100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31.9%</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38.6%</a:t>
                      </a:r>
                      <a:endParaRPr sz="100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3"/>
                  </a:ext>
                </a:extLst>
              </a:tr>
              <a:tr h="246350">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a:latin typeface="Proxima Nova"/>
                          <a:ea typeface="Proxima Nova"/>
                          <a:cs typeface="Proxima Nova"/>
                          <a:sym typeface="Proxima Nova"/>
                        </a:rPr>
                        <a:t>Lack of inclusiveness </a:t>
                      </a:r>
                      <a:r>
                        <a:rPr lang="en" sz="1000" u="none" strike="noStrike" cap="none">
                          <a:latin typeface="Proxima Nova"/>
                          <a:ea typeface="Proxima Nova"/>
                          <a:cs typeface="Proxima Nova"/>
                          <a:sym typeface="Proxima Nova"/>
                        </a:rPr>
                        <a:t>for a </a:t>
                      </a:r>
                      <a:r>
                        <a:rPr lang="en" sz="1000" u="sng" strike="noStrike" cap="none">
                          <a:latin typeface="Proxima Nova"/>
                          <a:ea typeface="Proxima Nova"/>
                          <a:cs typeface="Proxima Nova"/>
                          <a:sym typeface="Proxima Nova"/>
                        </a:rPr>
                        <a:t>student’s own </a:t>
                      </a:r>
                      <a:r>
                        <a:rPr lang="en" sz="1000" u="none" strike="noStrike" cap="none">
                          <a:latin typeface="Proxima Nova"/>
                          <a:ea typeface="Proxima Nova"/>
                          <a:cs typeface="Proxima Nova"/>
                          <a:sym typeface="Proxima Nova"/>
                        </a:rPr>
                        <a:t>racial and ethnic identity ***</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 5.5%</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 3.1%</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 7.1%</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a:latin typeface="Proxima Nova"/>
                          <a:ea typeface="Proxima Nova"/>
                          <a:cs typeface="Proxima Nova"/>
                          <a:sym typeface="Proxima Nova"/>
                        </a:rPr>
                        <a:t>11.4%</a:t>
                      </a:r>
                      <a:endParaRPr sz="10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u="none" strike="noStrike" cap="none" dirty="0">
                          <a:latin typeface="Proxima Nova"/>
                          <a:ea typeface="Proxima Nova"/>
                          <a:cs typeface="Proxima Nova"/>
                          <a:sym typeface="Proxima Nova"/>
                        </a:rPr>
                        <a:t>72.9%</a:t>
                      </a:r>
                      <a:endParaRPr sz="1000" u="none" strike="noStrike" cap="none" dirty="0">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4"/>
                  </a:ext>
                </a:extLst>
              </a:tr>
            </a:tbl>
          </a:graphicData>
        </a:graphic>
      </p:graphicFrame>
      <p:sp>
        <p:nvSpPr>
          <p:cNvPr id="76" name="Google Shape;76;p15"/>
          <p:cNvSpPr txBox="1"/>
          <p:nvPr/>
        </p:nvSpPr>
        <p:spPr>
          <a:xfrm>
            <a:off x="673101" y="882541"/>
            <a:ext cx="6388720" cy="27554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kumimoji="0" lang="en" sz="13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100" b="0" u="none" strike="noStrike" kern="0" cap="none" spc="0" normalizeH="0" baseline="0" noProof="0" dirty="0">
                <a:ln>
                  <a:noFill/>
                </a:ln>
                <a:solidFill>
                  <a:srgbClr val="000000"/>
                </a:solidFill>
                <a:effectLst/>
                <a:uLnTx/>
                <a:uFillTx/>
                <a:latin typeface="Proxima Nova"/>
                <a:ea typeface="Proxima Nova"/>
                <a:cs typeface="Proxima Nova"/>
                <a:sym typeface="Proxima Nova"/>
              </a:rPr>
              <a:t>Table 1. Barriers to Participation in Student Organizations and Co-Curriculars</a:t>
            </a:r>
            <a:endParaRPr kumimoji="0" sz="1100" b="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77" name="Google Shape;77;p15"/>
          <p:cNvSpPr txBox="1"/>
          <p:nvPr/>
        </p:nvSpPr>
        <p:spPr>
          <a:xfrm>
            <a:off x="873621" y="2634745"/>
            <a:ext cx="7115700" cy="579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highlight>
                  <a:srgbClr val="FFFFFF"/>
                </a:highlight>
                <a:latin typeface="Proxima Nova"/>
                <a:ea typeface="Proxima Nova"/>
                <a:cs typeface="Proxima Nova"/>
                <a:sym typeface="Proxima Nova"/>
              </a:rPr>
              <a:t>BIPOC students were </a:t>
            </a:r>
            <a:r>
              <a:rPr lang="en" sz="1100" i="1" dirty="0">
                <a:highlight>
                  <a:srgbClr val="FFFFFF"/>
                </a:highlight>
                <a:latin typeface="Proxima Nova"/>
                <a:ea typeface="Proxima Nova"/>
                <a:cs typeface="Proxima Nova"/>
                <a:sym typeface="Proxima Nova"/>
              </a:rPr>
              <a:t>more likely </a:t>
            </a:r>
            <a:r>
              <a:rPr lang="en" sz="1100" dirty="0">
                <a:highlight>
                  <a:srgbClr val="FFFFFF"/>
                </a:highlight>
                <a:latin typeface="Proxima Nova"/>
                <a:ea typeface="Proxima Nova"/>
                <a:cs typeface="Proxima Nova"/>
                <a:sym typeface="Proxima Nova"/>
              </a:rPr>
              <a:t>to experience lack of inclusiveness as a barrier.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i="1" dirty="0">
              <a:highlight>
                <a:srgbClr val="FFFFFF"/>
              </a:highlight>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100" b="0" i="1"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“I feel like there is an </a:t>
            </a:r>
            <a:r>
              <a:rPr kumimoji="0" lang="en" sz="1100" b="0" i="1" u="sng"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invisible barrier</a:t>
            </a:r>
            <a:r>
              <a:rPr kumimoji="0" lang="en" sz="1100" b="0" i="1"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 that keep (sic) BIPOC and white students away from each other… [M]ost of the </a:t>
            </a:r>
            <a:r>
              <a:rPr kumimoji="0" lang="en" sz="1100" b="0" i="1" u="sng"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cliques</a:t>
            </a:r>
            <a:r>
              <a:rPr kumimoji="0" lang="en" sz="1100" b="0" i="1"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 I see have no diversity....” (Anonymous)</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8" name="Google Shape;78;p15"/>
          <p:cNvSpPr txBox="1"/>
          <p:nvPr/>
        </p:nvSpPr>
        <p:spPr>
          <a:xfrm>
            <a:off x="873621" y="3527514"/>
            <a:ext cx="6961830" cy="134330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kumimoji="0" lang="en" sz="1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Recommendations:</a:t>
            </a:r>
            <a:endParaRPr kumimoji="0" sz="11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Proxima Nova"/>
              <a:buAutoNum type="arabicPeriod"/>
              <a:tabLst/>
              <a:defRPr/>
            </a:pP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Promote the </a:t>
            </a:r>
            <a:r>
              <a:rPr kumimoji="0" lang="en" sz="1100" b="1" i="1"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participation</a:t>
            </a: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 </a:t>
            </a:r>
            <a:r>
              <a:rPr kumimoji="0" lang="en" sz="1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of all students on the “Presence” web platform, with an emphasis on reaching BIPOC students.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1200"/>
              </a:spcBef>
              <a:spcAft>
                <a:spcPts val="0"/>
              </a:spcAft>
              <a:buClr>
                <a:srgbClr val="000000"/>
              </a:buClr>
              <a:buSzPts val="1400"/>
              <a:buFont typeface="Proxima Nova"/>
              <a:buAutoNum type="arabicPeriod"/>
              <a:tabLst/>
              <a:defRPr/>
            </a:pP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Require organizations’ leaders to reduce exclusive tendencies by </a:t>
            </a: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addressing students’ feelings of belonging and exclusion</a:t>
            </a: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b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b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74843" y="204241"/>
            <a:ext cx="9105000" cy="552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latin typeface="Proxima Nova"/>
                <a:ea typeface="Proxima Nova"/>
                <a:cs typeface="Proxima Nova"/>
                <a:sym typeface="Proxima Nova"/>
              </a:rPr>
              <a:t>How do barriers to attaining leadership compare across race and ethnicity?</a:t>
            </a:r>
            <a:endParaRPr sz="4000"/>
          </a:p>
        </p:txBody>
      </p:sp>
      <p:graphicFrame>
        <p:nvGraphicFramePr>
          <p:cNvPr id="84" name="Google Shape;84;p16"/>
          <p:cNvGraphicFramePr/>
          <p:nvPr>
            <p:extLst>
              <p:ext uri="{D42A27DB-BD31-4B8C-83A1-F6EECF244321}">
                <p14:modId xmlns:p14="http://schemas.microsoft.com/office/powerpoint/2010/main" val="4088516720"/>
              </p:ext>
            </p:extLst>
          </p:nvPr>
        </p:nvGraphicFramePr>
        <p:xfrm>
          <a:off x="957941" y="996864"/>
          <a:ext cx="7194817" cy="1996440"/>
        </p:xfrm>
        <a:graphic>
          <a:graphicData uri="http://schemas.openxmlformats.org/drawingml/2006/table">
            <a:tbl>
              <a:tblPr>
                <a:noFill/>
              </a:tblPr>
              <a:tblGrid>
                <a:gridCol w="3131075">
                  <a:extLst>
                    <a:ext uri="{9D8B030D-6E8A-4147-A177-3AD203B41FA5}">
                      <a16:colId xmlns:a16="http://schemas.microsoft.com/office/drawing/2014/main" val="20000"/>
                    </a:ext>
                  </a:extLst>
                </a:gridCol>
                <a:gridCol w="1026575">
                  <a:extLst>
                    <a:ext uri="{9D8B030D-6E8A-4147-A177-3AD203B41FA5}">
                      <a16:colId xmlns:a16="http://schemas.microsoft.com/office/drawing/2014/main" val="20001"/>
                    </a:ext>
                  </a:extLst>
                </a:gridCol>
                <a:gridCol w="762600">
                  <a:extLst>
                    <a:ext uri="{9D8B030D-6E8A-4147-A177-3AD203B41FA5}">
                      <a16:colId xmlns:a16="http://schemas.microsoft.com/office/drawing/2014/main" val="20002"/>
                    </a:ext>
                  </a:extLst>
                </a:gridCol>
                <a:gridCol w="953250">
                  <a:extLst>
                    <a:ext uri="{9D8B030D-6E8A-4147-A177-3AD203B41FA5}">
                      <a16:colId xmlns:a16="http://schemas.microsoft.com/office/drawing/2014/main" val="20003"/>
                    </a:ext>
                  </a:extLst>
                </a:gridCol>
                <a:gridCol w="668174">
                  <a:extLst>
                    <a:ext uri="{9D8B030D-6E8A-4147-A177-3AD203B41FA5}">
                      <a16:colId xmlns:a16="http://schemas.microsoft.com/office/drawing/2014/main" val="20004"/>
                    </a:ext>
                  </a:extLst>
                </a:gridCol>
                <a:gridCol w="653143">
                  <a:extLst>
                    <a:ext uri="{9D8B030D-6E8A-4147-A177-3AD203B41FA5}">
                      <a16:colId xmlns:a16="http://schemas.microsoft.com/office/drawing/2014/main" val="20005"/>
                    </a:ext>
                  </a:extLst>
                </a:gridCol>
              </a:tblGrid>
              <a:tr h="340700">
                <a:tc>
                  <a:txBody>
                    <a:bodyPr/>
                    <a:lstStyle/>
                    <a:p>
                      <a:pPr marL="0" marR="0" lvl="0" indent="0" algn="l" rtl="0">
                        <a:lnSpc>
                          <a:spcPct val="115000"/>
                        </a:lnSpc>
                        <a:spcBef>
                          <a:spcPts val="0"/>
                        </a:spcBef>
                        <a:spcAft>
                          <a:spcPts val="0"/>
                        </a:spcAft>
                        <a:buClr>
                          <a:schemeClr val="dk1"/>
                        </a:buClr>
                        <a:buSzPts val="1100"/>
                        <a:buFont typeface="Arial"/>
                        <a:buNone/>
                      </a:pPr>
                      <a:r>
                        <a:rPr lang="en" sz="900" u="none" strike="noStrike" cap="none" dirty="0">
                          <a:solidFill>
                            <a:schemeClr val="dk1"/>
                          </a:solidFill>
                          <a:latin typeface="Proxima Nova"/>
                          <a:ea typeface="Proxima Nova"/>
                          <a:cs typeface="Proxima Nova"/>
                          <a:sym typeface="Proxima Nova"/>
                        </a:rPr>
                        <a:t>*** = Statistically significant difference</a:t>
                      </a:r>
                      <a:endParaRPr sz="900" u="none" strike="noStrike" cap="none" dirty="0">
                        <a:solidFill>
                          <a:schemeClr val="dk1"/>
                        </a:solidFill>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To a very large extent</a:t>
                      </a:r>
                      <a:endParaRPr sz="9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To a large extent</a:t>
                      </a:r>
                      <a:endParaRPr sz="9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To a moderate extent</a:t>
                      </a:r>
                      <a:endParaRPr sz="9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To a small extent</a:t>
                      </a:r>
                      <a:endParaRPr sz="90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Not at all </a:t>
                      </a:r>
                      <a:endParaRPr sz="90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0"/>
                  </a:ext>
                </a:extLst>
              </a:tr>
              <a:tr h="250125">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Time Commitment</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  8.9%</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25.4%</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27.7%</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14.6%</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23.5%</a:t>
                      </a:r>
                      <a:endParaRPr sz="105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1"/>
                  </a:ext>
                </a:extLst>
              </a:tr>
              <a:tr h="250125">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Time Management</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  6.1%</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13.1%</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21.6%</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23.0%</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36.2%</a:t>
                      </a:r>
                      <a:endParaRPr sz="105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2"/>
                  </a:ext>
                </a:extLst>
              </a:tr>
              <a:tr h="250125">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Anxiety about Leadership</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b="0" u="none" strike="noStrike" cap="none">
                          <a:latin typeface="Proxima Nova"/>
                          <a:ea typeface="Proxima Nova"/>
                          <a:cs typeface="Proxima Nova"/>
                          <a:sym typeface="Proxima Nova"/>
                        </a:rPr>
                        <a:t>33.0%</a:t>
                      </a:r>
                      <a:endParaRPr sz="1050" b="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b="0" u="none" strike="noStrike" cap="none" dirty="0">
                          <a:latin typeface="Proxima Nova"/>
                          <a:ea typeface="Proxima Nova"/>
                          <a:cs typeface="Proxima Nova"/>
                          <a:sym typeface="Proxima Nova"/>
                        </a:rPr>
                        <a:t>25.4%</a:t>
                      </a:r>
                      <a:endParaRPr sz="1050" b="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15.8%</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16.3%</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  9.6%</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3"/>
                  </a:ext>
                </a:extLst>
              </a:tr>
              <a:tr h="250125">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Fear of Failing in Leadership positions</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12.3%</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13.3%</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20.4%</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24.2%</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29.9%</a:t>
                      </a:r>
                      <a:endParaRPr sz="1050" u="none" strike="noStrike" cap="none">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4"/>
                  </a:ext>
                </a:extLst>
              </a:tr>
              <a:tr h="322150">
                <a:tc>
                  <a:txBody>
                    <a:bodyPr/>
                    <a:lstStyle/>
                    <a:p>
                      <a:pPr marL="0" marR="0" lvl="0" indent="0" algn="l" rtl="0">
                        <a:lnSpc>
                          <a:spcPct val="100000"/>
                        </a:lnSpc>
                        <a:spcBef>
                          <a:spcPts val="0"/>
                        </a:spcBef>
                        <a:spcAft>
                          <a:spcPts val="0"/>
                        </a:spcAft>
                        <a:buClr>
                          <a:srgbClr val="000000"/>
                        </a:buClr>
                        <a:buSzPts val="1100"/>
                        <a:buFont typeface="Arial"/>
                        <a:buNone/>
                      </a:pPr>
                      <a:r>
                        <a:rPr lang="en" sz="1050" b="1" u="none" strike="noStrike" cap="none" dirty="0">
                          <a:latin typeface="Proxima Nova"/>
                          <a:ea typeface="Proxima Nova"/>
                          <a:cs typeface="Proxima Nova"/>
                          <a:sym typeface="Proxima Nova"/>
                        </a:rPr>
                        <a:t>Lack of Inclusiveness for leaders </a:t>
                      </a:r>
                      <a:r>
                        <a:rPr lang="en" sz="1050" u="none" strike="noStrike" cap="none" dirty="0">
                          <a:latin typeface="Proxima Nova"/>
                          <a:ea typeface="Proxima Nova"/>
                          <a:cs typeface="Proxima Nova"/>
                          <a:sym typeface="Proxima Nova"/>
                        </a:rPr>
                        <a:t>of students</a:t>
                      </a:r>
                      <a:r>
                        <a:rPr lang="en" sz="1050" dirty="0">
                          <a:latin typeface="Proxima Nova"/>
                          <a:ea typeface="Proxima Nova"/>
                          <a:cs typeface="Proxima Nova"/>
                          <a:sym typeface="Proxima Nova"/>
                        </a:rPr>
                        <a:t>’</a:t>
                      </a:r>
                      <a:r>
                        <a:rPr lang="en" sz="1050" u="none" strike="noStrike" cap="none" dirty="0">
                          <a:latin typeface="Proxima Nova"/>
                          <a:ea typeface="Proxima Nova"/>
                          <a:cs typeface="Proxima Nova"/>
                          <a:sym typeface="Proxima Nova"/>
                        </a:rPr>
                        <a:t> racial or ethnic identity***</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  2.9%</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  1.9%</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  5.8%</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13.6%</a:t>
                      </a:r>
                      <a:endParaRPr sz="1050" u="none" strike="noStrike" cap="none">
                        <a:latin typeface="Proxima Nova"/>
                        <a:ea typeface="Proxima Nova"/>
                        <a:cs typeface="Proxima Nova"/>
                        <a:sym typeface="Proxima Nova"/>
                      </a:endParaRPr>
                    </a:p>
                  </a:txBody>
                  <a:tcPr marL="63500" marR="63500" marT="63500" marB="63500">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75.7%</a:t>
                      </a:r>
                      <a:endParaRPr sz="1050" u="none" strike="noStrike" cap="none" dirty="0">
                        <a:latin typeface="Proxima Nova"/>
                        <a:ea typeface="Proxima Nova"/>
                        <a:cs typeface="Proxima Nova"/>
                        <a:sym typeface="Proxima Nova"/>
                      </a:endParaRPr>
                    </a:p>
                  </a:txBody>
                  <a:tcPr marL="63500" marR="63500" marT="63500" marB="63500">
                    <a:solidFill>
                      <a:srgbClr val="FFFFCC"/>
                    </a:solidFill>
                  </a:tcPr>
                </a:tc>
                <a:extLst>
                  <a:ext uri="{0D108BD9-81ED-4DB2-BD59-A6C34878D82A}">
                    <a16:rowId xmlns:a16="http://schemas.microsoft.com/office/drawing/2014/main" val="10005"/>
                  </a:ext>
                </a:extLst>
              </a:tr>
            </a:tbl>
          </a:graphicData>
        </a:graphic>
      </p:graphicFrame>
      <p:sp>
        <p:nvSpPr>
          <p:cNvPr id="85" name="Google Shape;85;p16"/>
          <p:cNvSpPr txBox="1"/>
          <p:nvPr/>
        </p:nvSpPr>
        <p:spPr>
          <a:xfrm>
            <a:off x="694414" y="621729"/>
            <a:ext cx="5731500" cy="345000"/>
          </a:xfrm>
          <a:prstGeom prst="rect">
            <a:avLst/>
          </a:prstGeom>
          <a:noFill/>
          <a:ln>
            <a:noFill/>
          </a:ln>
        </p:spPr>
        <p:txBody>
          <a:bodyPr spcFirstLastPara="1" wrap="square" lIns="91425" tIns="91425" rIns="91425" bIns="91425" anchor="ctr" anchorCtr="0">
            <a:noAutofit/>
          </a:bodyPr>
          <a:lstStyle/>
          <a:p>
            <a:pPr marL="38933" marR="236083" lvl="0" indent="-3646" algn="ctr" defTabSz="914400" rtl="0" eaLnBrk="1" fontAlgn="auto" latinLnBrk="0" hangingPunct="1">
              <a:lnSpc>
                <a:spcPct val="95281"/>
              </a:lnSpc>
              <a:spcBef>
                <a:spcPts val="1256"/>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Table 2. </a:t>
            </a:r>
            <a:r>
              <a:rPr kumimoji="0" lang="en" sz="1200" b="0" i="1" u="none" strike="noStrike" kern="0" cap="none" spc="0" normalizeH="0" baseline="0" noProof="0" dirty="0">
                <a:ln>
                  <a:noFill/>
                </a:ln>
                <a:solidFill>
                  <a:srgbClr val="000000"/>
                </a:solidFill>
                <a:effectLst/>
                <a:uLnTx/>
                <a:uFillTx/>
                <a:latin typeface="Proxima Nova"/>
                <a:ea typeface="Proxima Nova"/>
                <a:cs typeface="Proxima Nova"/>
                <a:sym typeface="Proxima Nova"/>
              </a:rPr>
              <a:t>Barriers to Leadership in Student Organizations and Co-Curriculars</a:t>
            </a:r>
            <a:endParaRPr kumimoji="0" sz="1200" b="0" i="1"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86" name="Google Shape;86;p16"/>
          <p:cNvSpPr txBox="1"/>
          <p:nvPr/>
        </p:nvSpPr>
        <p:spPr>
          <a:xfrm>
            <a:off x="1035635" y="3120642"/>
            <a:ext cx="7039427" cy="11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120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BIPOC students were more likely than white students to experience lack of inclusiveness as a barrier to attaining leadership.</a:t>
            </a:r>
          </a:p>
          <a:p>
            <a:pPr marL="0" marR="0" lvl="0" indent="0" algn="l" defTabSz="914400" rtl="0" eaLnBrk="1" fontAlgn="auto" latinLnBrk="0" hangingPunct="1">
              <a:lnSpc>
                <a:spcPct val="100000"/>
              </a:lnSpc>
              <a:spcBef>
                <a:spcPts val="0"/>
              </a:spcBef>
              <a:spcAft>
                <a:spcPts val="60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Recommendations: </a:t>
            </a:r>
            <a:endParaRPr kumimoji="0"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Proxima Nova"/>
              <a:buAutoNum type="arabicPeriod"/>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Organize open discussions about REI between leaders and members </a:t>
            </a:r>
            <a:r>
              <a:rPr kumimoji="0" lang="en" sz="12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to </a:t>
            </a:r>
            <a:r>
              <a:rPr kumimoji="0" lang="en" sz="1200" b="1" i="1"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alleviate fear of judgment, failure</a:t>
            </a:r>
            <a:r>
              <a:rPr kumimoji="0" lang="en" sz="12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 </a:t>
            </a:r>
            <a:r>
              <a:rPr kumimoji="0" lang="en" sz="1200" b="1" i="1"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and anxiety </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among members seeking leadership roles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kumimoji="0"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Proxima Nova"/>
              <a:buAutoNum type="arabicPeriod"/>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Require </a:t>
            </a:r>
            <a:r>
              <a:rPr kumimoji="0" lang="en" sz="1200" b="1" i="1"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mandatory training</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for all leaders of organizations about strategies to integrate and retain BIPOC student involvement </a:t>
            </a:r>
            <a:endParaRPr kumimoji="0"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1" name="Google Shape;91;p17"/>
          <p:cNvGraphicFramePr/>
          <p:nvPr>
            <p:extLst>
              <p:ext uri="{D42A27DB-BD31-4B8C-83A1-F6EECF244321}">
                <p14:modId xmlns:p14="http://schemas.microsoft.com/office/powerpoint/2010/main" val="925359236"/>
              </p:ext>
            </p:extLst>
          </p:nvPr>
        </p:nvGraphicFramePr>
        <p:xfrm>
          <a:off x="1197428" y="1701342"/>
          <a:ext cx="7114722" cy="3007360"/>
        </p:xfrm>
        <a:graphic>
          <a:graphicData uri="http://schemas.openxmlformats.org/drawingml/2006/table">
            <a:tbl>
              <a:tblPr>
                <a:noFill/>
              </a:tblPr>
              <a:tblGrid>
                <a:gridCol w="3838122">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0325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372325">
                <a:tc>
                  <a:txBody>
                    <a:bodyPr/>
                    <a:lstStyle/>
                    <a:p>
                      <a:pPr marL="0" marR="0" lvl="0" indent="0" algn="l" rtl="0">
                        <a:lnSpc>
                          <a:spcPct val="115000"/>
                        </a:lnSpc>
                        <a:spcBef>
                          <a:spcPts val="0"/>
                        </a:spcBef>
                        <a:spcAft>
                          <a:spcPts val="0"/>
                        </a:spcAft>
                        <a:buClr>
                          <a:schemeClr val="dk1"/>
                        </a:buClr>
                        <a:buSzPts val="1100"/>
                        <a:buFont typeface="Arial"/>
                        <a:buNone/>
                      </a:pP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Strongly Agree</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Somewhat agree</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Neutral</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Somewhat disagree</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Strongly Disagree</a:t>
                      </a:r>
                      <a:endParaRPr sz="900" u="none" strike="noStrike" cap="none">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0"/>
                  </a:ext>
                </a:extLst>
              </a:tr>
              <a:tr h="273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The official leaders encourage an inclusive environment.</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61.7%</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26.1%</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6.8%</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3.2%</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2.3%</a:t>
                      </a:r>
                      <a:endParaRPr sz="110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1"/>
                  </a:ext>
                </a:extLst>
              </a:tr>
              <a:tr h="437125">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highlight>
                            <a:srgbClr val="FFFFFF"/>
                          </a:highlight>
                          <a:latin typeface="Proxima Nova"/>
                          <a:ea typeface="Proxima Nova"/>
                          <a:cs typeface="Proxima Nova"/>
                          <a:sym typeface="Proxima Nova"/>
                        </a:rPr>
                        <a:t>The students in this activity are diverse in terms of race and ethnicity.</a:t>
                      </a:r>
                      <a:endParaRPr sz="1100" b="1"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15.3%</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25.2%</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12.6%</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highlight>
                            <a:srgbClr val="FFF2CC"/>
                          </a:highlight>
                          <a:latin typeface="Proxima Nova"/>
                          <a:ea typeface="Proxima Nova"/>
                          <a:cs typeface="Proxima Nova"/>
                          <a:sym typeface="Proxima Nova"/>
                        </a:rPr>
                        <a:t>30.6%</a:t>
                      </a:r>
                      <a:endParaRPr sz="1100" b="1" u="none" strike="noStrike" cap="none">
                        <a:highlight>
                          <a:srgbClr val="FFF2CC"/>
                        </a:highlight>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highlight>
                            <a:srgbClr val="FFF2CC"/>
                          </a:highlight>
                          <a:latin typeface="Proxima Nova"/>
                          <a:ea typeface="Proxima Nova"/>
                          <a:cs typeface="Proxima Nova"/>
                          <a:sym typeface="Proxima Nova"/>
                        </a:rPr>
                        <a:t>16.2%</a:t>
                      </a:r>
                      <a:endParaRPr sz="1100" b="1" u="none" strike="noStrike" cap="none">
                        <a:highlight>
                          <a:srgbClr val="FFF2CC"/>
                        </a:highlight>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2"/>
                  </a:ext>
                </a:extLst>
              </a:tr>
              <a:tr h="4288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highlight>
                            <a:srgbClr val="FFFFFF"/>
                          </a:highlight>
                          <a:latin typeface="Proxima Nova"/>
                          <a:ea typeface="Proxima Nova"/>
                          <a:cs typeface="Proxima Nova"/>
                          <a:sym typeface="Proxima Nova"/>
                        </a:rPr>
                        <a:t>As a group, we talk about issues of inclusion (such as anti-racism and microaggressions).</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32.4%</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25.2%</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17.1%</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13.5%</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11.7%</a:t>
                      </a:r>
                      <a:endParaRPr sz="1100" u="none" strike="noStrike" cap="none">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3"/>
                  </a:ext>
                </a:extLst>
              </a:tr>
              <a:tr h="4288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highlight>
                            <a:srgbClr val="FFFFFF"/>
                          </a:highlight>
                          <a:latin typeface="Proxima Nova"/>
                          <a:ea typeface="Proxima Nova"/>
                          <a:cs typeface="Proxima Nova"/>
                          <a:sym typeface="Proxima Nova"/>
                        </a:rPr>
                        <a:t>Students' racial and ethnic identity has no impact on their ability to attain a leadership position.</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61.6%</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19.6%</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12.3%</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4.1%</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2.3%</a:t>
                      </a:r>
                      <a:endParaRPr sz="110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4"/>
                  </a:ext>
                </a:extLst>
              </a:tr>
              <a:tr h="4288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highlight>
                            <a:srgbClr val="FFFFFF"/>
                          </a:highlight>
                          <a:latin typeface="Proxima Nova"/>
                          <a:ea typeface="Proxima Nova"/>
                          <a:cs typeface="Proxima Nova"/>
                          <a:sym typeface="Proxima Nova"/>
                        </a:rPr>
                        <a:t>I would feel comfortable talking to the leadership about the inclusivity of the group.</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52.0%</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27.1%</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10.9%</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6.8%</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3.2%</a:t>
                      </a:r>
                      <a:endParaRPr sz="110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5"/>
                  </a:ext>
                </a:extLst>
              </a:tr>
              <a:tr h="3919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highlight>
                            <a:srgbClr val="FFFFFF"/>
                          </a:highlight>
                          <a:latin typeface="Proxima Nova"/>
                          <a:ea typeface="Proxima Nova"/>
                          <a:cs typeface="Proxima Nova"/>
                          <a:sym typeface="Proxima Nova"/>
                        </a:rPr>
                        <a:t>If racism happens in the group (such as a microaggression or racial insult), we address it as a group.</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36.4%</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27.7%</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Proxima Nova"/>
                          <a:ea typeface="Proxima Nova"/>
                          <a:cs typeface="Proxima Nova"/>
                          <a:sym typeface="Proxima Nova"/>
                        </a:rPr>
                        <a:t>25.5%</a:t>
                      </a:r>
                      <a:endParaRPr sz="11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7.3%</a:t>
                      </a:r>
                      <a:endParaRPr sz="11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Proxima Nova"/>
                          <a:ea typeface="Proxima Nova"/>
                          <a:cs typeface="Proxima Nova"/>
                          <a:sym typeface="Proxima Nova"/>
                        </a:rPr>
                        <a:t>  3.2%</a:t>
                      </a:r>
                      <a:endParaRPr sz="110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6"/>
                  </a:ext>
                </a:extLst>
              </a:tr>
            </a:tbl>
          </a:graphicData>
        </a:graphic>
      </p:graphicFrame>
      <p:sp>
        <p:nvSpPr>
          <p:cNvPr id="92" name="Google Shape;92;p17"/>
          <p:cNvSpPr txBox="1"/>
          <p:nvPr/>
        </p:nvSpPr>
        <p:spPr>
          <a:xfrm>
            <a:off x="1124857" y="1355143"/>
            <a:ext cx="7622100" cy="346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Table 3: </a:t>
            </a:r>
            <a:r>
              <a:rPr kumimoji="0" lang="en" sz="1100" b="0" i="1" u="none" strike="noStrike" kern="0" cap="none" spc="0" normalizeH="0" baseline="0" noProof="0" dirty="0">
                <a:ln>
                  <a:noFill/>
                </a:ln>
                <a:solidFill>
                  <a:srgbClr val="000000"/>
                </a:solidFill>
                <a:effectLst/>
                <a:uLnTx/>
                <a:uFillTx/>
                <a:latin typeface="Proxima Nova"/>
                <a:ea typeface="Proxima Nova"/>
                <a:cs typeface="Proxima Nova"/>
                <a:sym typeface="Proxima Nova"/>
              </a:rPr>
              <a:t>Perception of Racial Equity and Inclusion in Student Organizations and Co-curriculars by Percentage</a:t>
            </a:r>
            <a:endParaRPr kumimoji="0"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pic>
        <p:nvPicPr>
          <p:cNvPr id="93" name="Google Shape;93;p17"/>
          <p:cNvPicPr preferRelativeResize="0"/>
          <p:nvPr/>
        </p:nvPicPr>
        <p:blipFill rotWithShape="1">
          <a:blip r:embed="rId3">
            <a:alphaModFix/>
          </a:blip>
          <a:srcRect l="15744" t="8452" r="13044" b="19239"/>
          <a:stretch/>
        </p:blipFill>
        <p:spPr>
          <a:xfrm>
            <a:off x="666373" y="4229098"/>
            <a:ext cx="494770" cy="479604"/>
          </a:xfrm>
          <a:prstGeom prst="rect">
            <a:avLst/>
          </a:prstGeom>
          <a:noFill/>
          <a:ln>
            <a:noFill/>
          </a:ln>
        </p:spPr>
      </p:pic>
      <p:sp>
        <p:nvSpPr>
          <p:cNvPr id="94" name="Google Shape;94;p17"/>
          <p:cNvSpPr txBox="1"/>
          <p:nvPr/>
        </p:nvSpPr>
        <p:spPr>
          <a:xfrm>
            <a:off x="561397" y="390797"/>
            <a:ext cx="7744403" cy="664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what extent do students experience racial and ethnic inclusion and equity in their student organizations and co-curriculars?</a:t>
            </a:r>
            <a:endParaRPr kumimoji="0" sz="18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pic>
        <p:nvPicPr>
          <p:cNvPr id="95" name="Google Shape;95;p17"/>
          <p:cNvPicPr preferRelativeResize="0"/>
          <p:nvPr/>
        </p:nvPicPr>
        <p:blipFill rotWithShape="1">
          <a:blip r:embed="rId3">
            <a:alphaModFix/>
          </a:blip>
          <a:srcRect l="15744" t="8452" r="13045" b="19240"/>
          <a:stretch/>
        </p:blipFill>
        <p:spPr>
          <a:xfrm>
            <a:off x="684516" y="3342950"/>
            <a:ext cx="494770" cy="47960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700875" y="257412"/>
            <a:ext cx="7252100" cy="831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dirty="0">
                <a:latin typeface="Proxima Nova"/>
                <a:ea typeface="Proxima Nova"/>
                <a:cs typeface="Proxima Nova"/>
                <a:sym typeface="Proxima Nova"/>
              </a:rPr>
              <a:t>How do students experience racial and ethnic inclusion and equity in their student organizations and co-curriculars?</a:t>
            </a:r>
            <a:endParaRPr sz="5000" b="1" dirty="0">
              <a:latin typeface="Proxima Nova"/>
              <a:ea typeface="Proxima Nova"/>
              <a:cs typeface="Proxima Nova"/>
              <a:sym typeface="Proxima Nova"/>
            </a:endParaRPr>
          </a:p>
        </p:txBody>
      </p:sp>
      <p:sp>
        <p:nvSpPr>
          <p:cNvPr id="101" name="Google Shape;101;p18"/>
          <p:cNvSpPr txBox="1">
            <a:spLocks noGrp="1"/>
          </p:cNvSpPr>
          <p:nvPr>
            <p:ph type="body" idx="1"/>
          </p:nvPr>
        </p:nvSpPr>
        <p:spPr>
          <a:xfrm>
            <a:off x="984370" y="1404100"/>
            <a:ext cx="7175259" cy="386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b="1" dirty="0">
                <a:highlight>
                  <a:srgbClr val="FFF2CC"/>
                </a:highlight>
                <a:latin typeface="Proxima Nova"/>
                <a:ea typeface="Proxima Nova"/>
                <a:cs typeface="Proxima Nova"/>
                <a:sym typeface="Proxima Nova"/>
              </a:rPr>
              <a:t>Leadership is crucial. </a:t>
            </a:r>
            <a:endParaRPr sz="1300" dirty="0"/>
          </a:p>
          <a:p>
            <a:pPr marL="133350" lvl="0" indent="0" algn="l" rtl="0">
              <a:lnSpc>
                <a:spcPct val="100000"/>
              </a:lnSpc>
              <a:spcBef>
                <a:spcPts val="0"/>
              </a:spcBef>
              <a:spcAft>
                <a:spcPts val="0"/>
              </a:spcAft>
              <a:buClr>
                <a:srgbClr val="000000"/>
              </a:buClr>
              <a:buSzPts val="1500"/>
              <a:buNone/>
            </a:pPr>
            <a:endParaRPr lang="en-US" sz="1500" b="1" dirty="0">
              <a:solidFill>
                <a:srgbClr val="000000"/>
              </a:solidFill>
              <a:highlight>
                <a:srgbClr val="FFFFFF"/>
              </a:highlight>
              <a:latin typeface="Proxima Nova"/>
              <a:ea typeface="Proxima Nova"/>
              <a:cs typeface="Proxima Nova"/>
              <a:sym typeface="Proxima Nova"/>
            </a:endParaRPr>
          </a:p>
          <a:p>
            <a:pPr marL="133350" lvl="0" indent="0" algn="l" rtl="0">
              <a:lnSpc>
                <a:spcPct val="100000"/>
              </a:lnSpc>
              <a:spcBef>
                <a:spcPts val="0"/>
              </a:spcBef>
              <a:spcAft>
                <a:spcPts val="0"/>
              </a:spcAft>
              <a:buClr>
                <a:srgbClr val="000000"/>
              </a:buClr>
              <a:buSzPts val="1500"/>
              <a:buNone/>
            </a:pPr>
            <a:r>
              <a:rPr lang="en" sz="1300" b="1" dirty="0">
                <a:solidFill>
                  <a:srgbClr val="000000"/>
                </a:solidFill>
                <a:highlight>
                  <a:srgbClr val="FFFFFF"/>
                </a:highlight>
                <a:latin typeface="Proxima Nova"/>
                <a:ea typeface="Proxima Nova"/>
                <a:cs typeface="Proxima Nova"/>
                <a:sym typeface="Proxima Nova"/>
              </a:rPr>
              <a:t>Quotes: </a:t>
            </a:r>
            <a:endParaRPr sz="1300" b="1" dirty="0">
              <a:solidFill>
                <a:srgbClr val="000000"/>
              </a:solidFill>
              <a:highlight>
                <a:srgbClr val="FFFFFF"/>
              </a:highlight>
              <a:latin typeface="Proxima Nova"/>
              <a:ea typeface="Proxima Nova"/>
              <a:cs typeface="Proxima Nova"/>
              <a:sym typeface="Proxima Nova"/>
            </a:endParaRPr>
          </a:p>
          <a:p>
            <a:pPr marL="590550" lvl="1" indent="0" algn="l" rtl="0">
              <a:lnSpc>
                <a:spcPct val="100000"/>
              </a:lnSpc>
              <a:spcBef>
                <a:spcPts val="0"/>
              </a:spcBef>
              <a:spcAft>
                <a:spcPts val="0"/>
              </a:spcAft>
              <a:buClr>
                <a:srgbClr val="000000"/>
              </a:buClr>
              <a:buSzPts val="1500"/>
              <a:buNone/>
            </a:pPr>
            <a:r>
              <a:rPr lang="en" sz="1300" i="1" dirty="0">
                <a:solidFill>
                  <a:srgbClr val="000000"/>
                </a:solidFill>
                <a:highlight>
                  <a:srgbClr val="FFFFFF"/>
                </a:highlight>
                <a:latin typeface="Proxima Nova"/>
                <a:ea typeface="Proxima Nova"/>
                <a:cs typeface="Proxima Nova"/>
                <a:sym typeface="Proxima Nova"/>
              </a:rPr>
              <a:t>“St. Olaf is a very predominantly white school and even while there are members who have different racial or ethnic identities, </a:t>
            </a:r>
            <a:r>
              <a:rPr lang="en" sz="1300" b="1" i="1" dirty="0">
                <a:solidFill>
                  <a:srgbClr val="000000"/>
                </a:solidFill>
                <a:highlight>
                  <a:srgbClr val="FFF2CC"/>
                </a:highlight>
                <a:latin typeface="Proxima Nova"/>
                <a:ea typeface="Proxima Nova"/>
                <a:cs typeface="Proxima Nova"/>
                <a:sym typeface="Proxima Nova"/>
              </a:rPr>
              <a:t>usually leaders are white</a:t>
            </a:r>
            <a:r>
              <a:rPr lang="en" sz="1300" i="1" dirty="0">
                <a:solidFill>
                  <a:srgbClr val="000000"/>
                </a:solidFill>
                <a:highlight>
                  <a:srgbClr val="FFFFFF"/>
                </a:highlight>
                <a:latin typeface="Proxima Nova"/>
                <a:ea typeface="Proxima Nova"/>
                <a:cs typeface="Proxima Nova"/>
                <a:sym typeface="Proxima Nova"/>
              </a:rPr>
              <a:t> and it’s hard to have a dialogue when we’re predominantly white” (Anonymous)</a:t>
            </a:r>
            <a:endParaRPr sz="1300" dirty="0"/>
          </a:p>
          <a:p>
            <a:pPr marL="914400" lvl="1" indent="-228600" algn="l" rtl="0">
              <a:lnSpc>
                <a:spcPct val="100000"/>
              </a:lnSpc>
              <a:spcBef>
                <a:spcPts val="0"/>
              </a:spcBef>
              <a:spcAft>
                <a:spcPts val="0"/>
              </a:spcAft>
              <a:buClr>
                <a:srgbClr val="000000"/>
              </a:buClr>
              <a:buSzPts val="1500"/>
              <a:buNone/>
            </a:pPr>
            <a:endParaRPr sz="1300" dirty="0">
              <a:solidFill>
                <a:srgbClr val="000000"/>
              </a:solidFill>
              <a:highlight>
                <a:srgbClr val="FFFFFF"/>
              </a:highlight>
              <a:latin typeface="Proxima Nova"/>
              <a:ea typeface="Proxima Nova"/>
              <a:cs typeface="Proxima Nova"/>
              <a:sym typeface="Proxima Nova"/>
            </a:endParaRPr>
          </a:p>
          <a:p>
            <a:pPr marL="590550" lvl="1" indent="0" algn="l" rtl="0">
              <a:lnSpc>
                <a:spcPct val="100000"/>
              </a:lnSpc>
              <a:spcBef>
                <a:spcPts val="0"/>
              </a:spcBef>
              <a:spcAft>
                <a:spcPts val="0"/>
              </a:spcAft>
              <a:buClr>
                <a:srgbClr val="000000"/>
              </a:buClr>
              <a:buSzPts val="1500"/>
              <a:buNone/>
            </a:pPr>
            <a:r>
              <a:rPr lang="en" sz="1300" i="1" dirty="0">
                <a:solidFill>
                  <a:srgbClr val="000000"/>
                </a:solidFill>
                <a:highlight>
                  <a:srgbClr val="FFFFFF"/>
                </a:highlight>
                <a:latin typeface="Proxima Nova"/>
                <a:ea typeface="Proxima Nova"/>
                <a:cs typeface="Proxima Nova"/>
                <a:sym typeface="Proxima Nova"/>
              </a:rPr>
              <a:t>“Specifically for student orgs that aren’t about racial/cultural groups, having an </a:t>
            </a:r>
            <a:r>
              <a:rPr lang="en" sz="1300" b="1" i="1" dirty="0">
                <a:solidFill>
                  <a:srgbClr val="000000"/>
                </a:solidFill>
                <a:highlight>
                  <a:srgbClr val="FFF2CC"/>
                </a:highlight>
                <a:latin typeface="Proxima Nova"/>
                <a:ea typeface="Proxima Nova"/>
                <a:cs typeface="Proxima Nova"/>
                <a:sym typeface="Proxima Nova"/>
              </a:rPr>
              <a:t>exec officer that is in charge of equity/inclusion</a:t>
            </a:r>
            <a:r>
              <a:rPr lang="en" sz="1300" i="1" dirty="0">
                <a:solidFill>
                  <a:srgbClr val="000000"/>
                </a:solidFill>
                <a:highlight>
                  <a:srgbClr val="FFFFFF"/>
                </a:highlight>
                <a:latin typeface="Proxima Nova"/>
                <a:ea typeface="Proxima Nova"/>
                <a:cs typeface="Proxima Nova"/>
                <a:sym typeface="Proxima Nova"/>
              </a:rPr>
              <a:t> could be helpful in promoting their groups” (Anonymous)</a:t>
            </a:r>
            <a:endParaRPr sz="1300" i="1" dirty="0">
              <a:solidFill>
                <a:srgbClr val="000000"/>
              </a:solidFill>
              <a:highlight>
                <a:srgbClr val="FFFFFF"/>
              </a:highlight>
              <a:latin typeface="Proxima Nova"/>
              <a:ea typeface="Proxima Nova"/>
              <a:cs typeface="Proxima Nova"/>
              <a:sym typeface="Proxima Nova"/>
            </a:endParaRPr>
          </a:p>
          <a:p>
            <a:pPr marL="914400" lvl="0" indent="0" algn="l" rtl="0">
              <a:lnSpc>
                <a:spcPct val="100000"/>
              </a:lnSpc>
              <a:spcBef>
                <a:spcPts val="0"/>
              </a:spcBef>
              <a:spcAft>
                <a:spcPts val="0"/>
              </a:spcAft>
              <a:buSzPts val="1800"/>
              <a:buNone/>
            </a:pPr>
            <a:endParaRPr sz="1300" i="1" dirty="0">
              <a:solidFill>
                <a:srgbClr val="000000"/>
              </a:solidFill>
              <a:highlight>
                <a:srgbClr val="FFFFFF"/>
              </a:highlight>
              <a:latin typeface="Proxima Nova"/>
              <a:ea typeface="Proxima Nova"/>
              <a:cs typeface="Proxima Nova"/>
              <a:sym typeface="Proxima Nova"/>
            </a:endParaRPr>
          </a:p>
          <a:p>
            <a:pPr marL="133350" lvl="0" indent="0" algn="l" rtl="0">
              <a:lnSpc>
                <a:spcPct val="100000"/>
              </a:lnSpc>
              <a:spcBef>
                <a:spcPts val="0"/>
              </a:spcBef>
              <a:spcAft>
                <a:spcPts val="0"/>
              </a:spcAft>
              <a:buClr>
                <a:srgbClr val="000000"/>
              </a:buClr>
              <a:buSzPts val="1500"/>
              <a:buNone/>
            </a:pPr>
            <a:r>
              <a:rPr lang="en" sz="1300" b="1" dirty="0">
                <a:highlight>
                  <a:schemeClr val="lt1"/>
                </a:highlight>
                <a:latin typeface="Proxima Nova"/>
                <a:ea typeface="Proxima Nova"/>
                <a:cs typeface="Proxima Nova"/>
                <a:sym typeface="Proxima Nova"/>
              </a:rPr>
              <a:t>Recommendation:</a:t>
            </a:r>
            <a:r>
              <a:rPr lang="en" sz="1300" dirty="0">
                <a:highlight>
                  <a:schemeClr val="lt1"/>
                </a:highlight>
                <a:latin typeface="Proxima Nova"/>
                <a:ea typeface="Proxima Nova"/>
                <a:cs typeface="Proxima Nova"/>
                <a:sym typeface="Proxima Nova"/>
              </a:rPr>
              <a:t> </a:t>
            </a:r>
            <a:endParaRPr sz="1300" dirty="0">
              <a:solidFill>
                <a:srgbClr val="000000"/>
              </a:solidFill>
              <a:latin typeface="Proxima Nova"/>
              <a:ea typeface="Proxima Nova"/>
              <a:cs typeface="Proxima Nova"/>
              <a:sym typeface="Proxima Nova"/>
            </a:endParaRPr>
          </a:p>
          <a:p>
            <a:pPr marL="590550" lvl="1" indent="0" algn="l" rtl="0">
              <a:lnSpc>
                <a:spcPct val="115000"/>
              </a:lnSpc>
              <a:spcBef>
                <a:spcPts val="0"/>
              </a:spcBef>
              <a:spcAft>
                <a:spcPts val="0"/>
              </a:spcAft>
              <a:buClr>
                <a:srgbClr val="000000"/>
              </a:buClr>
              <a:buSzPts val="1500"/>
              <a:buNone/>
            </a:pPr>
            <a:r>
              <a:rPr lang="en" sz="1300" dirty="0">
                <a:latin typeface="Proxima Nova"/>
                <a:ea typeface="Proxima Nova"/>
                <a:cs typeface="Proxima Nova"/>
                <a:sym typeface="Proxima Nova"/>
              </a:rPr>
              <a:t>1. We suggest that the administration facilitate the creation of a </a:t>
            </a:r>
            <a:r>
              <a:rPr lang="en" sz="1300" b="1" dirty="0">
                <a:highlight>
                  <a:srgbClr val="FFF2CC"/>
                </a:highlight>
                <a:latin typeface="Proxima Nova"/>
                <a:ea typeface="Proxima Nova"/>
                <a:cs typeface="Proxima Nova"/>
                <a:sym typeface="Proxima Nova"/>
              </a:rPr>
              <a:t>longstanding ‘Racial, Equity, and Inclusion Executive Officer’</a:t>
            </a:r>
            <a:r>
              <a:rPr lang="en" sz="1300" dirty="0">
                <a:latin typeface="Proxima Nova"/>
                <a:ea typeface="Proxima Nova"/>
                <a:cs typeface="Proxima Nova"/>
                <a:sym typeface="Proxima Nova"/>
              </a:rPr>
              <a:t> student position with</a:t>
            </a:r>
            <a:r>
              <a:rPr lang="en" sz="1300" dirty="0">
                <a:highlight>
                  <a:srgbClr val="FFFFFF"/>
                </a:highlight>
                <a:latin typeface="Proxima Nova"/>
                <a:ea typeface="Proxima Nova"/>
                <a:cs typeface="Proxima Nova"/>
                <a:sym typeface="Proxima Nova"/>
              </a:rPr>
              <a:t>in each student organization/co-curricular whose role is to actively address issues of REI. </a:t>
            </a:r>
            <a:endParaRPr sz="1300" dirty="0">
              <a:solidFill>
                <a:srgbClr val="000000"/>
              </a:solidFill>
              <a:highlight>
                <a:srgbClr val="FFFFFF"/>
              </a:highlight>
              <a:latin typeface="Proxima Nova"/>
              <a:ea typeface="Proxima Nova"/>
              <a:cs typeface="Proxima Nova"/>
              <a:sym typeface="Proxima Nov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213970" y="254000"/>
            <a:ext cx="8709355" cy="735825"/>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4200"/>
              <a:buNone/>
            </a:pPr>
            <a:r>
              <a:rPr lang="en" sz="1700" b="1" dirty="0">
                <a:latin typeface="Proxima Nova"/>
                <a:ea typeface="Proxima Nova"/>
                <a:cs typeface="Proxima Nova"/>
                <a:sym typeface="Proxima Nova"/>
              </a:rPr>
              <a:t>To what extent do students form meaningful friendships, including </a:t>
            </a:r>
            <a:br>
              <a:rPr lang="en" sz="1700" b="1" dirty="0">
                <a:latin typeface="Proxima Nova"/>
                <a:ea typeface="Proxima Nova"/>
                <a:cs typeface="Proxima Nova"/>
                <a:sym typeface="Proxima Nova"/>
              </a:rPr>
            </a:br>
            <a:r>
              <a:rPr lang="en" sz="1700" b="1" dirty="0">
                <a:latin typeface="Proxima Nova"/>
                <a:ea typeface="Proxima Nova"/>
                <a:cs typeface="Proxima Nova"/>
                <a:sym typeface="Proxima Nova"/>
              </a:rPr>
              <a:t>across racial and ethnic identities, through their extracurriculars? </a:t>
            </a:r>
            <a:endParaRPr sz="1700" b="1" dirty="0">
              <a:latin typeface="Proxima Nova"/>
              <a:ea typeface="Proxima Nova"/>
              <a:cs typeface="Proxima Nova"/>
              <a:sym typeface="Proxima Nova"/>
            </a:endParaRPr>
          </a:p>
        </p:txBody>
      </p:sp>
      <p:graphicFrame>
        <p:nvGraphicFramePr>
          <p:cNvPr id="107" name="Google Shape;107;p19"/>
          <p:cNvGraphicFramePr/>
          <p:nvPr>
            <p:extLst>
              <p:ext uri="{D42A27DB-BD31-4B8C-83A1-F6EECF244321}">
                <p14:modId xmlns:p14="http://schemas.microsoft.com/office/powerpoint/2010/main" val="322778828"/>
              </p:ext>
            </p:extLst>
          </p:nvPr>
        </p:nvGraphicFramePr>
        <p:xfrm>
          <a:off x="1105700" y="1139880"/>
          <a:ext cx="6152350" cy="989220"/>
        </p:xfrm>
        <a:graphic>
          <a:graphicData uri="http://schemas.openxmlformats.org/drawingml/2006/table">
            <a:tbl>
              <a:tblPr>
                <a:noFill/>
              </a:tblPr>
              <a:tblGrid>
                <a:gridCol w="2285200">
                  <a:extLst>
                    <a:ext uri="{9D8B030D-6E8A-4147-A177-3AD203B41FA5}">
                      <a16:colId xmlns:a16="http://schemas.microsoft.com/office/drawing/2014/main" val="20000"/>
                    </a:ext>
                  </a:extLst>
                </a:gridCol>
                <a:gridCol w="758725">
                  <a:extLst>
                    <a:ext uri="{9D8B030D-6E8A-4147-A177-3AD203B41FA5}">
                      <a16:colId xmlns:a16="http://schemas.microsoft.com/office/drawing/2014/main" val="20001"/>
                    </a:ext>
                  </a:extLst>
                </a:gridCol>
                <a:gridCol w="785100">
                  <a:extLst>
                    <a:ext uri="{9D8B030D-6E8A-4147-A177-3AD203B41FA5}">
                      <a16:colId xmlns:a16="http://schemas.microsoft.com/office/drawing/2014/main" val="20002"/>
                    </a:ext>
                  </a:extLst>
                </a:gridCol>
                <a:gridCol w="644975">
                  <a:extLst>
                    <a:ext uri="{9D8B030D-6E8A-4147-A177-3AD203B41FA5}">
                      <a16:colId xmlns:a16="http://schemas.microsoft.com/office/drawing/2014/main" val="20003"/>
                    </a:ext>
                  </a:extLst>
                </a:gridCol>
                <a:gridCol w="881750">
                  <a:extLst>
                    <a:ext uri="{9D8B030D-6E8A-4147-A177-3AD203B41FA5}">
                      <a16:colId xmlns:a16="http://schemas.microsoft.com/office/drawing/2014/main" val="20004"/>
                    </a:ext>
                  </a:extLst>
                </a:gridCol>
                <a:gridCol w="796600">
                  <a:extLst>
                    <a:ext uri="{9D8B030D-6E8A-4147-A177-3AD203B41FA5}">
                      <a16:colId xmlns:a16="http://schemas.microsoft.com/office/drawing/2014/main" val="20005"/>
                    </a:ext>
                  </a:extLst>
                </a:gridCol>
              </a:tblGrid>
              <a:tr h="3982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Strongly Agree</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Somewhat agree</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Neutral</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Proxima Nova"/>
                          <a:ea typeface="Proxima Nova"/>
                          <a:cs typeface="Proxima Nova"/>
                          <a:sym typeface="Proxima Nova"/>
                        </a:rPr>
                        <a:t>Somewhat disagree</a:t>
                      </a:r>
                      <a:endParaRPr sz="9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latin typeface="Proxima Nova"/>
                          <a:ea typeface="Proxima Nova"/>
                          <a:cs typeface="Proxima Nova"/>
                          <a:sym typeface="Proxima Nova"/>
                        </a:rPr>
                        <a:t>Strongly Disagree</a:t>
                      </a:r>
                      <a:endParaRPr sz="90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0"/>
                  </a:ext>
                </a:extLst>
              </a:tr>
              <a:tr h="293950">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Connections with others</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b="1" u="none" strike="noStrike" cap="none" dirty="0">
                          <a:highlight>
                            <a:srgbClr val="FFF2CC"/>
                          </a:highlight>
                          <a:latin typeface="Proxima Nova"/>
                          <a:ea typeface="Proxima Nova"/>
                          <a:cs typeface="Proxima Nova"/>
                          <a:sym typeface="Proxima Nova"/>
                        </a:rPr>
                        <a:t>51.8%</a:t>
                      </a:r>
                      <a:endParaRPr sz="1050" b="1" u="none" strike="noStrike" cap="none" dirty="0">
                        <a:highlight>
                          <a:srgbClr val="FFF2CC"/>
                        </a:highlight>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30.6%</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9.9%</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5.4%</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2.3%</a:t>
                      </a:r>
                      <a:endParaRPr sz="1050" u="none" strike="noStrike" cap="none">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1"/>
                  </a:ext>
                </a:extLst>
              </a:tr>
              <a:tr h="293950">
                <a:tc>
                  <a:txBody>
                    <a:bodyPr/>
                    <a:lstStyle/>
                    <a:p>
                      <a:pPr marL="0" marR="0" lvl="0" indent="0" algn="l" rtl="0">
                        <a:lnSpc>
                          <a:spcPct val="100000"/>
                        </a:lnSpc>
                        <a:spcBef>
                          <a:spcPts val="0"/>
                        </a:spcBef>
                        <a:spcAft>
                          <a:spcPts val="0"/>
                        </a:spcAft>
                        <a:buClr>
                          <a:srgbClr val="000000"/>
                        </a:buClr>
                        <a:buSzPts val="1100"/>
                        <a:buFont typeface="Arial"/>
                        <a:buNone/>
                      </a:pPr>
                      <a:r>
                        <a:rPr lang="en-US" sz="1050" u="none" strike="noStrike" cap="none" dirty="0">
                          <a:latin typeface="Proxima Nova"/>
                          <a:ea typeface="Proxima Nova"/>
                          <a:cs typeface="Proxima Nova"/>
                          <a:sym typeface="Proxima Nova"/>
                        </a:rPr>
                        <a:t>Friendships across race &amp; ethnicity</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US" sz="1050" b="1" u="none" strike="noStrike" cap="none" dirty="0">
                          <a:highlight>
                            <a:srgbClr val="FFF2CC"/>
                          </a:highlight>
                          <a:latin typeface="Proxima Nova"/>
                          <a:ea typeface="Proxima Nova"/>
                          <a:cs typeface="Proxima Nova"/>
                          <a:sym typeface="Proxima Nova"/>
                        </a:rPr>
                        <a:t>38.1%</a:t>
                      </a:r>
                      <a:endParaRPr sz="1050" b="1" u="none" strike="noStrike" cap="none" dirty="0">
                        <a:highlight>
                          <a:srgbClr val="FFF2CC"/>
                        </a:highlight>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US" sz="1050" u="none" strike="noStrike" cap="none" dirty="0">
                          <a:latin typeface="Proxima Nova"/>
                          <a:ea typeface="Proxima Nova"/>
                          <a:cs typeface="Proxima Nova"/>
                          <a:sym typeface="Proxima Nova"/>
                        </a:rPr>
                        <a:t>32.1%</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US" sz="1050" u="none" strike="noStrike" cap="none" dirty="0">
                          <a:latin typeface="Proxima Nova"/>
                          <a:ea typeface="Proxima Nova"/>
                          <a:cs typeface="Proxima Nova"/>
                          <a:sym typeface="Proxima Nova"/>
                        </a:rPr>
                        <a:t>15.1%</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US" sz="1050" u="none" strike="noStrike" cap="none" dirty="0">
                          <a:latin typeface="Proxima Nova"/>
                          <a:ea typeface="Proxima Nova"/>
                          <a:cs typeface="Proxima Nova"/>
                          <a:sym typeface="Proxima Nova"/>
                        </a:rPr>
                        <a:t>8.3%</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US" sz="1050" u="none" strike="noStrike" cap="none" dirty="0">
                          <a:latin typeface="Proxima Nova"/>
                          <a:ea typeface="Proxima Nova"/>
                          <a:cs typeface="Proxima Nova"/>
                          <a:sym typeface="Proxima Nova"/>
                        </a:rPr>
                        <a:t>6.4%</a:t>
                      </a:r>
                      <a:endParaRPr sz="105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2280846661"/>
                  </a:ext>
                </a:extLst>
              </a:tr>
            </a:tbl>
          </a:graphicData>
        </a:graphic>
      </p:graphicFrame>
      <p:sp>
        <p:nvSpPr>
          <p:cNvPr id="108" name="Google Shape;108;p19"/>
          <p:cNvSpPr txBox="1"/>
          <p:nvPr/>
        </p:nvSpPr>
        <p:spPr>
          <a:xfrm>
            <a:off x="968647" y="721680"/>
            <a:ext cx="7200000" cy="418200"/>
          </a:xfrm>
          <a:prstGeom prst="rect">
            <a:avLst/>
          </a:prstGeom>
          <a:noFill/>
          <a:ln>
            <a:noFill/>
          </a:ln>
        </p:spPr>
        <p:txBody>
          <a:bodyPr spcFirstLastPara="1" wrap="square" lIns="91425" tIns="91425" rIns="91425" bIns="91425" anchor="t" anchorCtr="0">
            <a:noAutofit/>
          </a:bodyPr>
          <a:lstStyle/>
          <a:p>
            <a:pPr marL="38933" marR="236083" lvl="0" indent="-3646" algn="l" defTabSz="914400" rtl="0" eaLnBrk="1" fontAlgn="auto" latinLnBrk="0" hangingPunct="1">
              <a:lnSpc>
                <a:spcPct val="95281"/>
              </a:lnSpc>
              <a:spcBef>
                <a:spcPts val="1256"/>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Table 4</a:t>
            </a:r>
            <a:r>
              <a:rPr kumimoji="0" lang="en" sz="1200" b="0" u="none" strike="noStrike" kern="0" cap="none" spc="0" normalizeH="0" baseline="0" noProof="0" dirty="0">
                <a:ln>
                  <a:noFill/>
                </a:ln>
                <a:solidFill>
                  <a:srgbClr val="000000"/>
                </a:solidFill>
                <a:effectLst/>
                <a:uLnTx/>
                <a:uFillTx/>
                <a:latin typeface="Proxima Nova"/>
                <a:ea typeface="Proxima Nova"/>
                <a:cs typeface="Proxima Nova"/>
                <a:sym typeface="Proxima Nova"/>
              </a:rPr>
              <a:t>. Reported Friendships through Student Organizations and Co-curriculars</a:t>
            </a:r>
            <a:endParaRPr kumimoji="0" sz="1200" b="0"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endParaRPr>
          </a:p>
          <a:p>
            <a:pPr marL="38933" marR="236083" lvl="0" indent="-3646" algn="l" defTabSz="914400" rtl="0" eaLnBrk="1" fontAlgn="auto" latinLnBrk="0" hangingPunct="1">
              <a:lnSpc>
                <a:spcPct val="95281"/>
              </a:lnSpc>
              <a:spcBef>
                <a:spcPts val="1256"/>
              </a:spcBef>
              <a:spcAft>
                <a:spcPts val="0"/>
              </a:spcAft>
              <a:buClr>
                <a:srgbClr val="000000"/>
              </a:buClr>
              <a:buSzPts val="1200"/>
              <a:buFont typeface="Arial"/>
              <a:buNone/>
              <a:tabLst/>
              <a:defRPr/>
            </a:pPr>
            <a:endParaRPr kumimoji="0" sz="1200" b="0" i="1"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graphicFrame>
        <p:nvGraphicFramePr>
          <p:cNvPr id="109" name="Google Shape;109;p19"/>
          <p:cNvGraphicFramePr/>
          <p:nvPr>
            <p:extLst>
              <p:ext uri="{D42A27DB-BD31-4B8C-83A1-F6EECF244321}">
                <p14:modId xmlns:p14="http://schemas.microsoft.com/office/powerpoint/2010/main" val="3935481715"/>
              </p:ext>
            </p:extLst>
          </p:nvPr>
        </p:nvGraphicFramePr>
        <p:xfrm>
          <a:off x="1105700" y="2515542"/>
          <a:ext cx="5374125" cy="759182"/>
        </p:xfrm>
        <a:graphic>
          <a:graphicData uri="http://schemas.openxmlformats.org/drawingml/2006/table">
            <a:tbl>
              <a:tblPr>
                <a:noFill/>
              </a:tblPr>
              <a:tblGrid>
                <a:gridCol w="2626500">
                  <a:extLst>
                    <a:ext uri="{9D8B030D-6E8A-4147-A177-3AD203B41FA5}">
                      <a16:colId xmlns:a16="http://schemas.microsoft.com/office/drawing/2014/main" val="20000"/>
                    </a:ext>
                  </a:extLst>
                </a:gridCol>
                <a:gridCol w="1707525">
                  <a:extLst>
                    <a:ext uri="{9D8B030D-6E8A-4147-A177-3AD203B41FA5}">
                      <a16:colId xmlns:a16="http://schemas.microsoft.com/office/drawing/2014/main" val="20001"/>
                    </a:ext>
                  </a:extLst>
                </a:gridCol>
                <a:gridCol w="1040100">
                  <a:extLst>
                    <a:ext uri="{9D8B030D-6E8A-4147-A177-3AD203B41FA5}">
                      <a16:colId xmlns:a16="http://schemas.microsoft.com/office/drawing/2014/main" val="20002"/>
                    </a:ext>
                  </a:extLst>
                </a:gridCol>
              </a:tblGrid>
              <a:tr h="234950">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dirty="0">
                        <a:latin typeface="Proxima Nova"/>
                        <a:ea typeface="Proxima Nova"/>
                        <a:cs typeface="Proxima Nova"/>
                        <a:sym typeface="Proxima Nova"/>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latin typeface="Proxima Nova"/>
                          <a:ea typeface="Proxima Nova"/>
                          <a:cs typeface="Proxima Nova"/>
                          <a:sym typeface="Proxima Nova"/>
                        </a:rPr>
                        <a:t>Cramer’s V value</a:t>
                      </a:r>
                      <a:endParaRPr sz="900" u="none" strike="noStrike" cap="none" dirty="0">
                        <a:latin typeface="Proxima Nova"/>
                        <a:ea typeface="Proxima Nova"/>
                        <a:cs typeface="Proxima Nova"/>
                        <a:sym typeface="Proxima Nova"/>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dirty="0">
                          <a:latin typeface="Proxima Nova"/>
                          <a:ea typeface="Proxima Nova"/>
                          <a:cs typeface="Proxima Nova"/>
                          <a:sym typeface="Proxima Nova"/>
                        </a:rPr>
                        <a:t>Sig.</a:t>
                      </a:r>
                      <a:endParaRPr sz="900" u="none" strike="noStrike" cap="none" dirty="0">
                        <a:latin typeface="Proxima Nova"/>
                        <a:ea typeface="Proxima Nova"/>
                        <a:cs typeface="Proxima Nova"/>
                        <a:sym typeface="Proxima Nova"/>
                      </a:endParaRPr>
                    </a:p>
                  </a:txBody>
                  <a:tcPr marL="45725" marR="45725" marT="45725" marB="45725"/>
                </a:tc>
                <a:extLst>
                  <a:ext uri="{0D108BD9-81ED-4DB2-BD59-A6C34878D82A}">
                    <a16:rowId xmlns:a16="http://schemas.microsoft.com/office/drawing/2014/main" val="10000"/>
                  </a:ext>
                </a:extLst>
              </a:tr>
              <a:tr h="262116">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Connections with others</a:t>
                      </a:r>
                      <a:endParaRPr sz="1050" u="none" strike="noStrike" cap="none">
                        <a:latin typeface="Proxima Nova"/>
                        <a:ea typeface="Proxima Nova"/>
                        <a:cs typeface="Proxima Nova"/>
                        <a:sym typeface="Proxima Nova"/>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.145</a:t>
                      </a:r>
                      <a:endParaRPr sz="1050" u="none" strike="noStrike" cap="none">
                        <a:latin typeface="Proxima Nova"/>
                        <a:ea typeface="Proxima Nova"/>
                        <a:cs typeface="Proxima Nova"/>
                        <a:sym typeface="Proxima Nova"/>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.144</a:t>
                      </a:r>
                      <a:endParaRPr sz="1050" u="none" strike="noStrike" cap="none">
                        <a:latin typeface="Proxima Nova"/>
                        <a:ea typeface="Proxima Nova"/>
                        <a:cs typeface="Proxima Nova"/>
                        <a:sym typeface="Proxima Nova"/>
                      </a:endParaRPr>
                    </a:p>
                  </a:txBody>
                  <a:tcPr marL="45725" marR="45725" marT="45725" marB="45725"/>
                </a:tc>
                <a:extLst>
                  <a:ext uri="{0D108BD9-81ED-4DB2-BD59-A6C34878D82A}">
                    <a16:rowId xmlns:a16="http://schemas.microsoft.com/office/drawing/2014/main" val="10001"/>
                  </a:ext>
                </a:extLst>
              </a:tr>
              <a:tr h="262116">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Friendships across race/ethnicity</a:t>
                      </a:r>
                      <a:endParaRPr sz="1050" u="none" strike="noStrike" cap="none" dirty="0">
                        <a:latin typeface="Proxima Nova"/>
                        <a:ea typeface="Proxima Nova"/>
                        <a:cs typeface="Proxima Nova"/>
                        <a:sym typeface="Proxima Nova"/>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.249</a:t>
                      </a:r>
                      <a:endParaRPr sz="1050" u="none" strike="noStrike" cap="none">
                        <a:latin typeface="Proxima Nova"/>
                        <a:ea typeface="Proxima Nova"/>
                        <a:cs typeface="Proxima Nova"/>
                        <a:sym typeface="Proxima Nova"/>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 sz="1050" b="1" u="none" strike="noStrike" cap="none" dirty="0">
                          <a:highlight>
                            <a:srgbClr val="FFF2CC"/>
                          </a:highlight>
                          <a:latin typeface="Proxima Nova"/>
                          <a:ea typeface="Proxima Nova"/>
                          <a:cs typeface="Proxima Nova"/>
                          <a:sym typeface="Proxima Nova"/>
                        </a:rPr>
                        <a:t>*.025</a:t>
                      </a:r>
                      <a:endParaRPr sz="1050" b="1" u="none" strike="noStrike" cap="none" dirty="0">
                        <a:highlight>
                          <a:srgbClr val="FFF2CC"/>
                        </a:highlight>
                        <a:latin typeface="Proxima Nova"/>
                        <a:ea typeface="Proxima Nova"/>
                        <a:cs typeface="Proxima Nova"/>
                        <a:sym typeface="Proxima Nova"/>
                      </a:endParaRPr>
                    </a:p>
                  </a:txBody>
                  <a:tcPr marL="45725" marR="45725" marT="45725" marB="45725"/>
                </a:tc>
                <a:extLst>
                  <a:ext uri="{0D108BD9-81ED-4DB2-BD59-A6C34878D82A}">
                    <a16:rowId xmlns:a16="http://schemas.microsoft.com/office/drawing/2014/main" val="10002"/>
                  </a:ext>
                </a:extLst>
              </a:tr>
            </a:tbl>
          </a:graphicData>
        </a:graphic>
      </p:graphicFrame>
      <p:sp>
        <p:nvSpPr>
          <p:cNvPr id="110" name="Google Shape;110;p19"/>
          <p:cNvSpPr txBox="1"/>
          <p:nvPr/>
        </p:nvSpPr>
        <p:spPr>
          <a:xfrm>
            <a:off x="968647" y="2098009"/>
            <a:ext cx="6749014" cy="300787"/>
          </a:xfrm>
          <a:prstGeom prst="rect">
            <a:avLst/>
          </a:prstGeom>
          <a:noFill/>
          <a:ln>
            <a:noFill/>
          </a:ln>
        </p:spPr>
        <p:txBody>
          <a:bodyPr spcFirstLastPara="1" wrap="square" lIns="91425" tIns="91425" rIns="91425" bIns="91425" anchor="t" anchorCtr="0">
            <a:noAutofit/>
          </a:bodyPr>
          <a:lstStyle/>
          <a:p>
            <a:pPr marL="38933" marR="236083" lvl="0" indent="-3646" algn="l" defTabSz="914400" rtl="0" eaLnBrk="1" fontAlgn="auto" latinLnBrk="0" hangingPunct="1">
              <a:lnSpc>
                <a:spcPct val="95281"/>
              </a:lnSpc>
              <a:spcBef>
                <a:spcPts val="1256"/>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Table 5</a:t>
            </a:r>
            <a:r>
              <a:rPr kumimoji="0" lang="en" sz="1200" b="0" u="none" strike="noStrike" kern="0" cap="none" spc="0" normalizeH="0" baseline="0" noProof="0" dirty="0">
                <a:ln>
                  <a:noFill/>
                </a:ln>
                <a:solidFill>
                  <a:srgbClr val="000000"/>
                </a:solidFill>
                <a:effectLst/>
                <a:uLnTx/>
                <a:uFillTx/>
                <a:latin typeface="Proxima Nova"/>
                <a:ea typeface="Proxima Nova"/>
                <a:cs typeface="Proxima Nova"/>
                <a:sym typeface="Proxima Nova"/>
              </a:rPr>
              <a:t>. Reported Friendships through Student Orgs. and Co-curriculars x Race/Ethnicity</a:t>
            </a:r>
            <a:endParaRPr kumimoji="0" sz="1200" b="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111" name="Google Shape;111;p19"/>
          <p:cNvSpPr txBox="1"/>
          <p:nvPr/>
        </p:nvSpPr>
        <p:spPr>
          <a:xfrm>
            <a:off x="1038251" y="3391470"/>
            <a:ext cx="7318349" cy="8964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300" b="0" i="0"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BIPOC students were more likely than white students to forming friendships across race and ethnicity through their students organizations and co-curriculars.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 sz="1300" b="0" i="0"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300" b="0" i="0"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What makes groups more inclusive is when] “</a:t>
            </a:r>
            <a:r>
              <a:rPr kumimoji="0" lang="en" sz="1300" b="0" i="1"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Students of color or otherwise diverse background are able to achieve positions of leadership, which in turn </a:t>
            </a:r>
            <a:r>
              <a:rPr kumimoji="0" lang="en" sz="1300" b="1" i="1"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makes the organizations they lead more inclusive and thoughtful</a:t>
            </a:r>
            <a:r>
              <a:rPr kumimoji="0" lang="en" sz="1300" b="0" i="1"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  </a:t>
            </a:r>
            <a:r>
              <a:rPr kumimoji="0" lang="en" sz="1300" b="0" i="0"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(Anonymous)</a:t>
            </a:r>
            <a:endParaRPr kumimoji="0" sz="13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753033" y="645459"/>
            <a:ext cx="7783927" cy="3964962"/>
          </a:xfrm>
          <a:prstGeom prst="rect">
            <a:avLst/>
          </a:prstGeom>
          <a:solidFill>
            <a:schemeClr val="bg1"/>
          </a:solidFill>
          <a:ln w="57150">
            <a:solidFill>
              <a:schemeClr val="tx1"/>
            </a:solidFill>
          </a:ln>
        </p:spPr>
        <p:txBody>
          <a:bodyPr spcFirstLastPara="1" wrap="square" lIns="91425" tIns="91425" rIns="91425" bIns="91425" anchor="b" anchorCtr="0">
            <a:noAutofit/>
          </a:bodyPr>
          <a:lstStyle/>
          <a:p>
            <a:pPr>
              <a:spcAft>
                <a:spcPts val="600"/>
              </a:spcAft>
            </a:pPr>
            <a:br>
              <a:rPr lang="en-US" sz="3600" dirty="0"/>
            </a:br>
            <a:br>
              <a:rPr lang="en-US" sz="3600" dirty="0"/>
            </a:br>
            <a:br>
              <a:rPr lang="en-US" sz="3600" dirty="0"/>
            </a:br>
            <a:br>
              <a:rPr lang="en-US" sz="3600" dirty="0"/>
            </a:br>
            <a:br>
              <a:rPr lang="en-US" sz="3600" dirty="0"/>
            </a:br>
            <a:r>
              <a:rPr lang="en-US" sz="3600" dirty="0"/>
              <a:t>Lean On Me:</a:t>
            </a:r>
            <a:br>
              <a:rPr lang="en-US" sz="3600" dirty="0"/>
            </a:br>
            <a:r>
              <a:rPr lang="en-US" sz="3600" dirty="0"/>
              <a:t>An Exploration of Mentorship </a:t>
            </a:r>
            <a:br>
              <a:rPr lang="en-US" sz="3600" dirty="0"/>
            </a:br>
            <a:r>
              <a:rPr lang="en-US" sz="3600" dirty="0"/>
              <a:t>and CAAS Resources in</a:t>
            </a:r>
            <a:br>
              <a:rPr lang="en-US" sz="3600" dirty="0"/>
            </a:br>
            <a:r>
              <a:rPr lang="en-US" sz="3600" dirty="0"/>
              <a:t>Relation to Race and Ethnicity</a:t>
            </a:r>
            <a:br>
              <a:rPr lang="en-US" sz="3600" dirty="0"/>
            </a:br>
            <a:br>
              <a:rPr lang="en-US" sz="3600" dirty="0"/>
            </a:br>
            <a:r>
              <a:rPr lang="en-US" sz="1700" dirty="0"/>
              <a:t>Emmanuel </a:t>
            </a:r>
            <a:r>
              <a:rPr lang="en-US" sz="1700" dirty="0" err="1"/>
              <a:t>Bioh</a:t>
            </a:r>
            <a:r>
              <a:rPr lang="en-US" sz="1700" dirty="0"/>
              <a:t>, Adriana Sanchez, Ryan </a:t>
            </a:r>
            <a:r>
              <a:rPr lang="en-US" sz="1700" dirty="0" err="1"/>
              <a:t>Schuna</a:t>
            </a:r>
            <a:r>
              <a:rPr lang="en-US" sz="1700" dirty="0"/>
              <a:t>, and Emma </a:t>
            </a:r>
            <a:r>
              <a:rPr lang="en-US" sz="1700" dirty="0" err="1"/>
              <a:t>Wallisch</a:t>
            </a:r>
            <a:br>
              <a:rPr lang="en-US" sz="1800" dirty="0"/>
            </a:br>
            <a:endParaRPr lang="en-US" sz="1800" dirty="0"/>
          </a:p>
        </p:txBody>
      </p:sp>
      <p:sp>
        <p:nvSpPr>
          <p:cNvPr id="55" name="Google Shape;55;p1"/>
          <p:cNvSpPr txBox="1">
            <a:spLocks noGrp="1"/>
          </p:cNvSpPr>
          <p:nvPr>
            <p:ph type="subTitle" idx="1"/>
          </p:nvPr>
        </p:nvSpPr>
        <p:spPr>
          <a:xfrm>
            <a:off x="903611" y="4610420"/>
            <a:ext cx="7336778" cy="8404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315925"/>
            <a:ext cx="8520600" cy="667631"/>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4200"/>
              <a:buNone/>
            </a:pPr>
            <a:r>
              <a:rPr lang="en" sz="1800" b="1" dirty="0">
                <a:latin typeface="Proxima Nova"/>
                <a:ea typeface="Proxima Nova"/>
                <a:cs typeface="Proxima Nova"/>
                <a:sym typeface="Proxima Nova"/>
              </a:rPr>
              <a:t>To what extent does on-campus employment involve racial and ethnic </a:t>
            </a:r>
            <a:br>
              <a:rPr lang="en" sz="1800" b="1" dirty="0">
                <a:latin typeface="Proxima Nova"/>
                <a:ea typeface="Proxima Nova"/>
                <a:cs typeface="Proxima Nova"/>
                <a:sym typeface="Proxima Nova"/>
              </a:rPr>
            </a:br>
            <a:r>
              <a:rPr lang="en" sz="1800" b="1" dirty="0">
                <a:latin typeface="Proxima Nova"/>
                <a:ea typeface="Proxima Nova"/>
                <a:cs typeface="Proxima Nova"/>
                <a:sym typeface="Proxima Nova"/>
              </a:rPr>
              <a:t>inclusion &amp; equity, and how does this compare across race &amp; ethnicity?</a:t>
            </a:r>
            <a:endParaRPr dirty="0">
              <a:latin typeface="Proxima Nova"/>
              <a:ea typeface="Proxima Nova"/>
              <a:cs typeface="Proxima Nova"/>
              <a:sym typeface="Proxima Nova"/>
            </a:endParaRPr>
          </a:p>
        </p:txBody>
      </p:sp>
      <p:sp>
        <p:nvSpPr>
          <p:cNvPr id="117" name="Google Shape;117;p20"/>
          <p:cNvSpPr txBox="1"/>
          <p:nvPr/>
        </p:nvSpPr>
        <p:spPr>
          <a:xfrm>
            <a:off x="947607" y="809412"/>
            <a:ext cx="6460500" cy="557100"/>
          </a:xfrm>
          <a:prstGeom prst="rect">
            <a:avLst/>
          </a:prstGeom>
          <a:noFill/>
          <a:ln>
            <a:noFill/>
          </a:ln>
        </p:spPr>
        <p:txBody>
          <a:bodyPr spcFirstLastPara="1" wrap="square" lIns="91425" tIns="91425" rIns="91425" bIns="91425" anchor="t" anchorCtr="0">
            <a:noAutofit/>
          </a:bodyPr>
          <a:lstStyle/>
          <a:p>
            <a:pPr marL="38933" marR="236083" lvl="0" indent="-3646" algn="l" defTabSz="914400" rtl="0" eaLnBrk="1" fontAlgn="auto" latinLnBrk="0" hangingPunct="1">
              <a:lnSpc>
                <a:spcPct val="95281"/>
              </a:lnSpc>
              <a:spcBef>
                <a:spcPts val="1256"/>
              </a:spcBef>
              <a:spcAft>
                <a:spcPts val="0"/>
              </a:spcAft>
              <a:buClr>
                <a:srgbClr val="000000"/>
              </a:buClr>
              <a:buSzPts val="1200"/>
              <a:buFont typeface="Arial"/>
              <a:buNone/>
              <a:tabLst/>
              <a:defRPr/>
            </a:pPr>
            <a:r>
              <a:rPr kumimoji="0" lang="en" sz="1200" b="0" u="none" strike="noStrike" kern="0" cap="none" spc="0" normalizeH="0" baseline="0" noProof="0" dirty="0">
                <a:ln>
                  <a:noFill/>
                </a:ln>
                <a:solidFill>
                  <a:srgbClr val="000000"/>
                </a:solidFill>
                <a:effectLst/>
                <a:uLnTx/>
                <a:uFillTx/>
                <a:latin typeface="Proxima Nova"/>
                <a:ea typeface="Proxima Nova"/>
                <a:cs typeface="Proxima Nova"/>
                <a:sym typeface="Proxima Nova"/>
              </a:rPr>
              <a:t>Table 6. </a:t>
            </a:r>
            <a:r>
              <a:rPr kumimoji="0" lang="en" sz="1200" b="0" u="none" strike="noStrike" kern="0" cap="none" spc="0" normalizeH="0" baseline="0" noProof="0" dirty="0">
                <a:ln>
                  <a:noFill/>
                </a:ln>
                <a:solidFill>
                  <a:srgbClr val="000000"/>
                </a:solidFill>
                <a:effectLst/>
                <a:highlight>
                  <a:srgbClr val="FFFFFF"/>
                </a:highlight>
                <a:uLnTx/>
                <a:uFillTx/>
                <a:latin typeface="Proxima Nova"/>
                <a:ea typeface="Proxima Nova"/>
                <a:cs typeface="Proxima Nova"/>
                <a:sym typeface="Proxima Nova"/>
              </a:rPr>
              <a:t>Inclusion and Equity in Student Employment</a:t>
            </a:r>
            <a:endParaRPr kumimoji="0" sz="1200" b="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graphicFrame>
        <p:nvGraphicFramePr>
          <p:cNvPr id="118" name="Google Shape;118;p20"/>
          <p:cNvGraphicFramePr/>
          <p:nvPr>
            <p:extLst>
              <p:ext uri="{D42A27DB-BD31-4B8C-83A1-F6EECF244321}">
                <p14:modId xmlns:p14="http://schemas.microsoft.com/office/powerpoint/2010/main" val="578699103"/>
              </p:ext>
            </p:extLst>
          </p:nvPr>
        </p:nvGraphicFramePr>
        <p:xfrm>
          <a:off x="1047750" y="1252212"/>
          <a:ext cx="6934200" cy="1935605"/>
        </p:xfrm>
        <a:graphic>
          <a:graphicData uri="http://schemas.openxmlformats.org/drawingml/2006/table">
            <a:tbl>
              <a:tblPr>
                <a:noFill/>
              </a:tblPr>
              <a:tblGrid>
                <a:gridCol w="4019550">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635000">
                  <a:extLst>
                    <a:ext uri="{9D8B030D-6E8A-4147-A177-3AD203B41FA5}">
                      <a16:colId xmlns:a16="http://schemas.microsoft.com/office/drawing/2014/main" val="20005"/>
                    </a:ext>
                  </a:extLst>
                </a:gridCol>
              </a:tblGrid>
              <a:tr h="1669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Strongly Agree</a:t>
                      </a:r>
                      <a:endParaRPr sz="8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Somewhat agree</a:t>
                      </a:r>
                      <a:endParaRPr sz="8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Neutral</a:t>
                      </a:r>
                      <a:endParaRPr sz="8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Somewhat disagree</a:t>
                      </a:r>
                      <a:endParaRPr sz="80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Proxima Nova"/>
                          <a:ea typeface="Proxima Nova"/>
                          <a:cs typeface="Proxima Nova"/>
                          <a:sym typeface="Proxima Nova"/>
                        </a:rPr>
                        <a:t>Strongly Disagree</a:t>
                      </a:r>
                      <a:endParaRPr sz="800" u="none" strike="noStrike" cap="none">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0"/>
                  </a:ext>
                </a:extLst>
              </a:tr>
              <a:tr h="226325">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Students are racial/ethnically diverse.</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40.8%</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36.2%</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9.9%</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11.2%</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2.0%</a:t>
                      </a:r>
                      <a:endParaRPr sz="1050" u="none" strike="noStrike" cap="none">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1"/>
                  </a:ext>
                </a:extLst>
              </a:tr>
              <a:tr h="319550">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I would feel comfortable talking to my employer about inclusivity.</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46.7%</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26.6%</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11.8%</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8.3%</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6.5%</a:t>
                      </a:r>
                      <a:endParaRPr sz="105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2"/>
                  </a:ext>
                </a:extLst>
              </a:tr>
              <a:tr h="343500">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My employer takes actions to make the workplace inclusive.</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32.7%</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23.1%</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18.4%</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b="1" u="none" strike="noStrike" cap="none">
                          <a:highlight>
                            <a:srgbClr val="FFF2CC"/>
                          </a:highlight>
                          <a:latin typeface="Proxima Nova"/>
                          <a:ea typeface="Proxima Nova"/>
                          <a:cs typeface="Proxima Nova"/>
                          <a:sym typeface="Proxima Nova"/>
                        </a:rPr>
                        <a:t>14.3%</a:t>
                      </a:r>
                      <a:endParaRPr sz="1050" b="1" u="none" strike="noStrike" cap="none">
                        <a:highlight>
                          <a:srgbClr val="FFF2CC"/>
                        </a:highlight>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b="1" u="none" strike="noStrike" cap="none" dirty="0">
                          <a:highlight>
                            <a:srgbClr val="FFF2CC"/>
                          </a:highlight>
                          <a:latin typeface="Proxima Nova"/>
                          <a:ea typeface="Proxima Nova"/>
                          <a:cs typeface="Proxima Nova"/>
                          <a:sym typeface="Proxima Nova"/>
                        </a:rPr>
                        <a:t>11.6%</a:t>
                      </a:r>
                      <a:endParaRPr sz="1050" b="1" u="none" strike="noStrike" cap="none" dirty="0">
                        <a:highlight>
                          <a:srgbClr val="FFF2CC"/>
                        </a:highlight>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3"/>
                  </a:ext>
                </a:extLst>
              </a:tr>
              <a:tr h="273100">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My employer addresses racial and ethnic microaggressions.</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43.7%</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30.3%</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18.5%</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4.2%</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3.4%</a:t>
                      </a:r>
                      <a:endParaRPr sz="1050" u="none" strike="noStrike" cap="none">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4"/>
                  </a:ext>
                </a:extLst>
              </a:tr>
              <a:tr h="327675">
                <a:tc>
                  <a:txBody>
                    <a:bodyPr/>
                    <a:lstStyle/>
                    <a:p>
                      <a:pPr marL="0" marR="0" lvl="0" indent="0" algn="l"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My employer respects BIPOC students.</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74.0%</a:t>
                      </a:r>
                      <a:endParaRPr sz="1050" u="none" strike="noStrike" cap="none" dirty="0">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18.8%</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6.5%</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a:latin typeface="Proxima Nova"/>
                          <a:ea typeface="Proxima Nova"/>
                          <a:cs typeface="Proxima Nova"/>
                          <a:sym typeface="Proxima Nova"/>
                        </a:rPr>
                        <a:t>0.0%</a:t>
                      </a:r>
                      <a:endParaRPr sz="1050" u="none" strike="noStrike" cap="none">
                        <a:latin typeface="Proxima Nova"/>
                        <a:ea typeface="Proxima Nova"/>
                        <a:cs typeface="Proxima Nova"/>
                        <a:sym typeface="Proxima Nova"/>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100"/>
                        <a:buFont typeface="Arial"/>
                        <a:buNone/>
                      </a:pPr>
                      <a:r>
                        <a:rPr lang="en" sz="1050" u="none" strike="noStrike" cap="none" dirty="0">
                          <a:latin typeface="Proxima Nova"/>
                          <a:ea typeface="Proxima Nova"/>
                          <a:cs typeface="Proxima Nova"/>
                          <a:sym typeface="Proxima Nova"/>
                        </a:rPr>
                        <a:t>0.6%</a:t>
                      </a:r>
                      <a:endParaRPr sz="1050" u="none" strike="noStrike" cap="none" dirty="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5"/>
                  </a:ext>
                </a:extLst>
              </a:tr>
            </a:tbl>
          </a:graphicData>
        </a:graphic>
      </p:graphicFrame>
      <p:sp>
        <p:nvSpPr>
          <p:cNvPr id="119" name="Google Shape;119;p20"/>
          <p:cNvSpPr txBox="1"/>
          <p:nvPr/>
        </p:nvSpPr>
        <p:spPr>
          <a:xfrm>
            <a:off x="947607" y="3209468"/>
            <a:ext cx="7732844" cy="1135042"/>
          </a:xfrm>
          <a:prstGeom prst="rect">
            <a:avLst/>
          </a:prstGeom>
          <a:noFill/>
          <a:ln>
            <a:noFill/>
          </a:ln>
        </p:spPr>
        <p:txBody>
          <a:bodyPr spcFirstLastPara="1" wrap="square" lIns="91425" tIns="91425" rIns="91425" bIns="91425" anchor="t" anchorCtr="0">
            <a:noAutofit/>
          </a:bodyPr>
          <a:lstStyle/>
          <a:p>
            <a:pPr marL="38933" marR="236083" lvl="0" indent="-3646"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latin typeface="Proxima Nova"/>
                <a:ea typeface="Proxima Nova"/>
                <a:cs typeface="Proxima Nova"/>
                <a:sym typeface="Proxima Nova"/>
              </a:rPr>
              <a:t>25.9% of students </a:t>
            </a:r>
            <a:r>
              <a:rPr lang="en" sz="1100" u="sng" dirty="0">
                <a:latin typeface="Proxima Nova"/>
                <a:ea typeface="Proxima Nova"/>
                <a:cs typeface="Proxima Nova"/>
                <a:sym typeface="Proxima Nova"/>
              </a:rPr>
              <a:t>disagreed</a:t>
            </a:r>
            <a:r>
              <a:rPr lang="en" sz="1100" dirty="0">
                <a:latin typeface="Proxima Nova"/>
                <a:ea typeface="Proxima Nova"/>
                <a:cs typeface="Proxima Nova"/>
                <a:sym typeface="Proxima Nova"/>
              </a:rPr>
              <a:t> (strongly/somewhat) that their employer takes action to make the workplace inclusive.</a:t>
            </a:r>
            <a:endParaRPr kumimoji="0" lang="en" sz="110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38933" marR="236083" lvl="0" indent="-3646"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 sz="11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38933" marR="236083" lvl="0" indent="-3646"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Recommendations: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8933" marR="236083" lvl="0" indent="-3646"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133350" marR="236083"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1. Require </a:t>
            </a: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training for employers</a:t>
            </a: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providing examples of actions they can take to increase inclusivity</a:t>
            </a:r>
            <a:endParaRPr kumimoji="0"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133350" marR="236083"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2. “Specific </a:t>
            </a: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meeting times</a:t>
            </a:r>
            <a:r>
              <a:rPr kumimoji="0" lang="en" sz="1100" b="0"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 </a:t>
            </a: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designated</a:t>
            </a: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to talk about issues of equity and inclusion”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33350" marR="236083"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3. More data collection </a:t>
            </a:r>
            <a:r>
              <a:rPr lang="en" sz="1100" dirty="0">
                <a:latin typeface="Proxima Nova"/>
                <a:ea typeface="Proxima Nova"/>
                <a:cs typeface="Proxima Nova"/>
                <a:sym typeface="Proxima Nova"/>
              </a:rPr>
              <a:t>about</a:t>
            </a:r>
            <a:r>
              <a:rPr kumimoji="0" lang="en" sz="1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which jobs encourage relationships across race and further data analysis of which jobs/activities are more inclusive to</a:t>
            </a:r>
            <a:r>
              <a:rPr kumimoji="0" lang="en"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rPr>
              <a:t> apply successful techniques across all on-campus employment</a:t>
            </a:r>
            <a:endParaRPr kumimoji="0" sz="1100" b="1" i="0" u="none" strike="noStrike" kern="0" cap="none" spc="0" normalizeH="0" baseline="0" noProof="0" dirty="0">
              <a:ln>
                <a:noFill/>
              </a:ln>
              <a:solidFill>
                <a:srgbClr val="000000"/>
              </a:solidFill>
              <a:effectLst/>
              <a:highlight>
                <a:srgbClr val="FFF2CC"/>
              </a:highlight>
              <a:uLnTx/>
              <a:uFillTx/>
              <a:latin typeface="Proxima Nova"/>
              <a:ea typeface="Proxima Nova"/>
              <a:cs typeface="Proxima Nova"/>
              <a:sym typeface="Proxima Nov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9900">
            <a:alpha val="62000"/>
          </a:srgbClr>
        </a:solid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Psychological and Social </a:t>
            </a:r>
            <a:br>
              <a:rPr lang="en" sz="4000" dirty="0"/>
            </a:br>
            <a:r>
              <a:rPr lang="en" sz="4000" dirty="0"/>
              <a:t>Thriving at St. Olaf</a:t>
            </a:r>
            <a:endParaRPr sz="4000" dirty="0"/>
          </a:p>
        </p:txBody>
      </p:sp>
      <p:sp>
        <p:nvSpPr>
          <p:cNvPr id="100" name="Google Shape;100;p25"/>
          <p:cNvSpPr txBox="1">
            <a:spLocks noGrp="1"/>
          </p:cNvSpPr>
          <p:nvPr>
            <p:ph type="subTitle" idx="1"/>
          </p:nvPr>
        </p:nvSpPr>
        <p:spPr>
          <a:xfrm>
            <a:off x="311700" y="3378625"/>
            <a:ext cx="8520600" cy="10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000000"/>
                </a:solidFill>
              </a:rPr>
              <a:t>Noah Root, Ben Searcy-Jorgensen, Claire Duchschere </a:t>
            </a:r>
          </a:p>
          <a:p>
            <a:pPr marL="0" lvl="0" indent="0" algn="ctr" rtl="0">
              <a:spcBef>
                <a:spcPts val="0"/>
              </a:spcBef>
              <a:spcAft>
                <a:spcPts val="0"/>
              </a:spcAft>
              <a:buNone/>
            </a:pPr>
            <a:r>
              <a:rPr lang="en" sz="1800" dirty="0">
                <a:solidFill>
                  <a:srgbClr val="000000"/>
                </a:solidFill>
              </a:rPr>
              <a:t>and Julia Bishop</a:t>
            </a:r>
            <a:endParaRPr sz="18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alpha val="75000"/>
          </a:schemeClr>
        </a:solidFill>
        <a:effectLst/>
      </p:bgPr>
    </p:bg>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2950669" y="178290"/>
            <a:ext cx="645793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Social Inclusion</a:t>
            </a:r>
            <a:endParaRPr b="1" dirty="0"/>
          </a:p>
        </p:txBody>
      </p:sp>
      <p:graphicFrame>
        <p:nvGraphicFramePr>
          <p:cNvPr id="106" name="Google Shape;106;p26"/>
          <p:cNvGraphicFramePr/>
          <p:nvPr>
            <p:extLst>
              <p:ext uri="{D42A27DB-BD31-4B8C-83A1-F6EECF244321}">
                <p14:modId xmlns:p14="http://schemas.microsoft.com/office/powerpoint/2010/main" val="3420324990"/>
              </p:ext>
            </p:extLst>
          </p:nvPr>
        </p:nvGraphicFramePr>
        <p:xfrm>
          <a:off x="1028546" y="790813"/>
          <a:ext cx="7182004" cy="2352040"/>
        </p:xfrm>
        <a:graphic>
          <a:graphicData uri="http://schemas.openxmlformats.org/drawingml/2006/table">
            <a:tbl>
              <a:tblPr>
                <a:noFill/>
              </a:tblPr>
              <a:tblGrid>
                <a:gridCol w="5542863">
                  <a:extLst>
                    <a:ext uri="{9D8B030D-6E8A-4147-A177-3AD203B41FA5}">
                      <a16:colId xmlns:a16="http://schemas.microsoft.com/office/drawing/2014/main" val="20000"/>
                    </a:ext>
                  </a:extLst>
                </a:gridCol>
                <a:gridCol w="526665">
                  <a:extLst>
                    <a:ext uri="{9D8B030D-6E8A-4147-A177-3AD203B41FA5}">
                      <a16:colId xmlns:a16="http://schemas.microsoft.com/office/drawing/2014/main" val="20001"/>
                    </a:ext>
                  </a:extLst>
                </a:gridCol>
                <a:gridCol w="572461">
                  <a:extLst>
                    <a:ext uri="{9D8B030D-6E8A-4147-A177-3AD203B41FA5}">
                      <a16:colId xmlns:a16="http://schemas.microsoft.com/office/drawing/2014/main" val="20002"/>
                    </a:ext>
                  </a:extLst>
                </a:gridCol>
                <a:gridCol w="540015">
                  <a:extLst>
                    <a:ext uri="{9D8B030D-6E8A-4147-A177-3AD203B41FA5}">
                      <a16:colId xmlns:a16="http://schemas.microsoft.com/office/drawing/2014/main" val="20003"/>
                    </a:ext>
                  </a:extLst>
                </a:gridCol>
              </a:tblGrid>
              <a:tr h="264150">
                <a:tc>
                  <a:txBody>
                    <a:bodyPr/>
                    <a:lstStyle/>
                    <a:p>
                      <a:pPr marL="0" lvl="0" indent="0" algn="l" rtl="0">
                        <a:spcBef>
                          <a:spcPts val="0"/>
                        </a:spcBef>
                        <a:spcAft>
                          <a:spcPts val="0"/>
                        </a:spcAft>
                        <a:buNone/>
                      </a:pPr>
                      <a:r>
                        <a:rPr lang="en-US" sz="1100" b="1" dirty="0"/>
                        <a:t>Survey Items</a:t>
                      </a:r>
                      <a:endParaRPr sz="11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800" dirty="0"/>
                        <a:t>Chi-Square</a:t>
                      </a:r>
                      <a:endParaRPr sz="8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800"/>
                        <a:t>Cramer’s V</a:t>
                      </a:r>
                      <a:endParaRPr sz="8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800" dirty="0"/>
                        <a:t>p-value</a:t>
                      </a:r>
                      <a:endParaRPr sz="8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0"/>
                  </a:ext>
                </a:extLst>
              </a:tr>
              <a:tr h="168492">
                <a:tc>
                  <a:txBody>
                    <a:bodyPr/>
                    <a:lstStyle/>
                    <a:p>
                      <a:pPr marL="0" lvl="0" indent="0" algn="l" rtl="0">
                        <a:spcBef>
                          <a:spcPts val="0"/>
                        </a:spcBef>
                        <a:spcAft>
                          <a:spcPts val="0"/>
                        </a:spcAft>
                        <a:buNone/>
                      </a:pPr>
                      <a:r>
                        <a:rPr lang="en" sz="1000" dirty="0"/>
                        <a:t>St. Olaf provides enough opportunities for students to make friends </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8.94</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0.063</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0.199</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000" dirty="0"/>
                        <a:t>A clique culture at St. Olaf prevents students from making friends across racial and ethnic identities  </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3.69</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0.127</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0.454</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2"/>
                  </a:ext>
                </a:extLst>
              </a:tr>
              <a:tr h="259124">
                <a:tc>
                  <a:txBody>
                    <a:bodyPr/>
                    <a:lstStyle/>
                    <a:p>
                      <a:pPr marL="0" lvl="0" indent="0" algn="l" rtl="0">
                        <a:spcBef>
                          <a:spcPts val="0"/>
                        </a:spcBef>
                        <a:spcAft>
                          <a:spcPts val="0"/>
                        </a:spcAft>
                        <a:buNone/>
                      </a:pPr>
                      <a:r>
                        <a:rPr lang="en" sz="1000" b="1" dirty="0"/>
                        <a:t>St. Olaf provides enough opportunities for international and domestic students to connect with each other</a:t>
                      </a:r>
                      <a:endParaRPr sz="10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14.29</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0.251</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0.006*</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3"/>
                  </a:ext>
                </a:extLst>
              </a:tr>
              <a:tr h="197054">
                <a:tc>
                  <a:txBody>
                    <a:bodyPr/>
                    <a:lstStyle/>
                    <a:p>
                      <a:pPr marL="0" lvl="0" indent="0" algn="l" rtl="0">
                        <a:spcBef>
                          <a:spcPts val="0"/>
                        </a:spcBef>
                        <a:spcAft>
                          <a:spcPts val="0"/>
                        </a:spcAft>
                        <a:buNone/>
                      </a:pPr>
                      <a:r>
                        <a:rPr lang="en" sz="1000" b="1"/>
                        <a:t>I have enough close friends at St. Olaf </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12.80</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0.239</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 0.012*</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000" b="1" dirty="0"/>
                        <a:t>I have close friends at St. Olaf whose racial and/or ethnic identity is different than my own</a:t>
                      </a:r>
                      <a:endParaRPr sz="10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13.67</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0.246</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 0.008* </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5"/>
                  </a:ext>
                </a:extLst>
              </a:tr>
              <a:tr h="248491">
                <a:tc>
                  <a:txBody>
                    <a:bodyPr/>
                    <a:lstStyle/>
                    <a:p>
                      <a:pPr marL="0" lvl="0" indent="0" algn="l" rtl="0">
                        <a:spcBef>
                          <a:spcPts val="0"/>
                        </a:spcBef>
                        <a:spcAft>
                          <a:spcPts val="0"/>
                        </a:spcAft>
                        <a:buNone/>
                      </a:pPr>
                      <a:r>
                        <a:rPr lang="en" sz="1000" dirty="0"/>
                        <a:t>I have close friends at St. Olaf whose domestic or international status is different than my own</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6.81</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a:t>0.174</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000" dirty="0"/>
                        <a:t>0.146</a:t>
                      </a:r>
                      <a:endParaRPr sz="10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6"/>
                  </a:ext>
                </a:extLst>
              </a:tr>
            </a:tbl>
          </a:graphicData>
        </a:graphic>
      </p:graphicFrame>
      <p:sp>
        <p:nvSpPr>
          <p:cNvPr id="107" name="Google Shape;107;p26"/>
          <p:cNvSpPr txBox="1"/>
          <p:nvPr/>
        </p:nvSpPr>
        <p:spPr>
          <a:xfrm>
            <a:off x="929767" y="3245823"/>
            <a:ext cx="7945292" cy="178433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100" b="1" i="0" u="none" strike="noStrike" kern="0" cap="none" spc="0" normalizeH="0" baseline="0" noProof="0" dirty="0">
                <a:ln>
                  <a:noFill/>
                </a:ln>
                <a:solidFill>
                  <a:srgbClr val="222222"/>
                </a:solidFill>
                <a:effectLst/>
                <a:uLnTx/>
                <a:uFillTx/>
                <a:latin typeface="Arial"/>
                <a:cs typeface="Arial"/>
                <a:sym typeface="Arial"/>
              </a:rPr>
              <a:t>3 items showed significant differences between BIPOC and White students:</a:t>
            </a:r>
            <a:r>
              <a:rPr kumimoji="0" lang="en" sz="1100" b="0" i="0" u="none" strike="noStrike" kern="0" cap="none" spc="0" normalizeH="0" baseline="0" noProof="0" dirty="0">
                <a:ln>
                  <a:noFill/>
                </a:ln>
                <a:solidFill>
                  <a:srgbClr val="222222"/>
                </a:solidFill>
                <a:effectLst/>
                <a:uLnTx/>
                <a:uFillTx/>
                <a:latin typeface="Arial"/>
                <a:cs typeface="Arial"/>
                <a:sym typeface="Arial"/>
              </a:rPr>
              <a:t> </a:t>
            </a:r>
            <a:endParaRPr kumimoji="0" sz="1100" b="0" i="0" u="none" strike="noStrike" kern="0" cap="none" spc="0" normalizeH="0" baseline="0" noProof="0" dirty="0">
              <a:ln>
                <a:noFill/>
              </a:ln>
              <a:solidFill>
                <a:srgbClr val="222222"/>
              </a:solidFill>
              <a:effectLst/>
              <a:uLnTx/>
              <a:uFillTx/>
              <a:latin typeface="Arial"/>
              <a:cs typeface="Arial"/>
              <a:sym typeface="Arial"/>
            </a:endParaRPr>
          </a:p>
          <a:p>
            <a:pPr marL="323850" marR="0" lvl="0" indent="-171450" algn="l" defTabSz="914400" rtl="0" eaLnBrk="1" fontAlgn="auto" latinLnBrk="0" hangingPunct="1">
              <a:lnSpc>
                <a:spcPct val="115000"/>
              </a:lnSpc>
              <a:spcBef>
                <a:spcPts val="0"/>
              </a:spcBef>
              <a:spcAft>
                <a:spcPts val="0"/>
              </a:spcAft>
              <a:buClr>
                <a:srgbClr val="222222"/>
              </a:buClr>
              <a:buSzPts val="1200"/>
              <a:buFont typeface="Arial" panose="020B0604020202020204" pitchFamily="34" charset="0"/>
              <a:buChar char="•"/>
              <a:tabLst/>
              <a:defRPr/>
            </a:pPr>
            <a:r>
              <a:rPr kumimoji="0" lang="en" sz="1100" b="0" i="0" u="none" strike="noStrike" kern="0" cap="none" spc="0" normalizeH="0" baseline="0" noProof="0" dirty="0">
                <a:ln>
                  <a:noFill/>
                </a:ln>
                <a:solidFill>
                  <a:srgbClr val="222222"/>
                </a:solidFill>
                <a:effectLst/>
                <a:uLnTx/>
                <a:uFillTx/>
                <a:latin typeface="Arial"/>
                <a:cs typeface="Arial"/>
                <a:sym typeface="Arial"/>
              </a:rPr>
              <a:t>BIPOC students feel there are </a:t>
            </a:r>
            <a:r>
              <a:rPr kumimoji="0" lang="en" sz="1100" b="0" i="0" u="sng" strike="noStrike" kern="0" cap="none" spc="0" normalizeH="0" baseline="0" noProof="0" dirty="0">
                <a:ln>
                  <a:noFill/>
                </a:ln>
                <a:solidFill>
                  <a:srgbClr val="222222"/>
                </a:solidFill>
                <a:effectLst/>
                <a:uLnTx/>
                <a:uFillTx/>
                <a:latin typeface="Arial"/>
                <a:cs typeface="Arial"/>
                <a:sym typeface="Arial"/>
              </a:rPr>
              <a:t>not enough opportunities </a:t>
            </a:r>
            <a:r>
              <a:rPr kumimoji="0" lang="en" sz="1100" b="0" i="0" u="none" strike="noStrike" kern="0" cap="none" spc="0" normalizeH="0" baseline="0" noProof="0" dirty="0">
                <a:ln>
                  <a:noFill/>
                </a:ln>
                <a:solidFill>
                  <a:srgbClr val="222222"/>
                </a:solidFill>
                <a:effectLst/>
                <a:uLnTx/>
                <a:uFillTx/>
                <a:latin typeface="Arial"/>
                <a:cs typeface="Arial"/>
                <a:sym typeface="Arial"/>
              </a:rPr>
              <a:t>for connections between </a:t>
            </a:r>
            <a:r>
              <a:rPr kumimoji="0" lang="en" sz="1100" b="0" i="0" u="sng" strike="noStrike" kern="0" cap="none" spc="0" normalizeH="0" baseline="0" noProof="0" dirty="0">
                <a:ln>
                  <a:noFill/>
                </a:ln>
                <a:solidFill>
                  <a:srgbClr val="222222"/>
                </a:solidFill>
                <a:effectLst/>
                <a:uLnTx/>
                <a:uFillTx/>
                <a:latin typeface="Arial"/>
                <a:cs typeface="Arial"/>
                <a:sym typeface="Arial"/>
              </a:rPr>
              <a:t>domestic &amp; international</a:t>
            </a:r>
            <a:r>
              <a:rPr kumimoji="0" lang="en" sz="1100" b="0" i="0" u="none" strike="noStrike" kern="0" cap="none" spc="0" normalizeH="0" baseline="0" noProof="0" dirty="0">
                <a:ln>
                  <a:noFill/>
                </a:ln>
                <a:solidFill>
                  <a:srgbClr val="222222"/>
                </a:solidFill>
                <a:effectLst/>
                <a:uLnTx/>
                <a:uFillTx/>
                <a:latin typeface="Arial"/>
                <a:cs typeface="Arial"/>
                <a:sym typeface="Arial"/>
              </a:rPr>
              <a:t> students.</a:t>
            </a:r>
            <a:endParaRPr kumimoji="0" sz="1100" b="0" i="0" u="none" strike="noStrike" kern="0" cap="none" spc="0" normalizeH="0" baseline="0" noProof="0" dirty="0">
              <a:ln>
                <a:noFill/>
              </a:ln>
              <a:solidFill>
                <a:srgbClr val="222222"/>
              </a:solidFill>
              <a:effectLst/>
              <a:uLnTx/>
              <a:uFillTx/>
              <a:latin typeface="Arial"/>
              <a:cs typeface="Arial"/>
              <a:sym typeface="Arial"/>
            </a:endParaRPr>
          </a:p>
          <a:p>
            <a:pPr marL="323850" marR="0" lvl="0" indent="-171450" algn="l" defTabSz="914400" rtl="0" eaLnBrk="1" fontAlgn="auto" latinLnBrk="0" hangingPunct="1">
              <a:lnSpc>
                <a:spcPct val="115000"/>
              </a:lnSpc>
              <a:spcBef>
                <a:spcPts val="0"/>
              </a:spcBef>
              <a:spcAft>
                <a:spcPts val="0"/>
              </a:spcAft>
              <a:buClr>
                <a:srgbClr val="222222"/>
              </a:buClr>
              <a:buSzPts val="1200"/>
              <a:buFont typeface="Arial" panose="020B0604020202020204" pitchFamily="34" charset="0"/>
              <a:buChar char="•"/>
              <a:tabLst/>
              <a:defRPr/>
            </a:pPr>
            <a:r>
              <a:rPr kumimoji="0" lang="en" sz="1100" b="0" i="0" u="none" strike="noStrike" kern="0" cap="none" spc="0" normalizeH="0" baseline="0" noProof="0" dirty="0">
                <a:ln>
                  <a:noFill/>
                </a:ln>
                <a:solidFill>
                  <a:srgbClr val="222222"/>
                </a:solidFill>
                <a:effectLst/>
                <a:uLnTx/>
                <a:uFillTx/>
                <a:latin typeface="Arial"/>
                <a:cs typeface="Arial"/>
                <a:sym typeface="Arial"/>
              </a:rPr>
              <a:t>Significantly more BIPOC students </a:t>
            </a:r>
            <a:r>
              <a:rPr kumimoji="0" lang="en" sz="1100" b="0" i="0" u="sng" strike="noStrike" kern="0" cap="none" spc="0" normalizeH="0" baseline="0" noProof="0" dirty="0">
                <a:ln>
                  <a:noFill/>
                </a:ln>
                <a:solidFill>
                  <a:srgbClr val="222222"/>
                </a:solidFill>
                <a:effectLst/>
                <a:uLnTx/>
                <a:uFillTx/>
                <a:latin typeface="Arial"/>
                <a:cs typeface="Arial"/>
                <a:sym typeface="Arial"/>
              </a:rPr>
              <a:t>do</a:t>
            </a:r>
            <a:r>
              <a:rPr kumimoji="0" lang="en" sz="1100" b="0" i="1" u="sng" strike="noStrike" kern="0" cap="none" spc="0" normalizeH="0" baseline="0" noProof="0" dirty="0">
                <a:ln>
                  <a:noFill/>
                </a:ln>
                <a:solidFill>
                  <a:srgbClr val="222222"/>
                </a:solidFill>
                <a:effectLst/>
                <a:uLnTx/>
                <a:uFillTx/>
                <a:latin typeface="Arial"/>
                <a:cs typeface="Arial"/>
                <a:sym typeface="Arial"/>
              </a:rPr>
              <a:t> not </a:t>
            </a:r>
            <a:r>
              <a:rPr kumimoji="0" lang="en" sz="1100" b="0" i="0" u="sng" strike="noStrike" kern="0" cap="none" spc="0" normalizeH="0" baseline="0" noProof="0" dirty="0">
                <a:ln>
                  <a:noFill/>
                </a:ln>
                <a:solidFill>
                  <a:srgbClr val="222222"/>
                </a:solidFill>
                <a:effectLst/>
                <a:uLnTx/>
                <a:uFillTx/>
                <a:latin typeface="Arial"/>
                <a:cs typeface="Arial"/>
                <a:sym typeface="Arial"/>
              </a:rPr>
              <a:t>feel they have enough close friends</a:t>
            </a:r>
            <a:r>
              <a:rPr kumimoji="0" lang="en" sz="1100" b="0" i="0" u="none" strike="noStrike" kern="0" cap="none" spc="0" normalizeH="0" baseline="0" noProof="0" dirty="0">
                <a:ln>
                  <a:noFill/>
                </a:ln>
                <a:solidFill>
                  <a:srgbClr val="222222"/>
                </a:solidFill>
                <a:effectLst/>
                <a:uLnTx/>
                <a:uFillTx/>
                <a:latin typeface="Arial"/>
                <a:cs typeface="Arial"/>
                <a:sym typeface="Arial"/>
              </a:rPr>
              <a:t> at St. Olaf.</a:t>
            </a:r>
            <a:endParaRPr kumimoji="0" sz="1100" b="0" i="0" u="none" strike="noStrike" kern="0" cap="none" spc="0" normalizeH="0" baseline="0" noProof="0" dirty="0">
              <a:ln>
                <a:noFill/>
              </a:ln>
              <a:solidFill>
                <a:srgbClr val="222222"/>
              </a:solidFill>
              <a:effectLst/>
              <a:uLnTx/>
              <a:uFillTx/>
              <a:latin typeface="Arial"/>
              <a:cs typeface="Arial"/>
              <a:sym typeface="Arial"/>
            </a:endParaRPr>
          </a:p>
          <a:p>
            <a:pPr marL="323850" marR="0" lvl="0" indent="-171450" algn="l" defTabSz="914400" rtl="0" eaLnBrk="1" fontAlgn="auto" latinLnBrk="0" hangingPunct="1">
              <a:lnSpc>
                <a:spcPct val="115000"/>
              </a:lnSpc>
              <a:spcBef>
                <a:spcPts val="0"/>
              </a:spcBef>
              <a:spcAft>
                <a:spcPts val="0"/>
              </a:spcAft>
              <a:buClr>
                <a:srgbClr val="222222"/>
              </a:buClr>
              <a:buSzPts val="1200"/>
              <a:buFont typeface="Arial" panose="020B0604020202020204" pitchFamily="34" charset="0"/>
              <a:buChar char="•"/>
              <a:tabLst/>
              <a:defRPr/>
            </a:pPr>
            <a:r>
              <a:rPr kumimoji="0" lang="en" sz="1100" b="0" i="0" u="none" strike="noStrike" kern="0" cap="none" spc="0" normalizeH="0" baseline="0" noProof="0" dirty="0">
                <a:ln>
                  <a:noFill/>
                </a:ln>
                <a:solidFill>
                  <a:srgbClr val="222222"/>
                </a:solidFill>
                <a:effectLst/>
                <a:uLnTx/>
                <a:uFillTx/>
                <a:latin typeface="Arial"/>
                <a:cs typeface="Arial"/>
                <a:sym typeface="Arial"/>
              </a:rPr>
              <a:t>White students have </a:t>
            </a:r>
            <a:r>
              <a:rPr kumimoji="0" lang="en" sz="1100" b="0" i="0" u="sng" strike="noStrike" kern="0" cap="none" spc="0" normalizeH="0" baseline="0" noProof="0" dirty="0">
                <a:ln>
                  <a:noFill/>
                </a:ln>
                <a:solidFill>
                  <a:srgbClr val="222222"/>
                </a:solidFill>
                <a:effectLst/>
                <a:uLnTx/>
                <a:uFillTx/>
                <a:latin typeface="Arial"/>
                <a:cs typeface="Arial"/>
                <a:sym typeface="Arial"/>
              </a:rPr>
              <a:t>fewer close friends at St. Olaf across racial and ethnic identity</a:t>
            </a:r>
            <a:r>
              <a:rPr kumimoji="0" lang="en" sz="1100" b="0" i="0" u="none" strike="noStrike" kern="0" cap="none" spc="0" normalizeH="0" baseline="0" noProof="0" dirty="0">
                <a:ln>
                  <a:noFill/>
                </a:ln>
                <a:solidFill>
                  <a:srgbClr val="222222"/>
                </a:solidFill>
                <a:effectLst/>
                <a:uLnTx/>
                <a:uFillTx/>
                <a:latin typeface="Arial"/>
                <a:cs typeface="Arial"/>
                <a:sym typeface="Arial"/>
              </a:rPr>
              <a:t>. </a:t>
            </a:r>
            <a:endParaRPr kumimoji="0" sz="1100" b="0" i="0" u="none" strike="noStrike" kern="0" cap="none" spc="0" normalizeH="0" baseline="0" noProof="0" dirty="0">
              <a:ln>
                <a:noFill/>
              </a:ln>
              <a:solidFill>
                <a:srgbClr val="222222"/>
              </a:solidFill>
              <a:effectLst/>
              <a:uLnTx/>
              <a:uFillTx/>
              <a:latin typeface="Arial"/>
              <a:cs typeface="Arial"/>
              <a:sym typeface="Arial"/>
            </a:endParaRPr>
          </a:p>
          <a:p>
            <a:pPr marL="45720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222222"/>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100" b="1" i="0" u="none" strike="noStrike" kern="0" cap="none" spc="0" normalizeH="0" baseline="0" noProof="0" dirty="0">
                <a:ln>
                  <a:noFill/>
                </a:ln>
                <a:solidFill>
                  <a:srgbClr val="222222"/>
                </a:solidFill>
                <a:effectLst/>
                <a:uLnTx/>
                <a:uFillTx/>
                <a:latin typeface="Arial"/>
                <a:cs typeface="Arial"/>
                <a:sym typeface="Arial"/>
              </a:rPr>
              <a:t>Recommendations: </a:t>
            </a:r>
            <a:r>
              <a:rPr kumimoji="0" lang="en" sz="1100" b="0" i="0" u="none" strike="noStrike" kern="0" cap="none" spc="0" normalizeH="0" baseline="0" noProof="0" dirty="0">
                <a:ln>
                  <a:noFill/>
                </a:ln>
                <a:solidFill>
                  <a:srgbClr val="222222"/>
                </a:solidFill>
                <a:effectLst/>
                <a:uLnTx/>
                <a:uFillTx/>
                <a:latin typeface="Arial"/>
                <a:cs typeface="Arial"/>
                <a:sym typeface="Arial"/>
              </a:rPr>
              <a:t>1. Further investigate feelings of </a:t>
            </a:r>
            <a:r>
              <a:rPr kumimoji="0" lang="en" sz="1100" b="0" i="0" u="sng" strike="noStrike" kern="0" cap="none" spc="0" normalizeH="0" baseline="0" noProof="0" dirty="0">
                <a:ln>
                  <a:noFill/>
                </a:ln>
                <a:solidFill>
                  <a:srgbClr val="222222"/>
                </a:solidFill>
                <a:effectLst/>
                <a:uLnTx/>
                <a:uFillTx/>
                <a:latin typeface="Arial"/>
                <a:cs typeface="Arial"/>
                <a:sym typeface="Arial"/>
              </a:rPr>
              <a:t>isolation</a:t>
            </a:r>
            <a:r>
              <a:rPr kumimoji="0" lang="en" sz="1100" b="0" i="0" u="none" strike="noStrike" kern="0" cap="none" spc="0" normalizeH="0" baseline="0" noProof="0" dirty="0">
                <a:ln>
                  <a:noFill/>
                </a:ln>
                <a:solidFill>
                  <a:srgbClr val="222222"/>
                </a:solidFill>
                <a:effectLst/>
                <a:uLnTx/>
                <a:uFillTx/>
                <a:latin typeface="Arial"/>
                <a:cs typeface="Arial"/>
                <a:sym typeface="Arial"/>
              </a:rPr>
              <a:t> among BIPOC students at St. Olaf.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100" b="0" i="0" u="none" strike="noStrike" kern="0" cap="none" spc="0" normalizeH="0" baseline="0" noProof="0" dirty="0">
                <a:ln>
                  <a:noFill/>
                </a:ln>
                <a:solidFill>
                  <a:srgbClr val="222222"/>
                </a:solidFill>
                <a:effectLst/>
                <a:uLnTx/>
                <a:uFillTx/>
                <a:latin typeface="Arial"/>
                <a:cs typeface="Arial"/>
                <a:sym typeface="Arial"/>
              </a:rPr>
              <a:t>	           2. Allocate more </a:t>
            </a:r>
            <a:r>
              <a:rPr kumimoji="0" lang="en" sz="1100" b="0" i="0" u="sng" strike="noStrike" kern="0" cap="none" spc="0" normalizeH="0" baseline="0" noProof="0" dirty="0">
                <a:ln>
                  <a:noFill/>
                </a:ln>
                <a:solidFill>
                  <a:srgbClr val="222222"/>
                </a:solidFill>
                <a:effectLst/>
                <a:uLnTx/>
                <a:uFillTx/>
                <a:latin typeface="Arial"/>
                <a:cs typeface="Arial"/>
                <a:sym typeface="Arial"/>
              </a:rPr>
              <a:t>resources</a:t>
            </a:r>
            <a:r>
              <a:rPr kumimoji="0" lang="en" sz="1100" b="0" i="0" u="none" strike="noStrike" kern="0" cap="none" spc="0" normalizeH="0" baseline="0" noProof="0" dirty="0">
                <a:ln>
                  <a:noFill/>
                </a:ln>
                <a:solidFill>
                  <a:srgbClr val="222222"/>
                </a:solidFill>
                <a:effectLst/>
                <a:uLnTx/>
                <a:uFillTx/>
                <a:latin typeface="Arial"/>
                <a:cs typeface="Arial"/>
                <a:sym typeface="Arial"/>
              </a:rPr>
              <a:t> to supporting BIPOC students.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791456" y="544918"/>
            <a:ext cx="74227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Student Voices: Importance of Support &amp; Friends</a:t>
            </a:r>
            <a:endParaRPr sz="2400" b="1" dirty="0"/>
          </a:p>
        </p:txBody>
      </p:sp>
      <p:sp>
        <p:nvSpPr>
          <p:cNvPr id="113" name="Google Shape;113;p27"/>
          <p:cNvSpPr txBox="1">
            <a:spLocks noGrp="1"/>
          </p:cNvSpPr>
          <p:nvPr>
            <p:ph type="body" idx="1"/>
          </p:nvPr>
        </p:nvSpPr>
        <p:spPr>
          <a:xfrm>
            <a:off x="875979" y="1467650"/>
            <a:ext cx="6831107" cy="3024384"/>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dirty="0">
                <a:solidFill>
                  <a:schemeClr val="dk1"/>
                </a:solidFill>
                <a:highlight>
                  <a:srgbClr val="FFFFFF"/>
                </a:highlight>
              </a:rPr>
              <a:t>“Study groups also gave me both social and academic support, and I'm still friends with many of the people I met in my Chem study group last year.”</a:t>
            </a:r>
            <a:r>
              <a:rPr lang="en" sz="1600" dirty="0">
                <a:solidFill>
                  <a:schemeClr val="dk1"/>
                </a:solidFill>
              </a:rPr>
              <a:t> </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highlight>
                  <a:srgbClr val="FFFFFF"/>
                </a:highlight>
              </a:rPr>
              <a:t>“I met my best friend here on the first day of school when the community was extra open and I felt okay just going up to her and introducing myself. I wish that that open and welcoming atmosphere could last longer throughout the year.”</a:t>
            </a:r>
            <a:endParaRPr sz="1600" dirty="0">
              <a:solidFill>
                <a:schemeClr val="dk1"/>
              </a:solidFill>
            </a:endParaRPr>
          </a:p>
          <a:p>
            <a:pPr marL="0" lvl="0" indent="0" algn="l" rtl="0">
              <a:spcBef>
                <a:spcPts val="0"/>
              </a:spcBef>
              <a:spcAft>
                <a:spcPts val="1600"/>
              </a:spcAft>
              <a:buNone/>
            </a:pPr>
            <a:endParaRPr sz="23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alpha val="75000"/>
          </a:schemeClr>
        </a:solidFill>
        <a:effectLst/>
      </p:bgPr>
    </p:bg>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3258029" y="445025"/>
            <a:ext cx="2443523"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t>Friendships</a:t>
            </a:r>
            <a:endParaRPr b="1" dirty="0"/>
          </a:p>
        </p:txBody>
      </p:sp>
      <p:sp>
        <p:nvSpPr>
          <p:cNvPr id="119" name="Google Shape;119;p28"/>
          <p:cNvSpPr txBox="1">
            <a:spLocks noGrp="1"/>
          </p:cNvSpPr>
          <p:nvPr>
            <p:ph type="body" idx="1"/>
          </p:nvPr>
        </p:nvSpPr>
        <p:spPr>
          <a:xfrm>
            <a:off x="1198712" y="1140890"/>
            <a:ext cx="6503838" cy="64345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b="1" dirty="0">
                <a:solidFill>
                  <a:srgbClr val="222222"/>
                </a:solidFill>
              </a:rPr>
              <a:t>Bivariate Tests: Friendship and Race &amp; Ethnicity</a:t>
            </a:r>
          </a:p>
          <a:p>
            <a:pPr marL="0" lvl="0" indent="0" algn="l" rtl="0">
              <a:lnSpc>
                <a:spcPct val="115000"/>
              </a:lnSpc>
              <a:spcBef>
                <a:spcPts val="0"/>
              </a:spcBef>
              <a:spcAft>
                <a:spcPts val="0"/>
              </a:spcAft>
              <a:buSzPts val="1800"/>
              <a:buNone/>
            </a:pPr>
            <a:r>
              <a:rPr lang="en" sz="1300" dirty="0">
                <a:solidFill>
                  <a:srgbClr val="222222"/>
                </a:solidFill>
              </a:rPr>
              <a:t>We found no statistically significant differences between BIPOC and white students. </a:t>
            </a:r>
          </a:p>
          <a:p>
            <a:pPr marL="0" lvl="0" indent="0" algn="l" rtl="0">
              <a:lnSpc>
                <a:spcPct val="115000"/>
              </a:lnSpc>
              <a:spcBef>
                <a:spcPts val="0"/>
              </a:spcBef>
              <a:spcAft>
                <a:spcPts val="0"/>
              </a:spcAft>
              <a:buSzPts val="1800"/>
              <a:buNone/>
            </a:pPr>
            <a:endParaRPr dirty="0"/>
          </a:p>
        </p:txBody>
      </p:sp>
      <p:graphicFrame>
        <p:nvGraphicFramePr>
          <p:cNvPr id="120" name="Google Shape;120;p28"/>
          <p:cNvGraphicFramePr/>
          <p:nvPr>
            <p:extLst>
              <p:ext uri="{D42A27DB-BD31-4B8C-83A1-F6EECF244321}">
                <p14:modId xmlns:p14="http://schemas.microsoft.com/office/powerpoint/2010/main" val="2716860999"/>
              </p:ext>
            </p:extLst>
          </p:nvPr>
        </p:nvGraphicFramePr>
        <p:xfrm>
          <a:off x="1198712" y="1938405"/>
          <a:ext cx="6562163" cy="2546163"/>
        </p:xfrm>
        <a:graphic>
          <a:graphicData uri="http://schemas.openxmlformats.org/drawingml/2006/table">
            <a:tbl>
              <a:tblPr>
                <a:noFill/>
              </a:tblPr>
              <a:tblGrid>
                <a:gridCol w="4020988">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712375">
                  <a:extLst>
                    <a:ext uri="{9D8B030D-6E8A-4147-A177-3AD203B41FA5}">
                      <a16:colId xmlns:a16="http://schemas.microsoft.com/office/drawing/2014/main" val="20003"/>
                    </a:ext>
                  </a:extLst>
                </a:gridCol>
              </a:tblGrid>
              <a:tr h="239645">
                <a:tc>
                  <a:txBody>
                    <a:bodyPr/>
                    <a:lstStyle/>
                    <a:p>
                      <a:pPr marL="0" marR="0" lvl="0" indent="0" algn="l" rtl="0">
                        <a:lnSpc>
                          <a:spcPct val="100000"/>
                        </a:lnSpc>
                        <a:spcBef>
                          <a:spcPts val="0"/>
                        </a:spcBef>
                        <a:spcAft>
                          <a:spcPts val="0"/>
                        </a:spcAft>
                        <a:buClr>
                          <a:srgbClr val="000000"/>
                        </a:buClr>
                        <a:buSzPts val="900"/>
                        <a:buFont typeface="Arial"/>
                        <a:buNone/>
                      </a:pPr>
                      <a:r>
                        <a:rPr lang="en-US" sz="1200" u="none" strike="noStrike" cap="none" dirty="0"/>
                        <a:t>Friendship Items (from survey)</a:t>
                      </a:r>
                      <a:endParaRPr sz="1200" u="none" strike="noStrike" cap="none" dirty="0"/>
                    </a:p>
                  </a:txBody>
                  <a:tcPr marL="63500" marR="63500" marT="63500" marB="63500">
                    <a:solidFill>
                      <a:srgbClr val="C9DAF8">
                        <a:alpha val="75000"/>
                      </a:srgbClr>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a:t>Chi-square</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a:t>Cramer’s V</a:t>
                      </a:r>
                      <a:endParaRPr sz="1200" u="none" strike="noStrike" cap="none"/>
                    </a:p>
                  </a:txBody>
                  <a:tcPr marL="63500" marR="63500" marT="63500" marB="63500">
                    <a:solidFill>
                      <a:srgbClr val="C9DAF8">
                        <a:alpha val="75000"/>
                      </a:srgbClr>
                    </a:solidFill>
                  </a:tcPr>
                </a:tc>
                <a:tc>
                  <a:txBody>
                    <a:bodyPr/>
                    <a:lstStyle/>
                    <a:p>
                      <a:pPr marL="0" lvl="0" indent="0" algn="l" rtl="0">
                        <a:spcBef>
                          <a:spcPts val="0"/>
                        </a:spcBef>
                        <a:spcAft>
                          <a:spcPts val="0"/>
                        </a:spcAft>
                        <a:buClr>
                          <a:schemeClr val="dk1"/>
                        </a:buClr>
                        <a:buSzPts val="900"/>
                        <a:buFont typeface="Arial"/>
                        <a:buNone/>
                      </a:pPr>
                      <a:r>
                        <a:rPr lang="en" sz="1200">
                          <a:solidFill>
                            <a:schemeClr val="dk1"/>
                          </a:solidFill>
                        </a:rPr>
                        <a:t>p-value</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0"/>
                  </a:ext>
                </a:extLst>
              </a:tr>
              <a:tr h="250475">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My friends support my academic goals</a:t>
                      </a:r>
                      <a:endParaRPr sz="1200" u="none" strike="noStrike" cap="none" dirty="0"/>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2.212</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0.099</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a:solidFill>
                            <a:schemeClr val="dk1"/>
                          </a:solidFill>
                        </a:rPr>
                        <a:t>0.331</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1"/>
                  </a:ext>
                </a:extLst>
              </a:tr>
              <a:tr h="191857">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I have fun with my friends</a:t>
                      </a:r>
                      <a:endParaRPr sz="1200" u="none" strike="noStrike" cap="none" dirty="0"/>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4.320</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0.138</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a:solidFill>
                            <a:schemeClr val="dk1"/>
                          </a:solidFill>
                        </a:rPr>
                        <a:t>0.115</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2"/>
                  </a:ext>
                </a:extLst>
              </a:tr>
              <a:tr h="250475">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My friends make me feel less lonely</a:t>
                      </a:r>
                      <a:endParaRPr sz="1200" u="none" strike="noStrike" cap="none" dirty="0"/>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5.030</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0.149</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a:solidFill>
                            <a:schemeClr val="dk1"/>
                          </a:solidFill>
                        </a:rPr>
                        <a:t>0.170</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3"/>
                  </a:ext>
                </a:extLst>
              </a:tr>
              <a:tr h="250475">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a:t>My friends make me feel less stressed</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2.388</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0.103</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a:solidFill>
                            <a:schemeClr val="dk1"/>
                          </a:solidFill>
                        </a:rPr>
                        <a:t>0.496</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4"/>
                  </a:ext>
                </a:extLst>
              </a:tr>
              <a:tr h="312094">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a:t>I feel like I am being myself when I am around my friends</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6.967</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0.176</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a:solidFill>
                            <a:schemeClr val="dk1"/>
                          </a:solidFill>
                        </a:rPr>
                        <a:t>0.073</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5"/>
                  </a:ext>
                </a:extLst>
              </a:tr>
              <a:tr h="183284">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I am happy with the friendships I have made</a:t>
                      </a:r>
                      <a:endParaRPr sz="1200" u="none" strike="noStrike" cap="none" dirty="0"/>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1.450</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0.080</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a:solidFill>
                            <a:schemeClr val="dk1"/>
                          </a:solidFill>
                        </a:rPr>
                        <a:t>0.694</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6"/>
                  </a:ext>
                </a:extLst>
              </a:tr>
              <a:tr h="225606">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I believe my St. Olaf friendships will last beyond college</a:t>
                      </a:r>
                      <a:endParaRPr sz="1200" u="none" strike="noStrike" cap="none" dirty="0"/>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7.455</a:t>
                      </a:r>
                      <a:endParaRPr sz="1200" u="none" strike="noStrike" cap="none"/>
                    </a:p>
                  </a:txBody>
                  <a:tcPr marL="63500" marR="63500" marT="63500" marB="63500">
                    <a:solidFill>
                      <a:srgbClr val="C9DAF8">
                        <a:alpha val="75000"/>
                      </a:srgbClr>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 sz="1200" u="none" strike="noStrike" cap="none"/>
                        <a:t>0.181</a:t>
                      </a:r>
                      <a:endParaRPr sz="1200" u="none" strike="noStrike" cap="none"/>
                    </a:p>
                  </a:txBody>
                  <a:tcPr marL="63500" marR="63500" marT="63500" marB="63500">
                    <a:solidFill>
                      <a:srgbClr val="C9DAF8">
                        <a:alpha val="75000"/>
                      </a:srgbClr>
                    </a:solidFill>
                  </a:tcPr>
                </a:tc>
                <a:tc>
                  <a:txBody>
                    <a:bodyPr/>
                    <a:lstStyle/>
                    <a:p>
                      <a:pPr marL="0" lvl="0" indent="0" algn="l" rtl="0">
                        <a:lnSpc>
                          <a:spcPct val="115000"/>
                        </a:lnSpc>
                        <a:spcBef>
                          <a:spcPts val="0"/>
                        </a:spcBef>
                        <a:spcAft>
                          <a:spcPts val="0"/>
                        </a:spcAft>
                        <a:buClr>
                          <a:schemeClr val="dk1"/>
                        </a:buClr>
                        <a:buSzPts val="900"/>
                        <a:buFont typeface="Arial"/>
                        <a:buNone/>
                      </a:pPr>
                      <a:r>
                        <a:rPr lang="en" sz="1200" dirty="0">
                          <a:solidFill>
                            <a:schemeClr val="dk1"/>
                          </a:solidFill>
                        </a:rPr>
                        <a:t>0.059</a:t>
                      </a:r>
                      <a:endParaRPr sz="1200" u="none" strike="noStrike" cap="none" dirty="0"/>
                    </a:p>
                  </a:txBody>
                  <a:tcPr marL="63500" marR="63500" marT="63500" marB="63500">
                    <a:solidFill>
                      <a:srgbClr val="C9DAF8">
                        <a:alpha val="75000"/>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2743200" y="253617"/>
            <a:ext cx="320424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t>Meeting Friends</a:t>
            </a:r>
            <a:endParaRPr b="1" dirty="0"/>
          </a:p>
        </p:txBody>
      </p:sp>
      <p:sp>
        <p:nvSpPr>
          <p:cNvPr id="126" name="Google Shape;126;p29"/>
          <p:cNvSpPr txBox="1">
            <a:spLocks noGrp="1"/>
          </p:cNvSpPr>
          <p:nvPr>
            <p:ph type="body" idx="1"/>
          </p:nvPr>
        </p:nvSpPr>
        <p:spPr>
          <a:xfrm>
            <a:off x="1252495" y="3510166"/>
            <a:ext cx="6639009" cy="74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200" b="1" dirty="0">
                <a:solidFill>
                  <a:schemeClr val="dk1"/>
                </a:solidFill>
              </a:rPr>
              <a:t>Bivariate meeting friends &amp; R&amp;E: </a:t>
            </a:r>
            <a:r>
              <a:rPr lang="en" sz="1200" dirty="0">
                <a:solidFill>
                  <a:schemeClr val="dk1"/>
                </a:solidFill>
              </a:rPr>
              <a:t>The only significant difference: “the importance of mutual friends for meeting new friends”. </a:t>
            </a:r>
            <a:r>
              <a:rPr lang="en" sz="1200" b="1" i="1" dirty="0">
                <a:solidFill>
                  <a:schemeClr val="dk1"/>
                </a:solidFill>
              </a:rPr>
              <a:t>BIPOC students are more likely to place high importance on mutual friends as a source for making new friends.</a:t>
            </a:r>
            <a:r>
              <a:rPr lang="en" sz="1200" i="1" dirty="0">
                <a:solidFill>
                  <a:schemeClr val="dk1"/>
                </a:solidFill>
              </a:rPr>
              <a:t> </a:t>
            </a:r>
            <a:endParaRPr sz="1200" i="1" dirty="0">
              <a:solidFill>
                <a:schemeClr val="dk1"/>
              </a:solidFill>
            </a:endParaRPr>
          </a:p>
          <a:p>
            <a:pPr marL="0" lvl="0" indent="0" algn="l" rtl="0">
              <a:lnSpc>
                <a:spcPct val="100000"/>
              </a:lnSpc>
              <a:spcBef>
                <a:spcPts val="0"/>
              </a:spcBef>
              <a:spcAft>
                <a:spcPts val="0"/>
              </a:spcAft>
              <a:buSzPts val="1800"/>
              <a:buNone/>
            </a:pPr>
            <a:endParaRPr sz="1100" dirty="0">
              <a:solidFill>
                <a:schemeClr val="dk1"/>
              </a:solidFill>
            </a:endParaRPr>
          </a:p>
          <a:p>
            <a:pPr marL="0" lvl="0" indent="0" algn="l" rtl="0">
              <a:lnSpc>
                <a:spcPct val="115000"/>
              </a:lnSpc>
              <a:spcBef>
                <a:spcPts val="0"/>
              </a:spcBef>
              <a:spcAft>
                <a:spcPts val="0"/>
              </a:spcAft>
              <a:buSzPts val="1800"/>
              <a:buNone/>
            </a:pPr>
            <a:endParaRPr sz="1100" dirty="0">
              <a:solidFill>
                <a:schemeClr val="dk1"/>
              </a:solidFill>
            </a:endParaRPr>
          </a:p>
        </p:txBody>
      </p:sp>
      <p:graphicFrame>
        <p:nvGraphicFramePr>
          <p:cNvPr id="127" name="Google Shape;127;p29"/>
          <p:cNvGraphicFramePr/>
          <p:nvPr>
            <p:extLst>
              <p:ext uri="{D42A27DB-BD31-4B8C-83A1-F6EECF244321}">
                <p14:modId xmlns:p14="http://schemas.microsoft.com/office/powerpoint/2010/main" val="1363804376"/>
              </p:ext>
            </p:extLst>
          </p:nvPr>
        </p:nvGraphicFramePr>
        <p:xfrm>
          <a:off x="1306288" y="1017725"/>
          <a:ext cx="6585216" cy="2429047"/>
        </p:xfrm>
        <a:graphic>
          <a:graphicData uri="http://schemas.openxmlformats.org/drawingml/2006/table">
            <a:tbl>
              <a:tblPr>
                <a:noFill/>
              </a:tblPr>
              <a:tblGrid>
                <a:gridCol w="4180112">
                  <a:extLst>
                    <a:ext uri="{9D8B030D-6E8A-4147-A177-3AD203B41FA5}">
                      <a16:colId xmlns:a16="http://schemas.microsoft.com/office/drawing/2014/main" val="20000"/>
                    </a:ext>
                  </a:extLst>
                </a:gridCol>
                <a:gridCol w="852928">
                  <a:extLst>
                    <a:ext uri="{9D8B030D-6E8A-4147-A177-3AD203B41FA5}">
                      <a16:colId xmlns:a16="http://schemas.microsoft.com/office/drawing/2014/main" val="20001"/>
                    </a:ext>
                  </a:extLst>
                </a:gridCol>
                <a:gridCol w="783771">
                  <a:extLst>
                    <a:ext uri="{9D8B030D-6E8A-4147-A177-3AD203B41FA5}">
                      <a16:colId xmlns:a16="http://schemas.microsoft.com/office/drawing/2014/main" val="20002"/>
                    </a:ext>
                  </a:extLst>
                </a:gridCol>
                <a:gridCol w="768405">
                  <a:extLst>
                    <a:ext uri="{9D8B030D-6E8A-4147-A177-3AD203B41FA5}">
                      <a16:colId xmlns:a16="http://schemas.microsoft.com/office/drawing/2014/main" val="20003"/>
                    </a:ext>
                  </a:extLst>
                </a:gridCol>
              </a:tblGrid>
              <a:tr h="250141">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dirty="0"/>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Chi-square</a:t>
                      </a:r>
                      <a:endParaRPr sz="900" u="none" strike="noStrike" cap="none"/>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t>Cramer’s V</a:t>
                      </a:r>
                      <a:endParaRPr sz="900" u="none" strike="noStrike" cap="none"/>
                    </a:p>
                  </a:txBody>
                  <a:tcPr marL="63500" marR="63500" marT="63500" marB="63500">
                    <a:solidFill>
                      <a:srgbClr val="C9DAF8">
                        <a:alpha val="75000"/>
                      </a:srgbClr>
                    </a:solidFill>
                  </a:tcPr>
                </a:tc>
                <a:tc>
                  <a:txBody>
                    <a:bodyPr/>
                    <a:lstStyle/>
                    <a:p>
                      <a:pPr marL="0" lvl="0" indent="0" algn="ctr" rtl="0">
                        <a:spcBef>
                          <a:spcPts val="0"/>
                        </a:spcBef>
                        <a:spcAft>
                          <a:spcPts val="0"/>
                        </a:spcAft>
                        <a:buNone/>
                      </a:pPr>
                      <a:r>
                        <a:rPr lang="en" sz="900">
                          <a:solidFill>
                            <a:schemeClr val="dk1"/>
                          </a:solidFill>
                        </a:rPr>
                        <a:t>p-value</a:t>
                      </a:r>
                      <a:endParaRPr sz="9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0"/>
                  </a:ext>
                </a:extLst>
              </a:tr>
              <a:tr h="493127">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The importance of living near other students in campus housing for meeting friends</a:t>
                      </a:r>
                      <a:endParaRPr sz="1200" u="none" strike="noStrike" cap="none" dirty="0"/>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5.599</a:t>
                      </a:r>
                      <a:endParaRPr sz="1200" u="none" strike="noStrike" cap="none"/>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0.157</a:t>
                      </a:r>
                      <a:endParaRPr sz="1200" u="none" strike="noStrike" cap="none"/>
                    </a:p>
                  </a:txBody>
                  <a:tcPr marL="63500" marR="63500" marT="63500" marB="63500">
                    <a:solidFill>
                      <a:srgbClr val="C9DAF8">
                        <a:alpha val="75000"/>
                      </a:srgbClr>
                    </a:solidFill>
                  </a:tcPr>
                </a:tc>
                <a:tc>
                  <a:txBody>
                    <a:bodyPr/>
                    <a:lstStyle/>
                    <a:p>
                      <a:pPr marL="0" lvl="0" indent="0" algn="ctr" rtl="0">
                        <a:lnSpc>
                          <a:spcPct val="100000"/>
                        </a:lnSpc>
                        <a:spcBef>
                          <a:spcPts val="0"/>
                        </a:spcBef>
                        <a:spcAft>
                          <a:spcPts val="0"/>
                        </a:spcAft>
                        <a:buNone/>
                      </a:pPr>
                      <a:r>
                        <a:rPr lang="en" sz="1200">
                          <a:solidFill>
                            <a:schemeClr val="dk1"/>
                          </a:solidFill>
                        </a:rPr>
                        <a:t>0.231</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1"/>
                  </a:ext>
                </a:extLst>
              </a:tr>
              <a:tr h="526000">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The importance of programming in residence halls or other campus housing</a:t>
                      </a:r>
                      <a:endParaRPr sz="1200" u="none" strike="noStrike" cap="none" dirty="0"/>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7.007</a:t>
                      </a:r>
                      <a:endParaRPr sz="1200" u="none" strike="noStrike" cap="none"/>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0.176</a:t>
                      </a:r>
                      <a:endParaRPr sz="1200" u="none" strike="noStrike" cap="none"/>
                    </a:p>
                  </a:txBody>
                  <a:tcPr marL="63500" marR="63500" marT="63500" marB="63500">
                    <a:solidFill>
                      <a:srgbClr val="C9DAF8">
                        <a:alpha val="75000"/>
                      </a:srgbClr>
                    </a:solidFill>
                  </a:tcPr>
                </a:tc>
                <a:tc>
                  <a:txBody>
                    <a:bodyPr/>
                    <a:lstStyle/>
                    <a:p>
                      <a:pPr marL="0" lvl="0" indent="0" algn="ctr" rtl="0">
                        <a:lnSpc>
                          <a:spcPct val="100000"/>
                        </a:lnSpc>
                        <a:spcBef>
                          <a:spcPts val="0"/>
                        </a:spcBef>
                        <a:spcAft>
                          <a:spcPts val="0"/>
                        </a:spcAft>
                        <a:buNone/>
                      </a:pPr>
                      <a:r>
                        <a:rPr lang="en" sz="1200">
                          <a:solidFill>
                            <a:schemeClr val="dk1"/>
                          </a:solidFill>
                        </a:rPr>
                        <a:t>0.135</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2"/>
                  </a:ext>
                </a:extLst>
              </a:tr>
              <a:tr h="247757">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The importance of classes for meeting friends</a:t>
                      </a:r>
                      <a:endParaRPr sz="1200" u="none" strike="noStrike" cap="none" dirty="0"/>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2.892</a:t>
                      </a:r>
                      <a:endParaRPr sz="1200" u="none" strike="noStrike" cap="none"/>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0.113</a:t>
                      </a:r>
                      <a:endParaRPr sz="1200" u="none" strike="noStrike" cap="none"/>
                    </a:p>
                  </a:txBody>
                  <a:tcPr marL="63500" marR="63500" marT="63500" marB="63500">
                    <a:solidFill>
                      <a:srgbClr val="C9DAF8">
                        <a:alpha val="75000"/>
                      </a:srgbClr>
                    </a:solidFill>
                  </a:tcPr>
                </a:tc>
                <a:tc>
                  <a:txBody>
                    <a:bodyPr/>
                    <a:lstStyle/>
                    <a:p>
                      <a:pPr marL="0" lvl="0" indent="0" algn="ctr" rtl="0">
                        <a:lnSpc>
                          <a:spcPct val="100000"/>
                        </a:lnSpc>
                        <a:spcBef>
                          <a:spcPts val="0"/>
                        </a:spcBef>
                        <a:spcAft>
                          <a:spcPts val="0"/>
                        </a:spcAft>
                        <a:buNone/>
                      </a:pPr>
                      <a:r>
                        <a:rPr lang="en" sz="1200">
                          <a:solidFill>
                            <a:schemeClr val="dk1"/>
                          </a:solidFill>
                        </a:rPr>
                        <a:t>0.576</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3"/>
                  </a:ext>
                </a:extLst>
              </a:tr>
              <a:tr h="526000">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The importance of student organizations and / or co-curriculars for meeting friends</a:t>
                      </a:r>
                      <a:endParaRPr sz="1200" u="none" strike="noStrike" cap="none" dirty="0"/>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7.694</a:t>
                      </a:r>
                      <a:endParaRPr sz="1200" u="none" strike="noStrike" cap="none"/>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0.185</a:t>
                      </a:r>
                      <a:endParaRPr sz="1200" u="none" strike="noStrike" cap="none"/>
                    </a:p>
                  </a:txBody>
                  <a:tcPr marL="63500" marR="63500" marT="63500" marB="63500">
                    <a:solidFill>
                      <a:srgbClr val="C9DAF8">
                        <a:alpha val="75000"/>
                      </a:srgbClr>
                    </a:solidFill>
                  </a:tcPr>
                </a:tc>
                <a:tc>
                  <a:txBody>
                    <a:bodyPr/>
                    <a:lstStyle/>
                    <a:p>
                      <a:pPr marL="0" lvl="0" indent="0" algn="ctr" rtl="0">
                        <a:lnSpc>
                          <a:spcPct val="100000"/>
                        </a:lnSpc>
                        <a:spcBef>
                          <a:spcPts val="0"/>
                        </a:spcBef>
                        <a:spcAft>
                          <a:spcPts val="0"/>
                        </a:spcAft>
                        <a:buNone/>
                      </a:pPr>
                      <a:r>
                        <a:rPr lang="en" sz="1200">
                          <a:solidFill>
                            <a:schemeClr val="dk1"/>
                          </a:solidFill>
                        </a:rPr>
                        <a:t>0.103</a:t>
                      </a:r>
                      <a:endParaRPr sz="1200" u="none" strike="noStrike" cap="none"/>
                    </a:p>
                  </a:txBody>
                  <a:tcPr marL="63500" marR="63500" marT="63500" marB="63500">
                    <a:solidFill>
                      <a:srgbClr val="C9DAF8">
                        <a:alpha val="75000"/>
                      </a:srgbClr>
                    </a:solidFill>
                  </a:tcPr>
                </a:tc>
                <a:extLst>
                  <a:ext uri="{0D108BD9-81ED-4DB2-BD59-A6C34878D82A}">
                    <a16:rowId xmlns:a16="http://schemas.microsoft.com/office/drawing/2014/main" val="10004"/>
                  </a:ext>
                </a:extLst>
              </a:tr>
              <a:tr h="182278">
                <a:tc>
                  <a:txBody>
                    <a:bodyPr/>
                    <a:lstStyle/>
                    <a:p>
                      <a:pPr marL="0" marR="0" lvl="0" indent="0" algn="l" rtl="0">
                        <a:lnSpc>
                          <a:spcPct val="100000"/>
                        </a:lnSpc>
                        <a:spcBef>
                          <a:spcPts val="0"/>
                        </a:spcBef>
                        <a:spcAft>
                          <a:spcPts val="0"/>
                        </a:spcAft>
                        <a:buClr>
                          <a:srgbClr val="000000"/>
                        </a:buClr>
                        <a:buSzPts val="900"/>
                        <a:buFont typeface="Arial"/>
                        <a:buNone/>
                      </a:pPr>
                      <a:r>
                        <a:rPr lang="en" sz="1200" u="none" strike="noStrike" cap="none" dirty="0"/>
                        <a:t>The importance of mutual friends for meeting new friends</a:t>
                      </a:r>
                      <a:endParaRPr sz="1200" u="none" strike="noStrike" cap="none" dirty="0"/>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15.342</a:t>
                      </a:r>
                      <a:endParaRPr sz="1200" u="none" strike="noStrike" cap="none"/>
                    </a:p>
                  </a:txBody>
                  <a:tcPr marL="63500" marR="63500" marT="63500" marB="63500">
                    <a:solidFill>
                      <a:srgbClr val="C9DAF8">
                        <a:alpha val="75000"/>
                      </a:srgbClr>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0.261</a:t>
                      </a:r>
                      <a:endParaRPr sz="1200" u="none" strike="noStrike" cap="none"/>
                    </a:p>
                  </a:txBody>
                  <a:tcPr marL="63500" marR="63500" marT="63500" marB="63500">
                    <a:solidFill>
                      <a:srgbClr val="C9DAF8">
                        <a:alpha val="75000"/>
                      </a:srgbClr>
                    </a:solidFill>
                  </a:tcPr>
                </a:tc>
                <a:tc>
                  <a:txBody>
                    <a:bodyPr/>
                    <a:lstStyle/>
                    <a:p>
                      <a:pPr marL="0" lvl="0" indent="0" algn="ctr" rtl="0">
                        <a:lnSpc>
                          <a:spcPct val="100000"/>
                        </a:lnSpc>
                        <a:spcBef>
                          <a:spcPts val="0"/>
                        </a:spcBef>
                        <a:spcAft>
                          <a:spcPts val="0"/>
                        </a:spcAft>
                        <a:buNone/>
                      </a:pPr>
                      <a:r>
                        <a:rPr lang="en" sz="1200" b="1" dirty="0">
                          <a:solidFill>
                            <a:schemeClr val="dk1"/>
                          </a:solidFill>
                        </a:rPr>
                        <a:t>0.004*</a:t>
                      </a:r>
                      <a:endParaRPr sz="1200" u="none" strike="noStrike" cap="none" dirty="0"/>
                    </a:p>
                  </a:txBody>
                  <a:tcPr marL="63500" marR="63500" marT="63500" marB="63500">
                    <a:solidFill>
                      <a:srgbClr val="C9DAF8">
                        <a:alpha val="75000"/>
                      </a:srgbClr>
                    </a:solidFill>
                  </a:tcPr>
                </a:tc>
                <a:extLst>
                  <a:ext uri="{0D108BD9-81ED-4DB2-BD59-A6C34878D82A}">
                    <a16:rowId xmlns:a16="http://schemas.microsoft.com/office/drawing/2014/main" val="10005"/>
                  </a:ext>
                </a:extLst>
              </a:tr>
            </a:tbl>
          </a:graphicData>
        </a:graphic>
      </p:graphicFrame>
      <p:sp>
        <p:nvSpPr>
          <p:cNvPr id="128" name="Google Shape;128;p29"/>
          <p:cNvSpPr txBox="1"/>
          <p:nvPr/>
        </p:nvSpPr>
        <p:spPr>
          <a:xfrm>
            <a:off x="1252495" y="4133560"/>
            <a:ext cx="6692801" cy="88411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00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000000"/>
                </a:solidFill>
                <a:effectLst/>
                <a:uLnTx/>
                <a:uFillTx/>
                <a:latin typeface="Arial"/>
                <a:cs typeface="Arial"/>
                <a:sym typeface="Arial"/>
              </a:rPr>
              <a:t>Recommendation: </a:t>
            </a:r>
            <a:r>
              <a:rPr kumimoji="0" lang="en" sz="1200" b="0" i="0" u="none" strike="noStrike" kern="0" cap="none" spc="0" normalizeH="0" baseline="0" noProof="0" dirty="0">
                <a:ln>
                  <a:noFill/>
                </a:ln>
                <a:solidFill>
                  <a:srgbClr val="222222"/>
                </a:solidFill>
                <a:effectLst/>
                <a:uLnTx/>
                <a:uFillTx/>
                <a:latin typeface="Arial"/>
                <a:cs typeface="Arial"/>
                <a:sym typeface="Arial"/>
              </a:rPr>
              <a:t>Investigate ways to help BIPOC students feel more involved and connected to the community and then implement changes based on the results of that research.</a:t>
            </a:r>
            <a:endParaRPr kumimoji="0"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2046692" y="259808"/>
            <a:ext cx="465080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t>Mental Health and COVID-19</a:t>
            </a:r>
            <a:endParaRPr sz="2600" b="1" dirty="0"/>
          </a:p>
        </p:txBody>
      </p:sp>
      <p:sp>
        <p:nvSpPr>
          <p:cNvPr id="134" name="Google Shape;134;p30"/>
          <p:cNvSpPr txBox="1">
            <a:spLocks noGrp="1"/>
          </p:cNvSpPr>
          <p:nvPr>
            <p:ph type="body" idx="1"/>
          </p:nvPr>
        </p:nvSpPr>
        <p:spPr>
          <a:xfrm>
            <a:off x="1510783" y="3348724"/>
            <a:ext cx="3248210" cy="50418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None/>
            </a:pPr>
            <a:r>
              <a:rPr lang="en" sz="1200" dirty="0">
                <a:solidFill>
                  <a:schemeClr val="dk1"/>
                </a:solidFill>
              </a:rPr>
              <a:t>Average MH score = 16 out of 32</a:t>
            </a:r>
          </a:p>
          <a:p>
            <a:pPr marL="0" lvl="0" indent="0" algn="l" rtl="0">
              <a:lnSpc>
                <a:spcPct val="100000"/>
              </a:lnSpc>
              <a:spcBef>
                <a:spcPts val="0"/>
              </a:spcBef>
              <a:buNone/>
            </a:pPr>
            <a:r>
              <a:rPr lang="en" sz="1200" dirty="0">
                <a:solidFill>
                  <a:schemeClr val="dk1"/>
                </a:solidFill>
              </a:rPr>
              <a:t>*Items measured stress, anxiety, depression</a:t>
            </a:r>
          </a:p>
          <a:p>
            <a:pPr marL="0" lvl="0" indent="0" algn="l" rtl="0">
              <a:spcBef>
                <a:spcPts val="0"/>
              </a:spcBef>
              <a:spcAft>
                <a:spcPts val="1600"/>
              </a:spcAft>
              <a:buNone/>
            </a:pPr>
            <a:endParaRPr lang="en" sz="1200" dirty="0">
              <a:solidFill>
                <a:schemeClr val="dk1"/>
              </a:solidFill>
            </a:endParaRPr>
          </a:p>
          <a:p>
            <a:pPr marL="0" lvl="0" indent="0" algn="l" rtl="0">
              <a:spcBef>
                <a:spcPts val="0"/>
              </a:spcBef>
              <a:spcAft>
                <a:spcPts val="1600"/>
              </a:spcAft>
              <a:buNone/>
            </a:pPr>
            <a:endParaRPr lang="en" sz="1200" dirty="0">
              <a:solidFill>
                <a:schemeClr val="dk1"/>
              </a:solidFill>
            </a:endParaRPr>
          </a:p>
          <a:p>
            <a:pPr marL="0" lvl="0" indent="0" algn="l" rtl="0">
              <a:spcBef>
                <a:spcPts val="0"/>
              </a:spcBef>
              <a:spcAft>
                <a:spcPts val="1600"/>
              </a:spcAft>
              <a:buNone/>
            </a:pPr>
            <a:endParaRPr sz="1200" dirty="0">
              <a:solidFill>
                <a:schemeClr val="dk1"/>
              </a:solidFill>
            </a:endParaRPr>
          </a:p>
        </p:txBody>
      </p:sp>
      <p:sp>
        <p:nvSpPr>
          <p:cNvPr id="135" name="Google Shape;135;p30"/>
          <p:cNvSpPr txBox="1">
            <a:spLocks noGrp="1"/>
          </p:cNvSpPr>
          <p:nvPr>
            <p:ph type="body" idx="2"/>
          </p:nvPr>
        </p:nvSpPr>
        <p:spPr>
          <a:xfrm>
            <a:off x="5485296" y="980791"/>
            <a:ext cx="2982904" cy="282532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   </a:t>
            </a:r>
            <a:r>
              <a:rPr lang="en" b="1" u="sng" dirty="0">
                <a:solidFill>
                  <a:schemeClr val="dk1"/>
                </a:solidFill>
              </a:rPr>
              <a:t>COVID-19-Induced Stress:</a:t>
            </a:r>
            <a:endParaRPr b="1" u="sng" dirty="0">
              <a:solidFill>
                <a:schemeClr val="dk1"/>
              </a:solidFill>
            </a:endParaRPr>
          </a:p>
          <a:p>
            <a:pPr>
              <a:lnSpc>
                <a:spcPct val="100000"/>
              </a:lnSpc>
              <a:spcBef>
                <a:spcPts val="1600"/>
              </a:spcBef>
              <a:buClr>
                <a:schemeClr val="dk1"/>
              </a:buClr>
            </a:pPr>
            <a:r>
              <a:rPr lang="en" sz="1200" dirty="0">
                <a:solidFill>
                  <a:schemeClr val="dk1"/>
                </a:solidFill>
              </a:rPr>
              <a:t>80% of students feel more stress now than before the pandemic. </a:t>
            </a:r>
          </a:p>
          <a:p>
            <a:pPr>
              <a:lnSpc>
                <a:spcPct val="100000"/>
              </a:lnSpc>
              <a:spcBef>
                <a:spcPts val="1600"/>
              </a:spcBef>
              <a:buClr>
                <a:schemeClr val="dk1"/>
              </a:buClr>
            </a:pPr>
            <a:r>
              <a:rPr lang="en" sz="1200" dirty="0">
                <a:solidFill>
                  <a:schemeClr val="dk1"/>
                </a:solidFill>
              </a:rPr>
              <a:t>“Give students one weekend off of homework. Just one weekend. Please”</a:t>
            </a:r>
            <a:endParaRPr lang="en-US" sz="1200" b="1" u="sng" dirty="0">
              <a:solidFill>
                <a:schemeClr val="dk1"/>
              </a:solidFill>
            </a:endParaRPr>
          </a:p>
          <a:p>
            <a:pPr>
              <a:lnSpc>
                <a:spcPct val="100000"/>
              </a:lnSpc>
              <a:spcBef>
                <a:spcPts val="1600"/>
              </a:spcBef>
              <a:buClr>
                <a:schemeClr val="dk1"/>
              </a:buClr>
            </a:pPr>
            <a:r>
              <a:rPr lang="en-US" sz="1200" dirty="0">
                <a:solidFill>
                  <a:schemeClr val="dk1"/>
                </a:solidFill>
                <a:highlight>
                  <a:schemeClr val="lt1"/>
                </a:highlight>
              </a:rPr>
              <a:t>“[do] not have </a:t>
            </a:r>
            <a:r>
              <a:rPr lang="en-US" sz="1200" dirty="0" err="1">
                <a:solidFill>
                  <a:schemeClr val="dk1"/>
                </a:solidFill>
                <a:highlight>
                  <a:schemeClr val="lt1"/>
                </a:highlight>
              </a:rPr>
              <a:t>Boe</a:t>
            </a:r>
            <a:r>
              <a:rPr lang="en-US" sz="1200" dirty="0">
                <a:solidFill>
                  <a:schemeClr val="dk1"/>
                </a:solidFill>
                <a:highlight>
                  <a:schemeClr val="lt1"/>
                </a:highlight>
              </a:rPr>
              <a:t> House booked out weeks ahead. It's a joke.” </a:t>
            </a:r>
          </a:p>
          <a:p>
            <a:pPr>
              <a:lnSpc>
                <a:spcPct val="100000"/>
              </a:lnSpc>
              <a:spcBef>
                <a:spcPts val="1600"/>
              </a:spcBef>
              <a:buClr>
                <a:schemeClr val="dk1"/>
              </a:buClr>
            </a:pPr>
            <a:endParaRPr lang="en-US" b="1" u="sng" dirty="0">
              <a:solidFill>
                <a:schemeClr val="dk1"/>
              </a:solidFill>
            </a:endParaRPr>
          </a:p>
          <a:p>
            <a:pPr>
              <a:lnSpc>
                <a:spcPct val="100000"/>
              </a:lnSpc>
              <a:spcBef>
                <a:spcPts val="1600"/>
              </a:spcBef>
              <a:buClr>
                <a:schemeClr val="dk1"/>
              </a:buClr>
            </a:pPr>
            <a:endParaRPr dirty="0">
              <a:solidFill>
                <a:schemeClr val="dk1"/>
              </a:solidFill>
            </a:endParaRPr>
          </a:p>
          <a:p>
            <a:pPr marL="0" lvl="0" indent="0" algn="l" rtl="0">
              <a:spcBef>
                <a:spcPts val="1600"/>
              </a:spcBef>
              <a:spcAft>
                <a:spcPts val="1600"/>
              </a:spcAft>
              <a:buNone/>
            </a:pPr>
            <a:r>
              <a:rPr lang="en" dirty="0"/>
              <a:t> </a:t>
            </a:r>
            <a:endParaRPr dirty="0"/>
          </a:p>
        </p:txBody>
      </p:sp>
      <p:pic>
        <p:nvPicPr>
          <p:cNvPr id="136" name="Google Shape;136;p30"/>
          <p:cNvPicPr preferRelativeResize="0"/>
          <p:nvPr/>
        </p:nvPicPr>
        <p:blipFill rotWithShape="1">
          <a:blip r:embed="rId3">
            <a:alphaModFix/>
          </a:blip>
          <a:srcRect t="13651" r="16408"/>
          <a:stretch/>
        </p:blipFill>
        <p:spPr>
          <a:xfrm>
            <a:off x="836823" y="1388583"/>
            <a:ext cx="3367080" cy="2009740"/>
          </a:xfrm>
          <a:prstGeom prst="rect">
            <a:avLst/>
          </a:prstGeom>
          <a:noFill/>
          <a:ln>
            <a:noFill/>
          </a:ln>
        </p:spPr>
      </p:pic>
      <p:sp>
        <p:nvSpPr>
          <p:cNvPr id="137" name="Google Shape;137;p30"/>
          <p:cNvSpPr txBox="1"/>
          <p:nvPr/>
        </p:nvSpPr>
        <p:spPr>
          <a:xfrm>
            <a:off x="866218" y="3928246"/>
            <a:ext cx="3892775" cy="9609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000000"/>
                </a:solidFill>
                <a:effectLst/>
                <a:uLnTx/>
                <a:uFillTx/>
                <a:latin typeface="Arial"/>
                <a:cs typeface="Arial"/>
                <a:sym typeface="Arial"/>
              </a:rPr>
              <a:t>Recommendations:</a:t>
            </a:r>
            <a:endParaRPr kumimoji="0" sz="1200" b="1" i="0" u="none" strike="noStrike" kern="0" cap="none" spc="0" normalizeH="0" baseline="0" noProof="0" dirty="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 sz="1200" b="0" i="0" u="none" strike="noStrike" kern="0" cap="none" spc="0" normalizeH="0" baseline="0" noProof="0" dirty="0">
                <a:ln>
                  <a:noFill/>
                </a:ln>
                <a:solidFill>
                  <a:srgbClr val="000000"/>
                </a:solidFill>
                <a:effectLst/>
                <a:uLnTx/>
                <a:uFillTx/>
                <a:latin typeface="Arial"/>
                <a:cs typeface="Arial"/>
                <a:sym typeface="Arial"/>
              </a:rPr>
              <a:t>Add a semi-annual mid-week </a:t>
            </a:r>
            <a:r>
              <a:rPr kumimoji="0" lang="en" sz="1200" b="0" i="0" u="sng" strike="noStrike" kern="0" cap="none" spc="0" normalizeH="0" baseline="0" noProof="0" dirty="0">
                <a:ln>
                  <a:noFill/>
                </a:ln>
                <a:solidFill>
                  <a:srgbClr val="000000"/>
                </a:solidFill>
                <a:effectLst/>
                <a:uLnTx/>
                <a:uFillTx/>
                <a:latin typeface="Arial"/>
                <a:cs typeface="Arial"/>
                <a:sym typeface="Arial"/>
              </a:rPr>
              <a:t>mental health day</a:t>
            </a:r>
            <a:r>
              <a:rPr kumimoji="0" lang="en" sz="1200" b="0" i="0" u="none" strike="noStrike" kern="0" cap="none" spc="0" normalizeH="0" baseline="0" noProof="0" dirty="0">
                <a:ln>
                  <a:noFill/>
                </a:ln>
                <a:solidFill>
                  <a:srgbClr val="000000"/>
                </a:solidFill>
                <a:effectLst/>
                <a:uLnTx/>
                <a:uFillTx/>
                <a:latin typeface="Arial"/>
                <a:cs typeface="Arial"/>
                <a:sym typeface="Arial"/>
              </a:rPr>
              <a:t>.</a:t>
            </a:r>
            <a:endParaRPr kumimoji="0" sz="12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 sz="1200" b="0" i="0" u="none" strike="noStrike" kern="0" cap="none" spc="0" normalizeH="0" baseline="0" noProof="0" dirty="0">
                <a:ln>
                  <a:noFill/>
                </a:ln>
                <a:solidFill>
                  <a:srgbClr val="000000"/>
                </a:solidFill>
                <a:effectLst/>
                <a:uLnTx/>
                <a:uFillTx/>
                <a:latin typeface="Arial"/>
                <a:cs typeface="Arial"/>
                <a:sym typeface="Arial"/>
              </a:rPr>
              <a:t>Provide faculty members with </a:t>
            </a:r>
            <a:r>
              <a:rPr kumimoji="0" lang="en" sz="1200" b="0" i="0" u="sng" strike="noStrike" kern="0" cap="none" spc="0" normalizeH="0" baseline="0" noProof="0" dirty="0">
                <a:ln>
                  <a:noFill/>
                </a:ln>
                <a:solidFill>
                  <a:srgbClr val="000000"/>
                </a:solidFill>
                <a:effectLst/>
                <a:uLnTx/>
                <a:uFillTx/>
                <a:latin typeface="Arial"/>
                <a:cs typeface="Arial"/>
                <a:sym typeface="Arial"/>
              </a:rPr>
              <a:t>more tools</a:t>
            </a:r>
            <a:r>
              <a:rPr kumimoji="0" lang="en" sz="1200" b="0" i="0" u="none" strike="noStrike" kern="0" cap="none" spc="0" normalizeH="0" baseline="0" noProof="0" dirty="0">
                <a:ln>
                  <a:noFill/>
                </a:ln>
                <a:solidFill>
                  <a:srgbClr val="000000"/>
                </a:solidFill>
                <a:effectLst/>
                <a:uLnTx/>
                <a:uFillTx/>
                <a:latin typeface="Arial"/>
                <a:cs typeface="Arial"/>
                <a:sym typeface="Arial"/>
              </a:rPr>
              <a:t> to better support their students’ mental health</a:t>
            </a:r>
            <a:r>
              <a:rPr kumimoji="0" lang="en" sz="1400" b="0" i="0" u="none" strike="noStrike" kern="0" cap="none" spc="0" normalizeH="0" baseline="0" noProof="0" dirty="0">
                <a:ln>
                  <a:noFill/>
                </a:ln>
                <a:solidFill>
                  <a:srgbClr val="000000"/>
                </a:solidFill>
                <a:effectLst/>
                <a:uLnTx/>
                <a:uFillTx/>
                <a:latin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38" name="Google Shape;138;p30"/>
          <p:cNvCxnSpPr/>
          <p:nvPr/>
        </p:nvCxnSpPr>
        <p:spPr>
          <a:xfrm>
            <a:off x="5347629" y="976826"/>
            <a:ext cx="15000" cy="3944700"/>
          </a:xfrm>
          <a:prstGeom prst="straightConnector1">
            <a:avLst/>
          </a:prstGeom>
          <a:noFill/>
          <a:ln w="9525" cap="flat" cmpd="sng">
            <a:solidFill>
              <a:schemeClr val="dk2"/>
            </a:solidFill>
            <a:prstDash val="solid"/>
            <a:round/>
            <a:headEnd type="none" w="med" len="med"/>
            <a:tailEnd type="none" w="med" len="med"/>
          </a:ln>
        </p:spPr>
      </p:cxnSp>
      <p:sp>
        <p:nvSpPr>
          <p:cNvPr id="139" name="Google Shape;139;p30"/>
          <p:cNvSpPr txBox="1"/>
          <p:nvPr/>
        </p:nvSpPr>
        <p:spPr>
          <a:xfrm>
            <a:off x="5253698" y="3928246"/>
            <a:ext cx="3446100" cy="463277"/>
          </a:xfrm>
          <a:prstGeom prst="rect">
            <a:avLst/>
          </a:prstGeom>
          <a:noFill/>
          <a:ln>
            <a:noFill/>
          </a:ln>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kumimoji="0" lang="en-US" sz="1400" b="1" i="0" u="sng"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140;p30"/>
          <p:cNvSpPr txBox="1"/>
          <p:nvPr/>
        </p:nvSpPr>
        <p:spPr>
          <a:xfrm>
            <a:off x="1510783" y="980791"/>
            <a:ext cx="2452042" cy="50418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sng" strike="noStrike" kern="0" cap="none" spc="0" normalizeH="0" baseline="0" noProof="0" dirty="0">
                <a:ln>
                  <a:noFill/>
                </a:ln>
                <a:solidFill>
                  <a:srgbClr val="000000"/>
                </a:solidFill>
                <a:effectLst/>
                <a:uLnTx/>
                <a:uFillTx/>
                <a:latin typeface="Arial"/>
                <a:cs typeface="Arial"/>
                <a:sym typeface="Arial"/>
              </a:rPr>
              <a:t>DASI </a:t>
            </a:r>
            <a:r>
              <a:rPr lang="en" b="1" u="sng" dirty="0"/>
              <a:t>Assessment</a:t>
            </a:r>
            <a:r>
              <a:rPr kumimoji="0" lang="en" sz="1400" b="1" i="0" u="sng" strike="noStrike" kern="0" cap="none" spc="0" normalizeH="0" baseline="0" noProof="0" dirty="0">
                <a:ln>
                  <a:noFill/>
                </a:ln>
                <a:solidFill>
                  <a:srgbClr val="000000"/>
                </a:solidFill>
                <a:effectLst/>
                <a:uLnTx/>
                <a:uFillTx/>
                <a:latin typeface="Arial"/>
                <a:cs typeface="Arial"/>
                <a:sym typeface="Arial"/>
              </a:rPr>
              <a:t> Scores</a:t>
            </a:r>
            <a:endParaRPr kumimoji="0" sz="1400" b="1" i="0" u="sng"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1"/>
          <p:cNvSpPr txBox="1">
            <a:spLocks noGrp="1"/>
          </p:cNvSpPr>
          <p:nvPr>
            <p:ph type="title"/>
          </p:nvPr>
        </p:nvSpPr>
        <p:spPr>
          <a:xfrm>
            <a:off x="800232" y="34714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t>DASI and COVID-19 Stress: Race and Ethnicity</a:t>
            </a:r>
            <a:endParaRPr sz="2600" b="1" dirty="0"/>
          </a:p>
          <a:p>
            <a:pPr marL="0" lvl="0" indent="0" algn="l" rtl="0">
              <a:spcBef>
                <a:spcPts val="0"/>
              </a:spcBef>
              <a:spcAft>
                <a:spcPts val="0"/>
              </a:spcAft>
              <a:buNone/>
            </a:pPr>
            <a:endParaRPr sz="2600" dirty="0"/>
          </a:p>
        </p:txBody>
      </p:sp>
      <p:sp>
        <p:nvSpPr>
          <p:cNvPr id="146" name="Google Shape;146;p31"/>
          <p:cNvSpPr txBox="1">
            <a:spLocks noGrp="1"/>
          </p:cNvSpPr>
          <p:nvPr>
            <p:ph type="body" idx="1"/>
          </p:nvPr>
        </p:nvSpPr>
        <p:spPr>
          <a:xfrm>
            <a:off x="875096" y="3602602"/>
            <a:ext cx="8370872" cy="119375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 sz="1200" b="1" dirty="0">
                <a:solidFill>
                  <a:schemeClr val="dk1"/>
                </a:solidFill>
              </a:rPr>
              <a:t>Recommendations:</a:t>
            </a:r>
            <a:endParaRPr lang="en-US" sz="1200" b="1" dirty="0">
              <a:solidFill>
                <a:schemeClr val="dk1"/>
              </a:solidFill>
            </a:endParaRPr>
          </a:p>
          <a:p>
            <a:pPr marL="120650" lvl="0" indent="0" algn="l" rtl="0">
              <a:lnSpc>
                <a:spcPct val="100000"/>
              </a:lnSpc>
              <a:spcAft>
                <a:spcPts val="0"/>
              </a:spcAft>
              <a:buClr>
                <a:schemeClr val="dk1"/>
              </a:buClr>
              <a:buSzPts val="1700"/>
              <a:buNone/>
            </a:pPr>
            <a:r>
              <a:rPr lang="en-US" sz="1200" dirty="0">
                <a:solidFill>
                  <a:schemeClr val="dk1"/>
                </a:solidFill>
                <a:highlight>
                  <a:srgbClr val="FFFFFF"/>
                </a:highlight>
              </a:rPr>
              <a:t>1. Increase mental health informational programming.</a:t>
            </a:r>
          </a:p>
          <a:p>
            <a:pPr marL="120650" lvl="0" indent="0" algn="l" rtl="0">
              <a:lnSpc>
                <a:spcPct val="100000"/>
              </a:lnSpc>
              <a:spcAft>
                <a:spcPts val="0"/>
              </a:spcAft>
              <a:buClr>
                <a:schemeClr val="dk1"/>
              </a:buClr>
              <a:buSzPts val="1700"/>
              <a:buNone/>
            </a:pPr>
            <a:r>
              <a:rPr lang="en" sz="1200" dirty="0">
                <a:solidFill>
                  <a:schemeClr val="dk1"/>
                </a:solidFill>
                <a:highlight>
                  <a:srgbClr val="FFFFFF"/>
                </a:highlight>
              </a:rPr>
              <a:t>2. Increase </a:t>
            </a:r>
            <a:r>
              <a:rPr lang="en" sz="1200" i="1" dirty="0">
                <a:solidFill>
                  <a:schemeClr val="dk1"/>
                </a:solidFill>
                <a:highlight>
                  <a:srgbClr val="FFFFFF"/>
                </a:highlight>
              </a:rPr>
              <a:t>COVID-specific</a:t>
            </a:r>
            <a:r>
              <a:rPr lang="en" sz="1200" dirty="0">
                <a:solidFill>
                  <a:schemeClr val="dk1"/>
                </a:solidFill>
                <a:highlight>
                  <a:srgbClr val="FFFFFF"/>
                </a:highlight>
              </a:rPr>
              <a:t> mental health informational programming specifically at the Taylor Center. </a:t>
            </a:r>
            <a:endParaRPr sz="1200" dirty="0">
              <a:solidFill>
                <a:schemeClr val="dk1"/>
              </a:solidFill>
              <a:highlight>
                <a:srgbClr val="FFFFFF"/>
              </a:highlight>
            </a:endParaRPr>
          </a:p>
          <a:p>
            <a:pPr marL="120650" lvl="0" indent="0" algn="l" rtl="0">
              <a:lnSpc>
                <a:spcPct val="100000"/>
              </a:lnSpc>
              <a:spcAft>
                <a:spcPts val="0"/>
              </a:spcAft>
              <a:buClr>
                <a:schemeClr val="dk1"/>
              </a:buClr>
              <a:buSzPts val="1700"/>
              <a:buNone/>
            </a:pPr>
            <a:r>
              <a:rPr lang="en" sz="1200" dirty="0">
                <a:solidFill>
                  <a:schemeClr val="dk1"/>
                </a:solidFill>
                <a:highlight>
                  <a:srgbClr val="FFFFFF"/>
                </a:highlight>
              </a:rPr>
              <a:t>3. Programming should provide a space for students to openly discuss their needs and develop self-care plans. </a:t>
            </a:r>
            <a:endParaRPr sz="1200" dirty="0">
              <a:solidFill>
                <a:srgbClr val="222222"/>
              </a:solidFill>
            </a:endParaRPr>
          </a:p>
          <a:p>
            <a:pPr marL="0" lvl="0" indent="0" algn="l" rtl="0">
              <a:lnSpc>
                <a:spcPct val="100000"/>
              </a:lnSpc>
              <a:spcBef>
                <a:spcPts val="1200"/>
              </a:spcBef>
              <a:spcAft>
                <a:spcPts val="1600"/>
              </a:spcAft>
              <a:buNone/>
            </a:pPr>
            <a:endParaRPr sz="1600" dirty="0">
              <a:solidFill>
                <a:schemeClr val="dk1"/>
              </a:solidFill>
            </a:endParaRPr>
          </a:p>
        </p:txBody>
      </p:sp>
      <p:graphicFrame>
        <p:nvGraphicFramePr>
          <p:cNvPr id="147" name="Google Shape;147;p31"/>
          <p:cNvGraphicFramePr/>
          <p:nvPr>
            <p:extLst>
              <p:ext uri="{D42A27DB-BD31-4B8C-83A1-F6EECF244321}">
                <p14:modId xmlns:p14="http://schemas.microsoft.com/office/powerpoint/2010/main" val="2167535158"/>
              </p:ext>
            </p:extLst>
          </p:nvPr>
        </p:nvGraphicFramePr>
        <p:xfrm>
          <a:off x="1055143" y="1090251"/>
          <a:ext cx="6801899" cy="2138187"/>
        </p:xfrm>
        <a:graphic>
          <a:graphicData uri="http://schemas.openxmlformats.org/drawingml/2006/table">
            <a:tbl>
              <a:tblPr>
                <a:noFill/>
              </a:tblPr>
              <a:tblGrid>
                <a:gridCol w="2319835">
                  <a:extLst>
                    <a:ext uri="{9D8B030D-6E8A-4147-A177-3AD203B41FA5}">
                      <a16:colId xmlns:a16="http://schemas.microsoft.com/office/drawing/2014/main" val="20000"/>
                    </a:ext>
                  </a:extLst>
                </a:gridCol>
                <a:gridCol w="1203207">
                  <a:extLst>
                    <a:ext uri="{9D8B030D-6E8A-4147-A177-3AD203B41FA5}">
                      <a16:colId xmlns:a16="http://schemas.microsoft.com/office/drawing/2014/main" val="20001"/>
                    </a:ext>
                  </a:extLst>
                </a:gridCol>
                <a:gridCol w="3278857">
                  <a:extLst>
                    <a:ext uri="{9D8B030D-6E8A-4147-A177-3AD203B41FA5}">
                      <a16:colId xmlns:a16="http://schemas.microsoft.com/office/drawing/2014/main" val="20002"/>
                    </a:ext>
                  </a:extLst>
                </a:gridCol>
              </a:tblGrid>
              <a:tr h="246957">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Clr>
                          <a:schemeClr val="dk1"/>
                        </a:buClr>
                        <a:buSzPts val="1100"/>
                        <a:buFont typeface="Arial"/>
                        <a:buNone/>
                      </a:pPr>
                      <a:r>
                        <a:rPr lang="en" sz="1600" b="1" dirty="0">
                          <a:solidFill>
                            <a:srgbClr val="222222"/>
                          </a:solidFill>
                        </a:rPr>
                        <a:t>DASI Avg.</a:t>
                      </a:r>
                      <a:endParaRPr sz="1600" b="1"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600" b="1" dirty="0"/>
                        <a:t>COVID Stress</a:t>
                      </a:r>
                      <a:endParaRPr sz="1600" b="1"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0"/>
                  </a:ext>
                </a:extLst>
              </a:tr>
              <a:tr h="388800">
                <a:tc>
                  <a:txBody>
                    <a:bodyPr/>
                    <a:lstStyle/>
                    <a:p>
                      <a:pPr marL="0" lvl="0" indent="0" algn="l" rtl="0">
                        <a:spcBef>
                          <a:spcPts val="0"/>
                        </a:spcBef>
                        <a:spcAft>
                          <a:spcPts val="0"/>
                        </a:spcAft>
                        <a:buClr>
                          <a:schemeClr val="dk1"/>
                        </a:buClr>
                        <a:buSzPts val="1100"/>
                        <a:buFont typeface="Arial"/>
                        <a:buNone/>
                      </a:pPr>
                      <a:r>
                        <a:rPr lang="en" sz="1200" b="1">
                          <a:solidFill>
                            <a:srgbClr val="222222"/>
                          </a:solidFill>
                        </a:rPr>
                        <a:t>BIPOC students</a:t>
                      </a:r>
                      <a:endParaRPr sz="12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None/>
                      </a:pPr>
                      <a:r>
                        <a:rPr lang="en" sz="1200" dirty="0"/>
                        <a:t>17</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rowSpan="2">
                  <a:txBody>
                    <a:bodyPr/>
                    <a:lstStyle/>
                    <a:p>
                      <a:pPr marL="0" lvl="0" indent="0" algn="l" rtl="0">
                        <a:spcBef>
                          <a:spcPts val="0"/>
                        </a:spcBef>
                        <a:spcAft>
                          <a:spcPts val="0"/>
                        </a:spcAft>
                        <a:buClr>
                          <a:schemeClr val="dk1"/>
                        </a:buClr>
                        <a:buSzPts val="1100"/>
                        <a:buFont typeface="Arial"/>
                        <a:buNone/>
                      </a:pPr>
                      <a:r>
                        <a:rPr lang="en" sz="1200" dirty="0">
                          <a:solidFill>
                            <a:schemeClr val="dk1"/>
                          </a:solidFill>
                        </a:rPr>
                        <a:t>BIPOC students are significantly more likely to feel much more stressed.</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1"/>
                  </a:ext>
                </a:extLst>
              </a:tr>
              <a:tr h="432814">
                <a:tc>
                  <a:txBody>
                    <a:bodyPr/>
                    <a:lstStyle/>
                    <a:p>
                      <a:pPr marL="0" lvl="0" indent="0" algn="l" rtl="0">
                        <a:spcBef>
                          <a:spcPts val="0"/>
                        </a:spcBef>
                        <a:spcAft>
                          <a:spcPts val="0"/>
                        </a:spcAft>
                        <a:buClr>
                          <a:schemeClr val="dk1"/>
                        </a:buClr>
                        <a:buSzPts val="1100"/>
                        <a:buFont typeface="Arial"/>
                        <a:buNone/>
                      </a:pPr>
                      <a:r>
                        <a:rPr lang="en" sz="1200" b="1">
                          <a:solidFill>
                            <a:srgbClr val="222222"/>
                          </a:solidFill>
                        </a:rPr>
                        <a:t>White students</a:t>
                      </a:r>
                      <a:endParaRPr sz="12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Clr>
                          <a:schemeClr val="dk1"/>
                        </a:buClr>
                        <a:buSzPts val="1100"/>
                        <a:buFont typeface="Arial"/>
                        <a:buNone/>
                      </a:pPr>
                      <a:r>
                        <a:rPr lang="en" sz="1200" dirty="0">
                          <a:solidFill>
                            <a:schemeClr val="dk1"/>
                          </a:solidFill>
                        </a:rPr>
                        <a:t>16</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9DAF8">
                        <a:alpha val="75000"/>
                      </a:srgbClr>
                    </a:solidFill>
                  </a:tcPr>
                </a:tc>
                <a:tc vMerge="1">
                  <a:txBody>
                    <a:bodyPr/>
                    <a:lstStyle/>
                    <a:p>
                      <a:endParaRPr lang="en-US"/>
                    </a:p>
                  </a:txBody>
                  <a:tcPr/>
                </a:tc>
                <a:extLst>
                  <a:ext uri="{0D108BD9-81ED-4DB2-BD59-A6C34878D82A}">
                    <a16:rowId xmlns:a16="http://schemas.microsoft.com/office/drawing/2014/main" val="10002"/>
                  </a:ext>
                </a:extLst>
              </a:tr>
              <a:tr h="524153">
                <a:tc>
                  <a:txBody>
                    <a:bodyPr/>
                    <a:lstStyle/>
                    <a:p>
                      <a:pPr marL="0" lvl="0" indent="0" algn="l" rtl="0">
                        <a:spcBef>
                          <a:spcPts val="0"/>
                        </a:spcBef>
                        <a:spcAft>
                          <a:spcPts val="0"/>
                        </a:spcAft>
                        <a:buClr>
                          <a:schemeClr val="dk1"/>
                        </a:buClr>
                        <a:buSzPts val="1100"/>
                        <a:buFont typeface="Arial"/>
                        <a:buNone/>
                      </a:pPr>
                      <a:r>
                        <a:rPr lang="en" sz="1200" b="1" dirty="0">
                          <a:solidFill>
                            <a:srgbClr val="222222"/>
                          </a:solidFill>
                        </a:rPr>
                        <a:t>First generation students</a:t>
                      </a:r>
                      <a:endParaRPr sz="1200"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Clr>
                          <a:schemeClr val="dk1"/>
                        </a:buClr>
                        <a:buSzPts val="1100"/>
                        <a:buFont typeface="Arial"/>
                        <a:buNone/>
                      </a:pPr>
                      <a:r>
                        <a:rPr lang="en" sz="1200" dirty="0">
                          <a:solidFill>
                            <a:schemeClr val="dk1"/>
                          </a:solidFill>
                        </a:rPr>
                        <a:t>  20*</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rowSpan="2">
                  <a:txBody>
                    <a:bodyPr/>
                    <a:lstStyle/>
                    <a:p>
                      <a:pPr marL="0" lvl="0" indent="0" algn="l" rtl="0">
                        <a:spcBef>
                          <a:spcPts val="0"/>
                        </a:spcBef>
                        <a:spcAft>
                          <a:spcPts val="0"/>
                        </a:spcAft>
                        <a:buClr>
                          <a:schemeClr val="dk1"/>
                        </a:buClr>
                        <a:buSzPts val="1100"/>
                        <a:buFont typeface="Arial"/>
                        <a:buNone/>
                      </a:pPr>
                      <a:r>
                        <a:rPr lang="en" sz="1200" dirty="0">
                          <a:solidFill>
                            <a:schemeClr val="dk1"/>
                          </a:solidFill>
                        </a:rPr>
                        <a:t>First gen. students are significantly more likely to feel much more stressed.</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3"/>
                  </a:ext>
                </a:extLst>
              </a:tr>
              <a:tr h="326548">
                <a:tc>
                  <a:txBody>
                    <a:bodyPr/>
                    <a:lstStyle/>
                    <a:p>
                      <a:pPr marL="0" lvl="0" indent="0" algn="l" rtl="0">
                        <a:spcBef>
                          <a:spcPts val="0"/>
                        </a:spcBef>
                        <a:spcAft>
                          <a:spcPts val="0"/>
                        </a:spcAft>
                        <a:buClr>
                          <a:schemeClr val="dk1"/>
                        </a:buClr>
                        <a:buSzPts val="1100"/>
                        <a:buFont typeface="Arial"/>
                        <a:buNone/>
                      </a:pPr>
                      <a:r>
                        <a:rPr lang="en" sz="1200" b="1" dirty="0">
                          <a:solidFill>
                            <a:srgbClr val="222222"/>
                          </a:solidFill>
                        </a:rPr>
                        <a:t>Non-first generation students</a:t>
                      </a:r>
                      <a:endParaRPr sz="1200"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spcBef>
                          <a:spcPts val="0"/>
                        </a:spcBef>
                        <a:spcAft>
                          <a:spcPts val="0"/>
                        </a:spcAft>
                        <a:buClr>
                          <a:schemeClr val="dk1"/>
                        </a:buClr>
                        <a:buSzPts val="1100"/>
                        <a:buFont typeface="Arial"/>
                        <a:buNone/>
                      </a:pPr>
                      <a:r>
                        <a:rPr lang="en" sz="1200" dirty="0">
                          <a:solidFill>
                            <a:schemeClr val="dk1"/>
                          </a:solidFill>
                        </a:rPr>
                        <a:t>17</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148" name="Google Shape;148;p31"/>
          <p:cNvSpPr txBox="1"/>
          <p:nvPr/>
        </p:nvSpPr>
        <p:spPr>
          <a:xfrm>
            <a:off x="943607" y="3130667"/>
            <a:ext cx="3443975" cy="489183"/>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Arial"/>
                <a:cs typeface="Arial"/>
                <a:sym typeface="Arial"/>
              </a:rPr>
              <a:t>* </a:t>
            </a:r>
            <a:r>
              <a:rPr kumimoji="0" lang="en-US" sz="1100" b="0" i="0" u="none" strike="noStrike" kern="0" cap="none" spc="0" normalizeH="0" baseline="0" noProof="0" dirty="0">
                <a:ln>
                  <a:noFill/>
                </a:ln>
                <a:solidFill>
                  <a:srgbClr val="000000"/>
                </a:solidFill>
                <a:effectLst/>
                <a:uLnTx/>
                <a:uFillTx/>
                <a:latin typeface="Arial"/>
                <a:cs typeface="Arial"/>
                <a:sym typeface="Arial"/>
              </a:rPr>
              <a:t>S</a:t>
            </a:r>
            <a:r>
              <a:rPr kumimoji="0" lang="en" sz="1100" b="0" i="0" u="none" strike="noStrike" kern="0" cap="none" spc="0" normalizeH="0" baseline="0" noProof="0" dirty="0">
                <a:ln>
                  <a:noFill/>
                </a:ln>
                <a:solidFill>
                  <a:srgbClr val="000000"/>
                </a:solidFill>
                <a:effectLst/>
                <a:uLnTx/>
                <a:uFillTx/>
                <a:latin typeface="Arial"/>
                <a:cs typeface="Arial"/>
                <a:sym typeface="Arial"/>
              </a:rPr>
              <a:t>tatistically significant difference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body" idx="1"/>
          </p:nvPr>
        </p:nvSpPr>
        <p:spPr>
          <a:xfrm>
            <a:off x="1018133" y="3840818"/>
            <a:ext cx="7153836" cy="1034667"/>
          </a:xfrm>
          <a:prstGeom prst="rect">
            <a:avLst/>
          </a:prstGeom>
        </p:spPr>
        <p:txBody>
          <a:bodyPr spcFirstLastPara="1" wrap="square" lIns="91425" tIns="91425" rIns="91425" bIns="91425" anchor="t" anchorCtr="0">
            <a:noAutofit/>
          </a:bodyPr>
          <a:lstStyle/>
          <a:p>
            <a:pPr marL="457200" lvl="0" indent="-279400" algn="l" rtl="0">
              <a:lnSpc>
                <a:spcPct val="100000"/>
              </a:lnSpc>
              <a:spcBef>
                <a:spcPts val="0"/>
              </a:spcBef>
              <a:spcAft>
                <a:spcPts val="0"/>
              </a:spcAft>
              <a:buSzPts val="800"/>
              <a:buChar char="●"/>
            </a:pPr>
            <a:r>
              <a:rPr lang="en" sz="1100" dirty="0">
                <a:solidFill>
                  <a:srgbClr val="474747"/>
                </a:solidFill>
              </a:rPr>
              <a:t>“I </a:t>
            </a:r>
            <a:r>
              <a:rPr lang="en" sz="1100" u="sng" dirty="0">
                <a:solidFill>
                  <a:srgbClr val="474747"/>
                </a:solidFill>
              </a:rPr>
              <a:t>talk to friends at St Olaf</a:t>
            </a:r>
            <a:r>
              <a:rPr lang="en" sz="1100" dirty="0">
                <a:solidFill>
                  <a:srgbClr val="474747"/>
                </a:solidFill>
              </a:rPr>
              <a:t>”: 63.3% = to a large or very large extent</a:t>
            </a:r>
            <a:endParaRPr sz="1100" dirty="0">
              <a:solidFill>
                <a:srgbClr val="474747"/>
              </a:solidFill>
            </a:endParaRPr>
          </a:p>
          <a:p>
            <a:pPr marL="0" lvl="0" indent="0" algn="l" rtl="0">
              <a:lnSpc>
                <a:spcPct val="100000"/>
              </a:lnSpc>
              <a:spcBef>
                <a:spcPts val="0"/>
              </a:spcBef>
              <a:spcAft>
                <a:spcPts val="0"/>
              </a:spcAft>
              <a:buNone/>
            </a:pPr>
            <a:endParaRPr sz="800" dirty="0">
              <a:solidFill>
                <a:srgbClr val="474747"/>
              </a:solidFill>
            </a:endParaRPr>
          </a:p>
          <a:p>
            <a:pPr marL="457200" lvl="0" indent="-279400" algn="l" rtl="0">
              <a:lnSpc>
                <a:spcPct val="100000"/>
              </a:lnSpc>
              <a:spcBef>
                <a:spcPts val="0"/>
              </a:spcBef>
              <a:spcAft>
                <a:spcPts val="0"/>
              </a:spcAft>
              <a:buSzPts val="800"/>
              <a:buChar char="●"/>
            </a:pPr>
            <a:r>
              <a:rPr lang="en" sz="1100" dirty="0">
                <a:solidFill>
                  <a:srgbClr val="474747"/>
                </a:solidFill>
              </a:rPr>
              <a:t>“I use </a:t>
            </a:r>
            <a:r>
              <a:rPr lang="en" sz="1100" u="sng" dirty="0">
                <a:solidFill>
                  <a:srgbClr val="474747"/>
                </a:solidFill>
              </a:rPr>
              <a:t>resources provided by St. Olaf</a:t>
            </a:r>
            <a:r>
              <a:rPr lang="en" sz="1100" dirty="0">
                <a:solidFill>
                  <a:srgbClr val="474747"/>
                </a:solidFill>
              </a:rPr>
              <a:t>…”: Only 10.7% = to a large or very large extent (White &gt; BIPOC)</a:t>
            </a:r>
            <a:endParaRPr sz="1100" dirty="0">
              <a:solidFill>
                <a:srgbClr val="474747"/>
              </a:solidFill>
            </a:endParaRPr>
          </a:p>
          <a:p>
            <a:pPr marL="0" lvl="0" indent="0" algn="l" rtl="0">
              <a:lnSpc>
                <a:spcPct val="100000"/>
              </a:lnSpc>
              <a:spcBef>
                <a:spcPts val="0"/>
              </a:spcBef>
              <a:spcAft>
                <a:spcPts val="0"/>
              </a:spcAft>
              <a:buNone/>
            </a:pPr>
            <a:endParaRPr sz="800" dirty="0">
              <a:solidFill>
                <a:srgbClr val="474747"/>
              </a:solidFill>
            </a:endParaRPr>
          </a:p>
          <a:p>
            <a:pPr marL="457200" lvl="0" indent="-279400" algn="l" rtl="0">
              <a:lnSpc>
                <a:spcPct val="100000"/>
              </a:lnSpc>
              <a:spcBef>
                <a:spcPts val="0"/>
              </a:spcBef>
              <a:spcAft>
                <a:spcPts val="0"/>
              </a:spcAft>
              <a:buSzPts val="800"/>
              <a:buChar char="●"/>
            </a:pPr>
            <a:r>
              <a:rPr lang="en" sz="1100" b="1" dirty="0">
                <a:solidFill>
                  <a:srgbClr val="474747"/>
                </a:solidFill>
              </a:rPr>
              <a:t>Coping index and Race &amp; Ethnicity</a:t>
            </a:r>
            <a:r>
              <a:rPr lang="en" sz="1100" dirty="0">
                <a:solidFill>
                  <a:srgbClr val="474747"/>
                </a:solidFill>
              </a:rPr>
              <a:t>: Slightly more BIPOC students gave the response of to a large or very large extent than white students.</a:t>
            </a:r>
            <a:endParaRPr sz="1100" dirty="0">
              <a:solidFill>
                <a:srgbClr val="474747"/>
              </a:solidFill>
            </a:endParaRPr>
          </a:p>
          <a:p>
            <a:pPr marL="0" lvl="0" indent="0" algn="l" rtl="0">
              <a:spcBef>
                <a:spcPts val="0"/>
              </a:spcBef>
              <a:spcAft>
                <a:spcPts val="1600"/>
              </a:spcAft>
              <a:buNone/>
            </a:pPr>
            <a:endParaRPr sz="800" dirty="0"/>
          </a:p>
        </p:txBody>
      </p:sp>
      <p:graphicFrame>
        <p:nvGraphicFramePr>
          <p:cNvPr id="154" name="Google Shape;154;p32"/>
          <p:cNvGraphicFramePr/>
          <p:nvPr>
            <p:extLst>
              <p:ext uri="{D42A27DB-BD31-4B8C-83A1-F6EECF244321}">
                <p14:modId xmlns:p14="http://schemas.microsoft.com/office/powerpoint/2010/main" val="3136509164"/>
              </p:ext>
            </p:extLst>
          </p:nvPr>
        </p:nvGraphicFramePr>
        <p:xfrm>
          <a:off x="960503" y="785348"/>
          <a:ext cx="7269097" cy="2882870"/>
        </p:xfrm>
        <a:graphic>
          <a:graphicData uri="http://schemas.openxmlformats.org/drawingml/2006/table">
            <a:tbl>
              <a:tblPr>
                <a:noFill/>
              </a:tblPr>
              <a:tblGrid>
                <a:gridCol w="3503921">
                  <a:extLst>
                    <a:ext uri="{9D8B030D-6E8A-4147-A177-3AD203B41FA5}">
                      <a16:colId xmlns:a16="http://schemas.microsoft.com/office/drawing/2014/main" val="20000"/>
                    </a:ext>
                  </a:extLst>
                </a:gridCol>
                <a:gridCol w="803748">
                  <a:extLst>
                    <a:ext uri="{9D8B030D-6E8A-4147-A177-3AD203B41FA5}">
                      <a16:colId xmlns:a16="http://schemas.microsoft.com/office/drawing/2014/main" val="20001"/>
                    </a:ext>
                  </a:extLst>
                </a:gridCol>
                <a:gridCol w="753818">
                  <a:extLst>
                    <a:ext uri="{9D8B030D-6E8A-4147-A177-3AD203B41FA5}">
                      <a16:colId xmlns:a16="http://schemas.microsoft.com/office/drawing/2014/main" val="20002"/>
                    </a:ext>
                  </a:extLst>
                </a:gridCol>
                <a:gridCol w="953810">
                  <a:extLst>
                    <a:ext uri="{9D8B030D-6E8A-4147-A177-3AD203B41FA5}">
                      <a16:colId xmlns:a16="http://schemas.microsoft.com/office/drawing/2014/main" val="20003"/>
                    </a:ext>
                  </a:extLst>
                </a:gridCol>
                <a:gridCol w="669206">
                  <a:extLst>
                    <a:ext uri="{9D8B030D-6E8A-4147-A177-3AD203B41FA5}">
                      <a16:colId xmlns:a16="http://schemas.microsoft.com/office/drawing/2014/main" val="20004"/>
                    </a:ext>
                  </a:extLst>
                </a:gridCol>
                <a:gridCol w="584594">
                  <a:extLst>
                    <a:ext uri="{9D8B030D-6E8A-4147-A177-3AD203B41FA5}">
                      <a16:colId xmlns:a16="http://schemas.microsoft.com/office/drawing/2014/main" val="20005"/>
                    </a:ext>
                  </a:extLst>
                </a:gridCol>
              </a:tblGrid>
              <a:tr h="333365">
                <a:tc>
                  <a:txBody>
                    <a:bodyPr/>
                    <a:lstStyle/>
                    <a:p>
                      <a:pPr marL="0" lvl="0" indent="0" algn="l" rtl="0">
                        <a:lnSpc>
                          <a:spcPct val="100000"/>
                        </a:lnSpc>
                        <a:spcBef>
                          <a:spcPts val="0"/>
                        </a:spcBef>
                        <a:spcAft>
                          <a:spcPts val="0"/>
                        </a:spcAft>
                        <a:buNone/>
                      </a:pPr>
                      <a:endParaRPr sz="1100" dirty="0"/>
                    </a:p>
                  </a:txBody>
                  <a:tcPr marL="91425" marR="91425" marT="91425" marB="91425">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800" dirty="0"/>
                        <a:t>To a very large extent</a:t>
                      </a:r>
                      <a:endParaRPr sz="800" dirty="0"/>
                    </a:p>
                  </a:txBody>
                  <a:tcPr marL="91425" marR="91425" marT="91425" marB="91425">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800" dirty="0"/>
                        <a:t>To a large extent</a:t>
                      </a:r>
                      <a:endParaRPr sz="800" dirty="0"/>
                    </a:p>
                  </a:txBody>
                  <a:tcPr marL="91425" marR="91425" marT="91425" marB="91425">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800" dirty="0"/>
                        <a:t>To a moderate extent</a:t>
                      </a:r>
                      <a:endParaRPr sz="800" dirty="0"/>
                    </a:p>
                  </a:txBody>
                  <a:tcPr marL="91425" marR="91425" marT="91425" marB="91425">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800" dirty="0"/>
                        <a:t>To  small extent</a:t>
                      </a:r>
                      <a:endParaRPr sz="800" dirty="0"/>
                    </a:p>
                  </a:txBody>
                  <a:tcPr marL="91425" marR="91425" marT="91425" marB="91425">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800" dirty="0"/>
                        <a:t>Not at at all</a:t>
                      </a:r>
                      <a:endParaRPr sz="800" dirty="0"/>
                    </a:p>
                  </a:txBody>
                  <a:tcPr marL="91425" marR="91425" marT="91425" marB="91425">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0"/>
                  </a:ext>
                </a:extLst>
              </a:tr>
              <a:tr h="376376">
                <a:tc>
                  <a:txBody>
                    <a:bodyPr/>
                    <a:lstStyle/>
                    <a:p>
                      <a:pPr marL="0" lvl="0" indent="0" algn="l" rtl="0">
                        <a:lnSpc>
                          <a:spcPct val="100000"/>
                        </a:lnSpc>
                        <a:spcBef>
                          <a:spcPts val="0"/>
                        </a:spcBef>
                        <a:spcAft>
                          <a:spcPts val="0"/>
                        </a:spcAft>
                        <a:buNone/>
                      </a:pPr>
                      <a:r>
                        <a:rPr lang="en" sz="1050" dirty="0"/>
                        <a:t>I use resources provided by St .Olaf (such as Wellness Center, Boe House, faith leaders, ResLife staff). </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7.1%</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3.6%</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11.5%</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14.7%</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a:t>63.1%</a:t>
                      </a:r>
                      <a:endParaRPr sz="105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 sz="1050" dirty="0"/>
                        <a:t>I talk to friends at St. Olaf.</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34.0%</a:t>
                      </a:r>
                      <a:endParaRPr sz="105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29.3%</a:t>
                      </a:r>
                      <a:endParaRPr sz="105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21.1%</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10.5%</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5.1%</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2"/>
                  </a:ext>
                </a:extLst>
              </a:tr>
              <a:tr h="281950">
                <a:tc>
                  <a:txBody>
                    <a:bodyPr/>
                    <a:lstStyle/>
                    <a:p>
                      <a:pPr marL="0" lvl="0" indent="0" algn="l" rtl="0">
                        <a:lnSpc>
                          <a:spcPct val="100000"/>
                        </a:lnSpc>
                        <a:spcBef>
                          <a:spcPts val="0"/>
                        </a:spcBef>
                        <a:spcAft>
                          <a:spcPts val="0"/>
                        </a:spcAft>
                        <a:buNone/>
                      </a:pPr>
                      <a:r>
                        <a:rPr lang="en" sz="1050" dirty="0"/>
                        <a:t>I talk to people in my family.</a:t>
                      </a:r>
                      <a:endParaRPr sz="1050" b="1" dirty="0"/>
                    </a:p>
                  </a:txBody>
                  <a:tcPr marL="38100" marR="38100" marT="38100" marB="381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25.8%</a:t>
                      </a:r>
                      <a:endParaRPr sz="105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25.8%</a:t>
                      </a:r>
                      <a:endParaRPr sz="105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24.2%</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16.8%</a:t>
                      </a:r>
                      <a:endParaRPr sz="105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7.4%</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 sz="1050" dirty="0"/>
                        <a:t>I seek professional help outside of St Olaf</a:t>
                      </a:r>
                      <a:endParaRPr sz="1050" dirty="0"/>
                    </a:p>
                  </a:txBody>
                  <a:tcPr marL="38100" marR="38100" marT="38100" marB="381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7.5%</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6.0%</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5.2%</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4.8%</a:t>
                      </a:r>
                      <a:endParaRPr sz="105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a:t>76.6%</a:t>
                      </a:r>
                      <a:endParaRPr sz="105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4"/>
                  </a:ext>
                </a:extLst>
              </a:tr>
              <a:tr h="0">
                <a:tc>
                  <a:txBody>
                    <a:bodyPr/>
                    <a:lstStyle/>
                    <a:p>
                      <a:pPr marL="0" lvl="0" indent="0" algn="l" rtl="0">
                        <a:lnSpc>
                          <a:spcPct val="100000"/>
                        </a:lnSpc>
                        <a:spcBef>
                          <a:spcPts val="0"/>
                        </a:spcBef>
                        <a:spcAft>
                          <a:spcPts val="0"/>
                        </a:spcAft>
                        <a:buNone/>
                      </a:pPr>
                      <a:r>
                        <a:rPr lang="en" sz="1050" dirty="0"/>
                        <a:t>I use alcohol and/or drugs.</a:t>
                      </a:r>
                      <a:endParaRPr sz="1050" dirty="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2.0%</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2.0%</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7.5%</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14.7%</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a:t>73.8%</a:t>
                      </a:r>
                      <a:endParaRPr sz="1050" b="1"/>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5"/>
                  </a:ext>
                </a:extLst>
              </a:tr>
              <a:tr h="220275">
                <a:tc>
                  <a:txBody>
                    <a:bodyPr/>
                    <a:lstStyle/>
                    <a:p>
                      <a:pPr marL="0" lvl="0" indent="0" algn="l" rtl="0">
                        <a:lnSpc>
                          <a:spcPct val="100000"/>
                        </a:lnSpc>
                        <a:spcBef>
                          <a:spcPts val="0"/>
                        </a:spcBef>
                        <a:spcAft>
                          <a:spcPts val="0"/>
                        </a:spcAft>
                        <a:buNone/>
                      </a:pPr>
                      <a:r>
                        <a:rPr lang="en" sz="1050"/>
                        <a:t>I try to stay positive.</a:t>
                      </a:r>
                      <a:endParaRPr sz="105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22.1%</a:t>
                      </a:r>
                      <a:endParaRPr sz="10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26.1%</a:t>
                      </a:r>
                      <a:endParaRPr sz="10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29.6%</a:t>
                      </a:r>
                      <a:endParaRPr sz="1050" b="1"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16.2%</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5.9%</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6"/>
                  </a:ext>
                </a:extLst>
              </a:tr>
              <a:tr h="0">
                <a:tc>
                  <a:txBody>
                    <a:bodyPr/>
                    <a:lstStyle/>
                    <a:p>
                      <a:pPr marL="0" lvl="0" indent="0" algn="l" rtl="0">
                        <a:lnSpc>
                          <a:spcPct val="100000"/>
                        </a:lnSpc>
                        <a:spcBef>
                          <a:spcPts val="0"/>
                        </a:spcBef>
                        <a:spcAft>
                          <a:spcPts val="0"/>
                        </a:spcAft>
                        <a:buNone/>
                      </a:pPr>
                      <a:r>
                        <a:rPr lang="en" sz="1050" dirty="0"/>
                        <a:t>I use physical methods (such as yoga, exercise, etc.). </a:t>
                      </a:r>
                      <a:endParaRPr sz="1050" dirty="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23.5%</a:t>
                      </a:r>
                      <a:endParaRPr sz="1050" b="1"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dirty="0"/>
                        <a:t>23.5%</a:t>
                      </a:r>
                      <a:endParaRPr sz="1050" b="1"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19.2%</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17.6%</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14.1%</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7"/>
                  </a:ext>
                </a:extLst>
              </a:tr>
              <a:tr h="251651">
                <a:tc>
                  <a:txBody>
                    <a:bodyPr/>
                    <a:lstStyle/>
                    <a:p>
                      <a:pPr marL="0" lvl="0" indent="0" algn="l" rtl="0">
                        <a:lnSpc>
                          <a:spcPct val="100000"/>
                        </a:lnSpc>
                        <a:spcBef>
                          <a:spcPts val="0"/>
                        </a:spcBef>
                        <a:spcAft>
                          <a:spcPts val="0"/>
                        </a:spcAft>
                        <a:buNone/>
                      </a:pPr>
                      <a:r>
                        <a:rPr lang="en" sz="1050" dirty="0"/>
                        <a:t>I make time for self-care.</a:t>
                      </a:r>
                      <a:endParaRPr sz="1050" dirty="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20.6%</a:t>
                      </a:r>
                      <a:endParaRPr sz="10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20.6%</a:t>
                      </a:r>
                      <a:endParaRPr sz="10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b="1"/>
                        <a:t>30.4%</a:t>
                      </a:r>
                      <a:endParaRPr sz="1050" b="1"/>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a:t>22.9%</a:t>
                      </a:r>
                      <a:endParaRPr sz="10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tc>
                  <a:txBody>
                    <a:bodyPr/>
                    <a:lstStyle/>
                    <a:p>
                      <a:pPr marL="0" lvl="0" indent="0" algn="ctr" rtl="0">
                        <a:lnSpc>
                          <a:spcPct val="100000"/>
                        </a:lnSpc>
                        <a:spcBef>
                          <a:spcPts val="0"/>
                        </a:spcBef>
                        <a:spcAft>
                          <a:spcPts val="0"/>
                        </a:spcAft>
                        <a:buNone/>
                      </a:pPr>
                      <a:r>
                        <a:rPr lang="en" sz="1050" dirty="0"/>
                        <a:t>  5.5%</a:t>
                      </a:r>
                      <a:endParaRPr sz="1050" dirty="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alpha val="75000"/>
                      </a:srgbClr>
                    </a:solidFill>
                  </a:tcPr>
                </a:tc>
                <a:extLst>
                  <a:ext uri="{0D108BD9-81ED-4DB2-BD59-A6C34878D82A}">
                    <a16:rowId xmlns:a16="http://schemas.microsoft.com/office/drawing/2014/main" val="10008"/>
                  </a:ext>
                </a:extLst>
              </a:tr>
            </a:tbl>
          </a:graphicData>
        </a:graphic>
      </p:graphicFrame>
      <p:sp>
        <p:nvSpPr>
          <p:cNvPr id="155" name="Google Shape;155;p32"/>
          <p:cNvSpPr txBox="1"/>
          <p:nvPr/>
        </p:nvSpPr>
        <p:spPr>
          <a:xfrm>
            <a:off x="3588443" y="242050"/>
            <a:ext cx="2328263" cy="34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00000"/>
                </a:solidFill>
                <a:effectLst/>
                <a:uLnTx/>
                <a:uFillTx/>
                <a:latin typeface="Arial"/>
                <a:cs typeface="Arial"/>
                <a:sym typeface="Arial"/>
              </a:rPr>
              <a:t>Coping Items</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B9F6-DBDA-463C-AB11-93DEDBEB4B9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82FA370-DF47-43C2-ACFF-24502B66C7D2}"/>
              </a:ext>
            </a:extLst>
          </p:cNvPr>
          <p:cNvSpPr>
            <a:spLocks noGrp="1"/>
          </p:cNvSpPr>
          <p:nvPr>
            <p:ph type="body" idx="1"/>
          </p:nvPr>
        </p:nvSpPr>
        <p:spPr>
          <a:xfrm>
            <a:off x="1867220" y="537881"/>
            <a:ext cx="5294299" cy="3742126"/>
          </a:xfrm>
          <a:solidFill>
            <a:schemeClr val="accent6">
              <a:lumMod val="60000"/>
              <a:lumOff val="40000"/>
            </a:schemeClr>
          </a:solidFill>
        </p:spPr>
        <p:txBody>
          <a:bodyPr/>
          <a:lstStyle/>
          <a:p>
            <a:pPr marL="114300" indent="0">
              <a:buNone/>
            </a:pPr>
            <a:r>
              <a:rPr lang="en-US" sz="4400" dirty="0"/>
              <a:t>                </a:t>
            </a:r>
          </a:p>
          <a:p>
            <a:pPr marL="114300" indent="0">
              <a:buNone/>
            </a:pPr>
            <a:r>
              <a:rPr lang="en-US" sz="4400" dirty="0"/>
              <a:t>	</a:t>
            </a:r>
          </a:p>
          <a:p>
            <a:pPr marL="114300" indent="0">
              <a:buNone/>
            </a:pPr>
            <a:r>
              <a:rPr lang="en-US" sz="4400" dirty="0"/>
              <a:t>	</a:t>
            </a:r>
            <a:r>
              <a:rPr lang="en-US" sz="4800" dirty="0"/>
              <a:t>Q &amp; A Time</a:t>
            </a:r>
          </a:p>
        </p:txBody>
      </p:sp>
    </p:spTree>
    <p:extLst>
      <p:ext uri="{BB962C8B-B14F-4D97-AF65-F5344CB8AC3E}">
        <p14:creationId xmlns:p14="http://schemas.microsoft.com/office/powerpoint/2010/main" val="271756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dirty="0"/>
              <a:t>Mentor Relationships</a:t>
            </a:r>
            <a:endParaRPr dirty="0"/>
          </a:p>
        </p:txBody>
      </p:sp>
      <p:graphicFrame>
        <p:nvGraphicFramePr>
          <p:cNvPr id="61" name="Google Shape;61;p3"/>
          <p:cNvGraphicFramePr/>
          <p:nvPr>
            <p:extLst>
              <p:ext uri="{D42A27DB-BD31-4B8C-83A1-F6EECF244321}">
                <p14:modId xmlns:p14="http://schemas.microsoft.com/office/powerpoint/2010/main" val="138389004"/>
              </p:ext>
            </p:extLst>
          </p:nvPr>
        </p:nvGraphicFramePr>
        <p:xfrm>
          <a:off x="914413" y="1305035"/>
          <a:ext cx="6988600" cy="3027680"/>
        </p:xfrm>
        <a:graphic>
          <a:graphicData uri="http://schemas.openxmlformats.org/drawingml/2006/table">
            <a:tbl>
              <a:tblPr>
                <a:noFill/>
                <a:tableStyleId>{E0E131AA-9BB5-4261-AFB8-501C26B6B4DC}</a:tableStyleId>
              </a:tblPr>
              <a:tblGrid>
                <a:gridCol w="4996525">
                  <a:extLst>
                    <a:ext uri="{9D8B030D-6E8A-4147-A177-3AD203B41FA5}">
                      <a16:colId xmlns:a16="http://schemas.microsoft.com/office/drawing/2014/main" val="20000"/>
                    </a:ext>
                  </a:extLst>
                </a:gridCol>
                <a:gridCol w="963375">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tblGrid>
              <a:tr h="6405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dirty="0"/>
                        <a:t>Do you have at least one advisor, professor, or other staff member at St. Olaf who does these things?</a:t>
                      </a:r>
                      <a:endParaRPr sz="12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Percentage answering Yes</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Percentage answering No</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0"/>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dirty="0"/>
                        <a:t>Takes time to get to know me as a person</a:t>
                      </a:r>
                      <a:endParaRPr sz="12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  81.3 %</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18.7%</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1"/>
                  </a:ext>
                </a:extLst>
              </a:tr>
              <a:tr h="30170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Provides a space where I can talk about personal struggles</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 61.0%</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dirty="0"/>
                        <a:t>39.0%</a:t>
                      </a:r>
                      <a:endParaRPr sz="12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2"/>
                  </a:ext>
                </a:extLst>
              </a:tr>
              <a:tr h="2080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Encourages me to pursue goals that advance my personal well-being</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63.3%</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dirty="0"/>
                        <a:t>36.7%</a:t>
                      </a:r>
                      <a:endParaRPr sz="12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3"/>
                  </a:ext>
                </a:extLst>
              </a:tr>
              <a:tr h="2944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Helps to motivate me</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71.1%</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dirty="0"/>
                        <a:t>28.9%</a:t>
                      </a:r>
                      <a:endParaRPr sz="12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4"/>
                  </a:ext>
                </a:extLst>
              </a:tr>
              <a:tr h="46030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Helps me connect with professionals in my areas (or possible areas) of career interest</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55.7%</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dirty="0"/>
                        <a:t>44.3%</a:t>
                      </a:r>
                      <a:endParaRPr sz="12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Talks with me about topics related to job-seeking</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52.8%</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47.2%</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6"/>
                  </a:ext>
                </a:extLst>
              </a:tr>
              <a:tr h="2144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Talks with me about options for education after graduation from St. Olaf</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60.7%</a:t>
                      </a:r>
                      <a:endParaRPr sz="12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dirty="0"/>
                        <a:t>39.3%</a:t>
                      </a:r>
                      <a:endParaRPr sz="12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2" name="Oval 1">
            <a:extLst>
              <a:ext uri="{FF2B5EF4-FFF2-40B4-BE49-F238E27FC236}">
                <a16:creationId xmlns:a16="http://schemas.microsoft.com/office/drawing/2014/main" id="{A5C5187E-2DB6-446B-BDF7-FE70906FA17B}"/>
              </a:ext>
            </a:extLst>
          </p:cNvPr>
          <p:cNvSpPr/>
          <p:nvPr/>
        </p:nvSpPr>
        <p:spPr>
          <a:xfrm>
            <a:off x="6915630" y="2274474"/>
            <a:ext cx="868296" cy="97854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B9F6-DBDA-463C-AB11-93DEDBEB4B9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82FA370-DF47-43C2-ACFF-24502B66C7D2}"/>
              </a:ext>
            </a:extLst>
          </p:cNvPr>
          <p:cNvSpPr>
            <a:spLocks noGrp="1"/>
          </p:cNvSpPr>
          <p:nvPr>
            <p:ph type="body" idx="1"/>
          </p:nvPr>
        </p:nvSpPr>
        <p:spPr>
          <a:xfrm>
            <a:off x="1867220" y="537881"/>
            <a:ext cx="5294299" cy="3742126"/>
          </a:xfrm>
          <a:solidFill>
            <a:schemeClr val="accent6">
              <a:lumMod val="60000"/>
              <a:lumOff val="40000"/>
            </a:schemeClr>
          </a:solidFill>
        </p:spPr>
        <p:txBody>
          <a:bodyPr/>
          <a:lstStyle/>
          <a:p>
            <a:pPr marL="114300" indent="0">
              <a:buNone/>
            </a:pPr>
            <a:r>
              <a:rPr lang="en-US" sz="4400" dirty="0"/>
              <a:t>              </a:t>
            </a:r>
          </a:p>
          <a:p>
            <a:pPr marL="114300" indent="0">
              <a:buNone/>
            </a:pPr>
            <a:r>
              <a:rPr lang="en-US" sz="4400" dirty="0"/>
              <a:t>	</a:t>
            </a:r>
            <a:r>
              <a:rPr lang="en-US" sz="3600" dirty="0"/>
              <a:t>Thank you.</a:t>
            </a:r>
          </a:p>
          <a:p>
            <a:pPr marL="114300" indent="0">
              <a:buNone/>
            </a:pPr>
            <a:endParaRPr lang="en-US" dirty="0"/>
          </a:p>
          <a:p>
            <a:pPr marL="114300" indent="0">
              <a:buNone/>
            </a:pPr>
            <a:endParaRPr lang="en-US" dirty="0"/>
          </a:p>
          <a:p>
            <a:pPr marL="114300" indent="0">
              <a:buNone/>
            </a:pPr>
            <a:r>
              <a:rPr lang="en-US" dirty="0"/>
              <a:t>For more information or requests for more analysis of our data, please contact Prof. Ryan Sheppard at </a:t>
            </a:r>
            <a:r>
              <a:rPr lang="en-US" dirty="0">
                <a:hlinkClick r:id="rId2"/>
              </a:rPr>
              <a:t>S</a:t>
            </a:r>
            <a:r>
              <a:rPr lang="en-US" dirty="0">
                <a:hlinkClick r:id="rId3"/>
              </a:rPr>
              <a:t>heppard@stolaf.edu</a:t>
            </a:r>
            <a:r>
              <a:rPr lang="en-US" dirty="0"/>
              <a:t>.</a:t>
            </a:r>
          </a:p>
          <a:p>
            <a:pPr marL="114300" indent="0">
              <a:buNone/>
            </a:pPr>
            <a:endParaRPr lang="en-US" dirty="0"/>
          </a:p>
        </p:txBody>
      </p:sp>
    </p:spTree>
    <p:extLst>
      <p:ext uri="{BB962C8B-B14F-4D97-AF65-F5344CB8AC3E}">
        <p14:creationId xmlns:p14="http://schemas.microsoft.com/office/powerpoint/2010/main" val="125141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311700" y="429106"/>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dirty="0"/>
              <a:t>Advisor Quality and Relationships</a:t>
            </a:r>
            <a:endParaRPr dirty="0"/>
          </a:p>
          <a:p>
            <a:pPr marL="0" lvl="0" indent="0" algn="l" rtl="0">
              <a:lnSpc>
                <a:spcPct val="100000"/>
              </a:lnSpc>
              <a:spcBef>
                <a:spcPts val="0"/>
              </a:spcBef>
              <a:spcAft>
                <a:spcPts val="0"/>
              </a:spcAft>
              <a:buClr>
                <a:schemeClr val="dk1"/>
              </a:buClr>
              <a:buSzPts val="1100"/>
              <a:buFont typeface="Arial"/>
              <a:buNone/>
            </a:pPr>
            <a:endParaRPr sz="1650" b="1" dirty="0"/>
          </a:p>
          <a:p>
            <a:pPr marL="0" lvl="0" indent="0" algn="l" rtl="0">
              <a:lnSpc>
                <a:spcPct val="100000"/>
              </a:lnSpc>
              <a:spcBef>
                <a:spcPts val="0"/>
              </a:spcBef>
              <a:spcAft>
                <a:spcPts val="0"/>
              </a:spcAft>
              <a:buSzPts val="2800"/>
              <a:buNone/>
            </a:pPr>
            <a:endParaRPr dirty="0"/>
          </a:p>
        </p:txBody>
      </p:sp>
      <p:graphicFrame>
        <p:nvGraphicFramePr>
          <p:cNvPr id="67" name="Google Shape;67;p2"/>
          <p:cNvGraphicFramePr/>
          <p:nvPr>
            <p:extLst>
              <p:ext uri="{D42A27DB-BD31-4B8C-83A1-F6EECF244321}">
                <p14:modId xmlns:p14="http://schemas.microsoft.com/office/powerpoint/2010/main" val="2144260810"/>
              </p:ext>
            </p:extLst>
          </p:nvPr>
        </p:nvGraphicFramePr>
        <p:xfrm>
          <a:off x="1549215" y="2137057"/>
          <a:ext cx="6049735" cy="1798200"/>
        </p:xfrm>
        <a:graphic>
          <a:graphicData uri="http://schemas.openxmlformats.org/drawingml/2006/table">
            <a:tbl>
              <a:tblPr>
                <a:noFill/>
                <a:tableStyleId>{E0E131AA-9BB5-4261-AFB8-501C26B6B4DC}</a:tableStyleId>
              </a:tblPr>
              <a:tblGrid>
                <a:gridCol w="4100846">
                  <a:extLst>
                    <a:ext uri="{9D8B030D-6E8A-4147-A177-3AD203B41FA5}">
                      <a16:colId xmlns:a16="http://schemas.microsoft.com/office/drawing/2014/main" val="20000"/>
                    </a:ext>
                  </a:extLst>
                </a:gridCol>
                <a:gridCol w="900650">
                  <a:extLst>
                    <a:ext uri="{9D8B030D-6E8A-4147-A177-3AD203B41FA5}">
                      <a16:colId xmlns:a16="http://schemas.microsoft.com/office/drawing/2014/main" val="20001"/>
                    </a:ext>
                  </a:extLst>
                </a:gridCol>
                <a:gridCol w="1048239">
                  <a:extLst>
                    <a:ext uri="{9D8B030D-6E8A-4147-A177-3AD203B41FA5}">
                      <a16:colId xmlns:a16="http://schemas.microsoft.com/office/drawing/2014/main" val="20002"/>
                    </a:ext>
                  </a:extLst>
                </a:gridCol>
              </a:tblGrid>
              <a:tr h="506961">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rPr>
                        <a:t>I feel (or would feel) comfortable reaching out to my advisor about academic issues    </a:t>
                      </a:r>
                      <a:endParaRPr sz="1400" u="none" strike="noStrike" cap="none" dirty="0">
                        <a:solidFill>
                          <a:schemeClr val="dk1"/>
                        </a:solidFill>
                      </a:endParaRPr>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BIPOC</a:t>
                      </a:r>
                      <a:endParaRPr sz="1400" u="none" strike="noStrike" cap="none"/>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White</a:t>
                      </a:r>
                      <a:endParaRPr sz="1400" u="none" strike="noStrike" cap="none"/>
                    </a:p>
                  </a:txBody>
                  <a:tcPr marL="91425" marR="91425" marT="91425" marB="91425">
                    <a:solidFill>
                      <a:schemeClr val="accent6">
                        <a:lumMod val="20000"/>
                        <a:lumOff val="80000"/>
                      </a:schemeClr>
                    </a:solidFill>
                  </a:tcPr>
                </a:tc>
                <a:extLst>
                  <a:ext uri="{0D108BD9-81ED-4DB2-BD59-A6C34878D82A}">
                    <a16:rowId xmlns:a16="http://schemas.microsoft.com/office/drawing/2014/main" val="10000"/>
                  </a:ext>
                </a:extLst>
              </a:tr>
              <a:tr h="3420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       Agree</a:t>
                      </a:r>
                      <a:endParaRPr sz="1400" u="none" strike="noStrike" cap="none" dirty="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t>80.3%</a:t>
                      </a:r>
                      <a:endParaRPr sz="1400" b="1" u="none" strike="noStrike" cap="none" dirty="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t>87.4%</a:t>
                      </a:r>
                      <a:endParaRPr sz="1400" b="1" u="none" strike="noStrike" cap="none"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1"/>
                  </a:ext>
                </a:extLst>
              </a:tr>
              <a:tr h="3420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      Neutral</a:t>
                      </a:r>
                      <a:endParaRPr sz="1400" u="none" strike="noStrike" cap="none" dirty="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12.1%</a:t>
                      </a:r>
                      <a:endParaRPr sz="1400" u="none" strike="noStrike" cap="none"/>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t>3.7%</a:t>
                      </a:r>
                      <a:endParaRPr sz="1400" u="none" strike="noStrike" cap="none"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2"/>
                  </a:ext>
                </a:extLst>
              </a:tr>
              <a:tr h="3420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      Disagree</a:t>
                      </a:r>
                      <a:endParaRPr sz="1400" u="none" strike="noStrike" cap="none" dirty="0"/>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7.6%</a:t>
                      </a:r>
                      <a:endParaRPr sz="1400" u="none" strike="noStrike" cap="none"/>
                    </a:p>
                  </a:txBody>
                  <a:tcPr marL="91425" marR="91425" marT="91425" marB="91425">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t>8.9%</a:t>
                      </a:r>
                      <a:endParaRPr sz="1400" u="none" strike="noStrike" cap="none" dirty="0"/>
                    </a:p>
                  </a:txBody>
                  <a:tcPr marL="91425" marR="91425" marT="91425" marB="91425">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68" name="Google Shape;68;p2"/>
          <p:cNvSpPr txBox="1"/>
          <p:nvPr/>
        </p:nvSpPr>
        <p:spPr>
          <a:xfrm>
            <a:off x="1749307" y="1333164"/>
            <a:ext cx="6053700" cy="743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dirty="0"/>
              <a:t>Used 8 survey items</a:t>
            </a:r>
            <a:endParaRPr dirty="0"/>
          </a:p>
          <a:p>
            <a:pPr marL="457200" lvl="0" indent="-330200" algn="l" rtl="0">
              <a:spcBef>
                <a:spcPts val="0"/>
              </a:spcBef>
              <a:spcAft>
                <a:spcPts val="0"/>
              </a:spcAft>
              <a:buSzPts val="1600"/>
              <a:buChar char="●"/>
            </a:pPr>
            <a:r>
              <a:rPr lang="en" dirty="0"/>
              <a:t>Compared results by race and ethnicity</a:t>
            </a:r>
            <a:endParaRPr dirty="0"/>
          </a:p>
        </p:txBody>
      </p:sp>
      <p:sp>
        <p:nvSpPr>
          <p:cNvPr id="69" name="Google Shape;69;p2"/>
          <p:cNvSpPr txBox="1"/>
          <p:nvPr/>
        </p:nvSpPr>
        <p:spPr>
          <a:xfrm>
            <a:off x="1322614" y="4206075"/>
            <a:ext cx="6276336"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Statistically significant difference</a:t>
            </a:r>
            <a:r>
              <a:rPr lang="en" sz="1600" dirty="0"/>
              <a:t>: Cramer’s V= 0.158 (p=.041)</a:t>
            </a:r>
            <a:endParaRPr sz="1600" dirty="0"/>
          </a:p>
        </p:txBody>
      </p:sp>
      <p:sp>
        <p:nvSpPr>
          <p:cNvPr id="2" name="Oval 1">
            <a:extLst>
              <a:ext uri="{FF2B5EF4-FFF2-40B4-BE49-F238E27FC236}">
                <a16:creationId xmlns:a16="http://schemas.microsoft.com/office/drawing/2014/main" id="{374F9E71-6D60-4471-B2D6-DCB51BD06183}"/>
              </a:ext>
            </a:extLst>
          </p:cNvPr>
          <p:cNvSpPr/>
          <p:nvPr/>
        </p:nvSpPr>
        <p:spPr>
          <a:xfrm>
            <a:off x="5716921" y="2658676"/>
            <a:ext cx="1721223" cy="553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9564</TotalTime>
  <Words>9105</Words>
  <Application>Microsoft Office PowerPoint</Application>
  <PresentationFormat>On-screen Show (16:9)</PresentationFormat>
  <Paragraphs>1668</Paragraphs>
  <Slides>80</Slides>
  <Notes>60</Notes>
  <HiddenSlides>0</HiddenSlides>
  <MMClips>0</MMClips>
  <ScaleCrop>false</ScaleCrop>
  <HeadingPairs>
    <vt:vector size="6" baseType="variant">
      <vt:variant>
        <vt:lpstr>Fonts Used</vt:lpstr>
      </vt:variant>
      <vt:variant>
        <vt:i4>17</vt:i4>
      </vt:variant>
      <vt:variant>
        <vt:lpstr>Theme</vt:lpstr>
      </vt:variant>
      <vt:variant>
        <vt:i4>13</vt:i4>
      </vt:variant>
      <vt:variant>
        <vt:lpstr>Slide Titles</vt:lpstr>
      </vt:variant>
      <vt:variant>
        <vt:i4>80</vt:i4>
      </vt:variant>
    </vt:vector>
  </HeadingPairs>
  <TitlesOfParts>
    <vt:vector size="110" baseType="lpstr">
      <vt:lpstr>Alfa Slab One</vt:lpstr>
      <vt:lpstr>Arial</vt:lpstr>
      <vt:lpstr>Arial Black</vt:lpstr>
      <vt:lpstr>Barlow</vt:lpstr>
      <vt:lpstr>Barlow Light</vt:lpstr>
      <vt:lpstr>Calibri</vt:lpstr>
      <vt:lpstr>Calibri Light</vt:lpstr>
      <vt:lpstr>Economica</vt:lpstr>
      <vt:lpstr>Georgia</vt:lpstr>
      <vt:lpstr>Graphik</vt:lpstr>
      <vt:lpstr>GT Sectra Fine</vt:lpstr>
      <vt:lpstr>Lato</vt:lpstr>
      <vt:lpstr>Open Sans</vt:lpstr>
      <vt:lpstr>Proxima Nova</vt:lpstr>
      <vt:lpstr>Raleway</vt:lpstr>
      <vt:lpstr>Times New Roman</vt:lpstr>
      <vt:lpstr>Verdana</vt:lpstr>
      <vt:lpstr>Simple Light</vt:lpstr>
      <vt:lpstr>Office Theme</vt:lpstr>
      <vt:lpstr>Luxe</vt:lpstr>
      <vt:lpstr>1_Luxe</vt:lpstr>
      <vt:lpstr>2_Luxe</vt:lpstr>
      <vt:lpstr>Gameday</vt:lpstr>
      <vt:lpstr>1_Office Theme</vt:lpstr>
      <vt:lpstr>Streamline</vt:lpstr>
      <vt:lpstr>1_Streamline</vt:lpstr>
      <vt:lpstr>3_Luxe</vt:lpstr>
      <vt:lpstr>1_Simple Light</vt:lpstr>
      <vt:lpstr>2_Simple Light</vt:lpstr>
      <vt:lpstr>2_Office Theme</vt:lpstr>
      <vt:lpstr>Racial and Ethnic Equity and Inclusion at St. Olaf College:  Student Attitudes &amp; Experiences</vt:lpstr>
      <vt:lpstr>Welcome!</vt:lpstr>
      <vt:lpstr>Background</vt:lpstr>
      <vt:lpstr>Our Research Process</vt:lpstr>
      <vt:lpstr>Background &amp; Terms</vt:lpstr>
      <vt:lpstr>Research teams are presenting  highlights only</vt:lpstr>
      <vt:lpstr>     Lean On Me: An Exploration of Mentorship  and CAAS Resources in Relation to Race and Ethnicity  Emmanuel Bioh, Adriana Sanchez, Ryan Schuna, and Emma Wallisch </vt:lpstr>
      <vt:lpstr>Mentor Relationships</vt:lpstr>
      <vt:lpstr>Advisor Quality and Relationships  </vt:lpstr>
      <vt:lpstr>Accessibility of 8 CAAS Services: Hours &amp; Locations</vt:lpstr>
      <vt:lpstr>CAAS Levels of Use by BIPOC &amp; White Students</vt:lpstr>
      <vt:lpstr>Student Explanations for Not Using CAAS</vt:lpstr>
      <vt:lpstr>CAAS Service Satisfaction </vt:lpstr>
      <vt:lpstr>Recommendations for CAAS and Advisors</vt:lpstr>
      <vt:lpstr>Serving Which Students?  Racial and Ethnic Equity &amp; Inclusion in Student Services and Programming</vt:lpstr>
      <vt:lpstr>Taylor Center – Welcoming &amp; Convenience</vt:lpstr>
      <vt:lpstr>Taylor Center – Barriers to Use</vt:lpstr>
      <vt:lpstr>Satisfaction with Piper Center Resources</vt:lpstr>
      <vt:lpstr>Importance of Shared R&amp;E Identity With PC Staff              Table 1. Importance of shared R&amp;E with PC Peer Advisor</vt:lpstr>
      <vt:lpstr>Barriers to Attending Outside Speaker Events</vt:lpstr>
      <vt:lpstr> Outside Speaker Events: Suggestions</vt:lpstr>
      <vt:lpstr>Public Safety: Ratings &amp; Problems</vt:lpstr>
      <vt:lpstr>Public Safety: Suggestions</vt:lpstr>
      <vt:lpstr>Racial &amp; Ethnic Equity and Inclusion and Academic Thriving</vt:lpstr>
      <vt:lpstr>Academic Thriving Definition</vt:lpstr>
      <vt:lpstr>Academics &amp; RE Inclusion</vt:lpstr>
      <vt:lpstr>Academics &amp; RE Equity</vt:lpstr>
      <vt:lpstr>Academic Motivation and Engagement</vt:lpstr>
      <vt:lpstr>Barriers x Race &amp; Ethnic Identity </vt:lpstr>
      <vt:lpstr>PowerPoint Presentation</vt:lpstr>
      <vt:lpstr>PowerPoint Presentation</vt:lpstr>
      <vt:lpstr>Racial Equity and Inclusion in High Impact Practices at St. Olaf College </vt:lpstr>
      <vt:lpstr>What are High Impact Practices (HIPs) ?</vt:lpstr>
      <vt:lpstr>Participation and Race and Ethnicity</vt:lpstr>
      <vt:lpstr>HIPS Inclusion</vt:lpstr>
      <vt:lpstr>HIPs Benefits</vt:lpstr>
      <vt:lpstr>Barriers to Participating in HIPs  </vt:lpstr>
      <vt:lpstr>Financial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and Pedagogy Racial and Ethnic Equity and Inclusion</vt:lpstr>
      <vt:lpstr>Professor Positives: Inclusive and Equitable </vt:lpstr>
      <vt:lpstr>Inclusive and Equitable Indexes</vt:lpstr>
      <vt:lpstr>Feelings of Inclusion Based on Curriculum</vt:lpstr>
      <vt:lpstr>Feelings of Inclusion based on Identity</vt:lpstr>
      <vt:lpstr>Professor Microaggressions </vt:lpstr>
      <vt:lpstr>Recommendations</vt:lpstr>
      <vt:lpstr>PowerPoint Presentation</vt:lpstr>
      <vt:lpstr>Living with Racism:  Racial and Ethnic Equity and Inclusion in Student Housing  and Peer Relationships</vt:lpstr>
      <vt:lpstr>Feeling Welcome in Student Housing &amp; Programming</vt:lpstr>
      <vt:lpstr>Residence Life Addressing Racism</vt:lpstr>
      <vt:lpstr>Peer Relationships</vt:lpstr>
      <vt:lpstr>BIPOC Peer Relationships in Student Housing</vt:lpstr>
      <vt:lpstr>PowerPoint Presentation</vt:lpstr>
      <vt:lpstr>Important Terms</vt:lpstr>
      <vt:lpstr> How do barriers to participation compare across race and ethnicity? </vt:lpstr>
      <vt:lpstr>How do barriers to attaining leadership compare across race and ethnicity?</vt:lpstr>
      <vt:lpstr>PowerPoint Presentation</vt:lpstr>
      <vt:lpstr>How do students experience racial and ethnic inclusion and equity in their student organizations and co-curriculars?</vt:lpstr>
      <vt:lpstr>To what extent do students form meaningful friendships, including  across racial and ethnic identities, through their extracurriculars? </vt:lpstr>
      <vt:lpstr>To what extent does on-campus employment involve racial and ethnic  inclusion &amp; equity, and how does this compare across race &amp; ethnicity?</vt:lpstr>
      <vt:lpstr>Psychological and Social  Thriving at St. Olaf</vt:lpstr>
      <vt:lpstr>Social Inclusion</vt:lpstr>
      <vt:lpstr>Student Voices: Importance of Support &amp; Friends</vt:lpstr>
      <vt:lpstr>Friendships</vt:lpstr>
      <vt:lpstr>Meeting Friends</vt:lpstr>
      <vt:lpstr>Mental Health and COVID-19</vt:lpstr>
      <vt:lpstr>DASI and COVID-19 Stress: Race and Ethnicity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On Me: An Exploration of Mentorship and CAAS Resources in Relation to Race and Ethnicity</dc:title>
  <dc:creator>Ryan Sheppard</dc:creator>
  <cp:lastModifiedBy>Ryan Sheppard</cp:lastModifiedBy>
  <cp:revision>62</cp:revision>
  <dcterms:modified xsi:type="dcterms:W3CDTF">2021-01-06T18:58:37Z</dcterms:modified>
</cp:coreProperties>
</file>