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Montserrat SemiBold"/>
      <p:regular r:id="rId20"/>
      <p:bold r:id="rId21"/>
      <p:italic r:id="rId22"/>
      <p:boldItalic r:id="rId23"/>
    </p:embeddedFont>
    <p:embeddedFont>
      <p:font typeface="Montserrat"/>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SemiBold-regular.fntdata"/><Relationship Id="rId22" Type="http://schemas.openxmlformats.org/officeDocument/2006/relationships/font" Target="fonts/MontserratSemiBold-italic.fntdata"/><Relationship Id="rId21" Type="http://schemas.openxmlformats.org/officeDocument/2006/relationships/font" Target="fonts/MontserratSemiBold-bold.fntdata"/><Relationship Id="rId24" Type="http://schemas.openxmlformats.org/officeDocument/2006/relationships/font" Target="fonts/Montserrat-regular.fntdata"/><Relationship Id="rId23" Type="http://schemas.openxmlformats.org/officeDocument/2006/relationships/font" Target="fonts/Montserrat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36f90ab670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36f90ab670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3acb25cc05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3acb25cc05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ERIN: We greatly value our partnerships with each community organizaiton, and a common theme for our students in all of our programs is to approach each opportunity with consideration for these two key questions.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9a08f7d11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9a08f7d11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ERIN</a:t>
            </a:r>
            <a:endParaRPr/>
          </a:p>
          <a:p>
            <a:pPr indent="0" lvl="0" marL="0" rtl="0" algn="l">
              <a:spcBef>
                <a:spcPts val="0"/>
              </a:spcBef>
              <a:spcAft>
                <a:spcPts val="0"/>
              </a:spcAft>
              <a:buNone/>
            </a:pPr>
            <a:r>
              <a:rPr lang="en"/>
              <a:t>We have big goals and some exciting work in progress!</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9a08f7d11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9a08f7d11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Volunteer form--highlight connective examples--</a:t>
            </a:r>
            <a:r>
              <a:rPr lang="en">
                <a:solidFill>
                  <a:srgbClr val="763E9B"/>
                </a:solidFill>
                <a:latin typeface="Calibri"/>
                <a:ea typeface="Calibri"/>
                <a:cs typeface="Calibri"/>
                <a:sym typeface="Calibri"/>
              </a:rPr>
              <a:t>Highlight opportunities--Nfld Hospital Foundation (intern </a:t>
            </a:r>
            <a:endParaRPr>
              <a:solidFill>
                <a:srgbClr val="763E9B"/>
              </a:solidFill>
              <a:latin typeface="Calibri"/>
              <a:ea typeface="Calibri"/>
              <a:cs typeface="Calibri"/>
              <a:sym typeface="Calibri"/>
            </a:endParaRPr>
          </a:p>
          <a:p>
            <a:pPr indent="0" lvl="0" marL="0" rtl="0" algn="l">
              <a:spcBef>
                <a:spcPts val="0"/>
              </a:spcBef>
              <a:spcAft>
                <a:spcPts val="0"/>
              </a:spcAft>
              <a:buNone/>
            </a:pPr>
            <a:r>
              <a:rPr lang="en">
                <a:solidFill>
                  <a:srgbClr val="763E9B"/>
                </a:solidFill>
                <a:latin typeface="Calibri"/>
                <a:ea typeface="Calibri"/>
                <a:cs typeface="Calibri"/>
                <a:sym typeface="Calibri"/>
              </a:rPr>
              <a:t>Chamber has had interns</a:t>
            </a:r>
            <a:endParaRPr>
              <a:solidFill>
                <a:srgbClr val="763E9B"/>
              </a:solidFill>
              <a:latin typeface="Calibri"/>
              <a:ea typeface="Calibri"/>
              <a:cs typeface="Calibri"/>
              <a:sym typeface="Calibri"/>
            </a:endParaRPr>
          </a:p>
          <a:p>
            <a:pPr indent="0" lvl="0" marL="0" rtl="0" algn="l">
              <a:spcBef>
                <a:spcPts val="800"/>
              </a:spcBef>
              <a:spcAft>
                <a:spcPts val="0"/>
              </a:spcAft>
              <a:buNone/>
            </a:pPr>
            <a:r>
              <a:t/>
            </a:r>
            <a:endParaRPr>
              <a:solidFill>
                <a:srgbClr val="763E9B"/>
              </a:solidFill>
              <a:latin typeface="Calibri"/>
              <a:ea typeface="Calibri"/>
              <a:cs typeface="Calibri"/>
              <a:sym typeface="Calibri"/>
            </a:endParaRPr>
          </a:p>
          <a:p>
            <a:pPr indent="0" lvl="0" marL="0" rtl="0" algn="l">
              <a:spcBef>
                <a:spcPts val="800"/>
              </a:spcBef>
              <a:spcAft>
                <a:spcPts val="0"/>
              </a:spcAft>
              <a:buNone/>
            </a:pPr>
            <a:r>
              <a:rPr lang="en">
                <a:solidFill>
                  <a:srgbClr val="763E9B"/>
                </a:solidFill>
                <a:latin typeface="Calibri"/>
                <a:ea typeface="Calibri"/>
                <a:cs typeface="Calibri"/>
                <a:sym typeface="Calibri"/>
              </a:rPr>
              <a:t>Talk to team--i.e. Admissions--messaging for </a:t>
            </a:r>
            <a:r>
              <a:rPr lang="en">
                <a:solidFill>
                  <a:srgbClr val="763E9B"/>
                </a:solidFill>
                <a:latin typeface="Calibri"/>
                <a:ea typeface="Calibri"/>
                <a:cs typeface="Calibri"/>
                <a:sym typeface="Calibri"/>
              </a:rPr>
              <a:t>incoming</a:t>
            </a:r>
            <a:r>
              <a:rPr lang="en">
                <a:solidFill>
                  <a:srgbClr val="763E9B"/>
                </a:solidFill>
                <a:latin typeface="Calibri"/>
                <a:ea typeface="Calibri"/>
                <a:cs typeface="Calibri"/>
                <a:sym typeface="Calibri"/>
              </a:rPr>
              <a:t> students, answering questions to help them talk about the work. IT--how to leverage existing systems to capture data about this work, ethical uses of AI in CE, etc. How do you student workers want to engage with the world beyond campus, connect with relevant community issues, with the skills and knowledge they have to share? </a:t>
            </a:r>
            <a:endParaRPr>
              <a:solidFill>
                <a:srgbClr val="763E9B"/>
              </a:solidFill>
              <a:latin typeface="Calibri"/>
              <a:ea typeface="Calibri"/>
              <a:cs typeface="Calibri"/>
              <a:sym typeface="Calibri"/>
            </a:endParaRPr>
          </a:p>
          <a:p>
            <a:pPr indent="0" lvl="0" marL="0" rtl="0" algn="l">
              <a:spcBef>
                <a:spcPts val="800"/>
              </a:spcBef>
              <a:spcAft>
                <a:spcPts val="0"/>
              </a:spcAft>
              <a:buNone/>
            </a:pPr>
            <a:r>
              <a:t/>
            </a:r>
            <a:endParaRPr>
              <a:solidFill>
                <a:srgbClr val="763E9B"/>
              </a:solidFill>
              <a:latin typeface="Calibri"/>
              <a:ea typeface="Calibri"/>
              <a:cs typeface="Calibri"/>
              <a:sym typeface="Calibri"/>
            </a:endParaRPr>
          </a:p>
          <a:p>
            <a:pPr indent="0" lvl="0" marL="0" rtl="0" algn="l">
              <a:spcBef>
                <a:spcPts val="800"/>
              </a:spcBef>
              <a:spcAft>
                <a:spcPts val="0"/>
              </a:spcAft>
              <a:buClr>
                <a:schemeClr val="dk1"/>
              </a:buClr>
              <a:buSzPts val="1100"/>
              <a:buFont typeface="Arial"/>
              <a:buNone/>
            </a:pPr>
            <a:r>
              <a:t/>
            </a:r>
            <a:endParaRPr>
              <a:solidFill>
                <a:srgbClr val="763E9B"/>
              </a:solidFill>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d5e9085b9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d5e9085b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Volunteer form--highlight connective examples--</a:t>
            </a:r>
            <a:r>
              <a:rPr lang="en">
                <a:solidFill>
                  <a:srgbClr val="763E9B"/>
                </a:solidFill>
                <a:latin typeface="Calibri"/>
                <a:ea typeface="Calibri"/>
                <a:cs typeface="Calibri"/>
                <a:sym typeface="Calibri"/>
              </a:rPr>
              <a:t>Highlight opportunities--Nfld Hospital Foundation (intern </a:t>
            </a:r>
            <a:endParaRPr>
              <a:solidFill>
                <a:srgbClr val="763E9B"/>
              </a:solidFill>
              <a:latin typeface="Calibri"/>
              <a:ea typeface="Calibri"/>
              <a:cs typeface="Calibri"/>
              <a:sym typeface="Calibri"/>
            </a:endParaRPr>
          </a:p>
          <a:p>
            <a:pPr indent="0" lvl="0" marL="0" rtl="0" algn="l">
              <a:spcBef>
                <a:spcPts val="0"/>
              </a:spcBef>
              <a:spcAft>
                <a:spcPts val="0"/>
              </a:spcAft>
              <a:buNone/>
            </a:pPr>
            <a:r>
              <a:rPr lang="en">
                <a:solidFill>
                  <a:srgbClr val="763E9B"/>
                </a:solidFill>
                <a:latin typeface="Calibri"/>
                <a:ea typeface="Calibri"/>
                <a:cs typeface="Calibri"/>
                <a:sym typeface="Calibri"/>
              </a:rPr>
              <a:t>Chamber has had interns</a:t>
            </a:r>
            <a:endParaRPr>
              <a:solidFill>
                <a:srgbClr val="763E9B"/>
              </a:solidFill>
              <a:latin typeface="Calibri"/>
              <a:ea typeface="Calibri"/>
              <a:cs typeface="Calibri"/>
              <a:sym typeface="Calibri"/>
            </a:endParaRPr>
          </a:p>
          <a:p>
            <a:pPr indent="0" lvl="0" marL="0" rtl="0" algn="l">
              <a:spcBef>
                <a:spcPts val="800"/>
              </a:spcBef>
              <a:spcAft>
                <a:spcPts val="0"/>
              </a:spcAft>
              <a:buNone/>
            </a:pPr>
            <a:r>
              <a:t/>
            </a:r>
            <a:endParaRPr>
              <a:solidFill>
                <a:srgbClr val="763E9B"/>
              </a:solidFill>
              <a:latin typeface="Calibri"/>
              <a:ea typeface="Calibri"/>
              <a:cs typeface="Calibri"/>
              <a:sym typeface="Calibri"/>
            </a:endParaRPr>
          </a:p>
          <a:p>
            <a:pPr indent="0" lvl="0" marL="0" rtl="0" algn="l">
              <a:spcBef>
                <a:spcPts val="800"/>
              </a:spcBef>
              <a:spcAft>
                <a:spcPts val="0"/>
              </a:spcAft>
              <a:buNone/>
            </a:pPr>
            <a:r>
              <a:rPr lang="en">
                <a:solidFill>
                  <a:srgbClr val="763E9B"/>
                </a:solidFill>
                <a:latin typeface="Calibri"/>
                <a:ea typeface="Calibri"/>
                <a:cs typeface="Calibri"/>
                <a:sym typeface="Calibri"/>
              </a:rPr>
              <a:t>Talk to team--i.e. Admissions--messaging for incoming students, answering questions to help them talk about the work. IT--how to leverage existing systems to capture data about this work, ethical uses of AI in CE, etc. How do you student workers want to engage with the world beyond campus, connect with relevant community issues, with the skills and knowledge they have to share? </a:t>
            </a:r>
            <a:endParaRPr>
              <a:solidFill>
                <a:srgbClr val="763E9B"/>
              </a:solidFill>
              <a:latin typeface="Calibri"/>
              <a:ea typeface="Calibri"/>
              <a:cs typeface="Calibri"/>
              <a:sym typeface="Calibri"/>
            </a:endParaRPr>
          </a:p>
          <a:p>
            <a:pPr indent="0" lvl="0" marL="0" rtl="0" algn="l">
              <a:spcBef>
                <a:spcPts val="800"/>
              </a:spcBef>
              <a:spcAft>
                <a:spcPts val="0"/>
              </a:spcAft>
              <a:buNone/>
            </a:pPr>
            <a:r>
              <a:t/>
            </a:r>
            <a:endParaRPr>
              <a:solidFill>
                <a:srgbClr val="763E9B"/>
              </a:solidFill>
              <a:latin typeface="Calibri"/>
              <a:ea typeface="Calibri"/>
              <a:cs typeface="Calibri"/>
              <a:sym typeface="Calibri"/>
            </a:endParaRPr>
          </a:p>
          <a:p>
            <a:pPr indent="0" lvl="0" marL="0" rtl="0" algn="l">
              <a:spcBef>
                <a:spcPts val="800"/>
              </a:spcBef>
              <a:spcAft>
                <a:spcPts val="0"/>
              </a:spcAft>
              <a:buClr>
                <a:schemeClr val="dk1"/>
              </a:buClr>
              <a:buSzPts val="1100"/>
              <a:buFont typeface="Arial"/>
              <a:buNone/>
            </a:pPr>
            <a:r>
              <a:t/>
            </a:r>
            <a:endParaRPr>
              <a:solidFill>
                <a:srgbClr val="763E9B"/>
              </a:solidFill>
              <a:latin typeface="Calibri"/>
              <a:ea typeface="Calibri"/>
              <a:cs typeface="Calibri"/>
              <a:sym typeface="Calibri"/>
            </a:endParaRPr>
          </a:p>
          <a:p>
            <a:pPr indent="0" lvl="0" marL="0" rtl="0" algn="l">
              <a:spcBef>
                <a:spcPts val="8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acb25cc05f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acb25cc05f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dd1e58b14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dd1e58b14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100"/>
              </a:spcBef>
              <a:spcAft>
                <a:spcPts val="0"/>
              </a:spcAft>
              <a:buClr>
                <a:schemeClr val="dk1"/>
              </a:buClr>
              <a:buSzPts val="1100"/>
              <a:buFont typeface="Arial"/>
              <a:buNone/>
            </a:pPr>
            <a:r>
              <a:rPr lang="en">
                <a:solidFill>
                  <a:schemeClr val="dk1"/>
                </a:solidFill>
              </a:rPr>
              <a:t>ALYSSA</a:t>
            </a:r>
            <a:endParaRPr>
              <a:solidFill>
                <a:schemeClr val="dk1"/>
              </a:solidFill>
            </a:endParaRPr>
          </a:p>
          <a:p>
            <a:pPr indent="0" lvl="0" marL="0" rtl="0" algn="l">
              <a:lnSpc>
                <a:spcPct val="115000"/>
              </a:lnSpc>
              <a:spcBef>
                <a:spcPts val="1100"/>
              </a:spcBef>
              <a:spcAft>
                <a:spcPts val="0"/>
              </a:spcAft>
              <a:buClr>
                <a:schemeClr val="dk1"/>
              </a:buClr>
              <a:buSzPts val="1100"/>
              <a:buFont typeface="Arial"/>
              <a:buNone/>
            </a:pPr>
            <a:r>
              <a:rPr lang="en">
                <a:solidFill>
                  <a:schemeClr val="dk1"/>
                </a:solidFill>
              </a:rPr>
              <a:t>Lutheran heritage- service to and love of neighbor</a:t>
            </a:r>
            <a:endParaRPr>
              <a:solidFill>
                <a:schemeClr val="dk1"/>
              </a:solidFill>
            </a:endParaRPr>
          </a:p>
          <a:p>
            <a:pPr indent="0" lvl="0" marL="0" rtl="0" algn="l">
              <a:lnSpc>
                <a:spcPct val="115000"/>
              </a:lnSpc>
              <a:spcBef>
                <a:spcPts val="1100"/>
              </a:spcBef>
              <a:spcAft>
                <a:spcPts val="0"/>
              </a:spcAft>
              <a:buClr>
                <a:schemeClr val="dk1"/>
              </a:buClr>
              <a:buSzPts val="1100"/>
              <a:buFont typeface="Arial"/>
              <a:buNone/>
            </a:pPr>
            <a:r>
              <a:rPr lang="en">
                <a:solidFill>
                  <a:schemeClr val="dk1"/>
                </a:solidFill>
              </a:rPr>
              <a:t>Degrees for the public good -&gt; licensure (nursing, education, social work)</a:t>
            </a:r>
            <a:endParaRPr>
              <a:solidFill>
                <a:schemeClr val="dk1"/>
              </a:solidFill>
            </a:endParaRPr>
          </a:p>
          <a:p>
            <a:pPr indent="0" lvl="0" marL="0" rtl="0" algn="l">
              <a:lnSpc>
                <a:spcPct val="115000"/>
              </a:lnSpc>
              <a:spcBef>
                <a:spcPts val="1100"/>
              </a:spcBef>
              <a:spcAft>
                <a:spcPts val="0"/>
              </a:spcAft>
              <a:buClr>
                <a:schemeClr val="dk1"/>
              </a:buClr>
              <a:buSzPts val="1100"/>
              <a:buFont typeface="Arial"/>
              <a:buNone/>
            </a:pPr>
            <a:r>
              <a:rPr lang="en">
                <a:solidFill>
                  <a:schemeClr val="dk1"/>
                </a:solidFill>
              </a:rPr>
              <a:t>Higher education &amp; public purpose -&gt; Campus Compact (1984)</a:t>
            </a:r>
            <a:endParaRPr>
              <a:solidFill>
                <a:schemeClr val="dk1"/>
              </a:solidFill>
            </a:endParaRPr>
          </a:p>
          <a:p>
            <a:pPr indent="0" lvl="0" marL="0" rtl="0" algn="l">
              <a:lnSpc>
                <a:spcPct val="115000"/>
              </a:lnSpc>
              <a:spcBef>
                <a:spcPts val="1100"/>
              </a:spcBef>
              <a:spcAft>
                <a:spcPts val="0"/>
              </a:spcAft>
              <a:buClr>
                <a:schemeClr val="dk1"/>
              </a:buClr>
              <a:buSzPts val="1100"/>
              <a:buFont typeface="Arial"/>
              <a:buNone/>
            </a:pPr>
            <a:r>
              <a:rPr lang="en">
                <a:solidFill>
                  <a:schemeClr val="dk1"/>
                </a:solidFill>
              </a:rPr>
              <a:t>Lilly Endowment grant in mid ‘00s -&gt; Academic Civic Engagement</a:t>
            </a:r>
            <a:endParaRPr>
              <a:solidFill>
                <a:schemeClr val="dk1"/>
              </a:solidFill>
            </a:endParaRPr>
          </a:p>
          <a:p>
            <a:pPr indent="0" lvl="0" marL="0" rtl="0" algn="l">
              <a:lnSpc>
                <a:spcPct val="115000"/>
              </a:lnSpc>
              <a:spcBef>
                <a:spcPts val="1100"/>
              </a:spcBef>
              <a:spcAft>
                <a:spcPts val="1100"/>
              </a:spcAft>
              <a:buClr>
                <a:schemeClr val="dk1"/>
              </a:buClr>
              <a:buSzPts val="1100"/>
              <a:buFont typeface="Arial"/>
              <a:buNone/>
            </a:pPr>
            <a:r>
              <a:rPr lang="en">
                <a:solidFill>
                  <a:schemeClr val="dk1"/>
                </a:solidFill>
              </a:rPr>
              <a:t>ACE -&gt; Smith Center for Global Engagement (2017)</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9a08f7d11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9a08f7d11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Still a work in progress!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dd1e58b145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3dd1e58b145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acb25cc05f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acb25cc05f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dd1e58b145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dd1e58b145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ALYSSA</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9a08f7d11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39a08f7d11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000">
                <a:solidFill>
                  <a:schemeClr val="dk1"/>
                </a:solidFill>
                <a:latin typeface="Montserrat"/>
                <a:ea typeface="Montserrat"/>
                <a:cs typeface="Montserrat"/>
                <a:sym typeface="Montserrat"/>
              </a:rPr>
              <a:t>ALYSSA</a:t>
            </a:r>
            <a:endParaRPr sz="1000">
              <a:solidFill>
                <a:schemeClr val="dk1"/>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000">
              <a:solidFill>
                <a:schemeClr val="dk1"/>
              </a:solidFill>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sz="1000">
              <a:solidFill>
                <a:schemeClr val="dk1"/>
              </a:solidFill>
              <a:latin typeface="Montserrat"/>
              <a:ea typeface="Montserrat"/>
              <a:cs typeface="Montserrat"/>
              <a:sym typeface="Montserra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acb25cc05f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acb25cc05f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ERIN</a:t>
            </a:r>
            <a:endParaRPr/>
          </a:p>
          <a:p>
            <a:pPr indent="0" lvl="0" marL="0" rtl="0" algn="l">
              <a:spcBef>
                <a:spcPts val="0"/>
              </a:spcBef>
              <a:spcAft>
                <a:spcPts val="0"/>
              </a:spcAft>
              <a:buNone/>
            </a:pPr>
            <a:r>
              <a:rPr lang="en"/>
              <a:t>Community Based Work Study is actually a requirement for all colleges and universities receiving federal work study dollars - and it’s a good thing! Our students are out around Rice County, getting real workplace experiences at places ranging from local schools to City Hall to the Community Action Center, Northfield Arts Guild and Rice County Historical Society. I’ve spent the last two weeks meeting with each of them and hearing their pretty inspiring reflections on how this work has helped build confidence in their skills, prompted thoughtful consideration about careers and service – and perhaps above all, made them feel far more connected to the broader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Common Good Fellows: year long project identifying a community need and partnering with groups or individuals in Rice County. Examples: setting up art workshops at the Key, recruiting talented musical Oles to teach music lessons at </a:t>
            </a:r>
            <a:r>
              <a:rPr lang="en"/>
              <a:t>community</a:t>
            </a:r>
            <a:r>
              <a:rPr lang="en"/>
              <a:t> school, establishing a well-attended series of intergenerational dialogues for the LGBTQIA+ community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Service Saturday; sites across Rice County, student organized, </a:t>
            </a:r>
            <a:r>
              <a:rPr lang="en"/>
              <a:t>students</a:t>
            </a:r>
            <a:r>
              <a:rPr lang="en"/>
              <a:t> should sign up by today!</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CBWS: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 least 7% of federal work study dollars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Only federal or state work study eligible</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Robust learning &amp; reflection components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acb25cc05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acb25cc05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ERIN</a:t>
            </a:r>
            <a:endParaRPr/>
          </a:p>
          <a:p>
            <a:pPr indent="0" lvl="0" marL="0" rtl="0" algn="l">
              <a:spcBef>
                <a:spcPts val="0"/>
              </a:spcBef>
              <a:spcAft>
                <a:spcPts val="0"/>
              </a:spcAft>
              <a:buNone/>
            </a:pPr>
            <a:r>
              <a:rPr lang="en"/>
              <a:t>NwN: New program for </a:t>
            </a:r>
            <a:r>
              <a:rPr lang="en"/>
              <a:t>students</a:t>
            </a:r>
            <a:r>
              <a:rPr lang="en"/>
              <a:t> who wish to live off campus and commit to regular service in Rice County. So far, this grop has completed a combined 1,412 hours of service. They’ve helped stock shelves at the CAC, run afterschool programs at the Y and staffed respite events for Laura Baker Services, just to name a few. One particularly great partnership I’ve discovered through Neightbors with Neighbors is the Men’s Cross Country team’s student-led (and now long-lasting) partnership with Northfield Retirement Community. They go every week to play cards, drink coffee, and as i’m now meeting younger team members they just see it as a feature of the team: it’s just </a:t>
            </a:r>
            <a:r>
              <a:rPr lang="en"/>
              <a:t>what</a:t>
            </a:r>
            <a:r>
              <a:rPr lang="en"/>
              <a:t> they do.</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Career Connections; Because we work so closely with so many community partners, we are better able to quickly identify and partner with the Piper Center on potential internship and career </a:t>
            </a:r>
            <a:r>
              <a:rPr lang="en"/>
              <a:t>development</a:t>
            </a:r>
            <a:r>
              <a:rPr lang="en"/>
              <a:t> opporutniteis in civic engagmenet. A great example: our partners at Northfield Hospital + Clinics, where we have a work study student, reached out about an exciting potential internship that didn’t fit neatly into what we do at the Svoboda Center. But I was able to turn around and send Bryan Shealer my favorite email subject line of the year: Colonoscopy Internship Opportunity – and hopefully get started on what actually does sound like a pretty fantastic internship for a pre-health </a:t>
            </a:r>
            <a:r>
              <a:rPr lang="en"/>
              <a:t>student</a:t>
            </a:r>
            <a:r>
              <a:rPr lang="en"/>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jp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Gold"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2"/>
          <p:cNvSpPr txBox="1"/>
          <p:nvPr>
            <p:ph type="ctrTitle"/>
          </p:nvPr>
        </p:nvSpPr>
        <p:spPr>
          <a:xfrm>
            <a:off x="311700" y="1220800"/>
            <a:ext cx="8520600" cy="1613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700"/>
              <a:buFont typeface="Montserrat SemiBold"/>
              <a:buNone/>
              <a:defRPr sz="4700">
                <a:latin typeface="Montserrat SemiBold"/>
                <a:ea typeface="Montserrat SemiBold"/>
                <a:cs typeface="Montserrat SemiBold"/>
                <a:sym typeface="Montserrat SemiBold"/>
              </a:defRPr>
            </a:lvl1pPr>
            <a:lvl2pPr lvl="1"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2pPr>
            <a:lvl3pPr lvl="2"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3pPr>
            <a:lvl4pPr lvl="3"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4pPr>
            <a:lvl5pPr lvl="4"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5pPr>
            <a:lvl6pPr lvl="5"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6pPr>
            <a:lvl7pPr lvl="6"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7pPr>
            <a:lvl8pPr lvl="7"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8pPr>
            <a:lvl9pPr lvl="8"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9pPr>
          </a:lstStyle>
          <a:p/>
        </p:txBody>
      </p:sp>
      <p:sp>
        <p:nvSpPr>
          <p:cNvPr id="11" name="Google Shape;11;p2"/>
          <p:cNvSpPr txBox="1"/>
          <p:nvPr>
            <p:ph idx="1" type="subTitle"/>
          </p:nvPr>
        </p:nvSpPr>
        <p:spPr>
          <a:xfrm>
            <a:off x="311700" y="283420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
        <p:nvSpPr>
          <p:cNvPr id="12" name="Google Shape;12;p2"/>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13" name="Google Shape;13;p2" title="svoboda_logo_primary_white.png"/>
          <p:cNvPicPr preferRelativeResize="0"/>
          <p:nvPr/>
        </p:nvPicPr>
        <p:blipFill>
          <a:blip r:embed="rId3">
            <a:alphaModFix/>
          </a:blip>
          <a:stretch>
            <a:fillRect/>
          </a:stretch>
        </p:blipFill>
        <p:spPr>
          <a:xfrm>
            <a:off x="5739050" y="4628450"/>
            <a:ext cx="2910899" cy="3127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ight Gold">
  <p:cSld name="TITLE_AND_BODY_1">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1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54" name="Google Shape;54;p11"/>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55" name="Google Shape;55;p11"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ilver Dark">
  <p:cSld name="TITLE_AND_BODY_1_1_1">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1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sp>
        <p:nvSpPr>
          <p:cNvPr id="59" name="Google Shape;59;p12"/>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60" name="Google Shape;60;p12"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Grey">
  <p:cSld name="TITLE_AND_BODY_1_1_1_1">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3"/>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rgbClr val="E5A123"/>
              </a:buClr>
              <a:buSzPts val="2800"/>
              <a:buFont typeface="Montserrat SemiBold"/>
              <a:buNone/>
              <a:defRPr>
                <a:solidFill>
                  <a:srgbClr val="E5A123"/>
                </a:solidFill>
                <a:latin typeface="Montserrat SemiBold"/>
                <a:ea typeface="Montserrat SemiBold"/>
                <a:cs typeface="Montserrat SemiBold"/>
                <a:sym typeface="Montserrat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Google Shape;63;p1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64" name="Google Shape;64;p13"/>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65" name="Google Shape;65;p13" title="svoboda_logo_primary_gold.png"/>
          <p:cNvPicPr preferRelativeResize="0"/>
          <p:nvPr/>
        </p:nvPicPr>
        <p:blipFill>
          <a:blip r:embed="rId3">
            <a:alphaModFix/>
          </a:blip>
          <a:stretch>
            <a:fillRect/>
          </a:stretch>
        </p:blipFill>
        <p:spPr>
          <a:xfrm>
            <a:off x="5739050" y="4627741"/>
            <a:ext cx="2910899" cy="31411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Gold">
  <p:cSld name="MAIN_POINT">
    <p:bg>
      <p:bgPr>
        <a:blipFill>
          <a:blip r:embed="rId2">
            <a:alphaModFix/>
          </a:blip>
          <a:stretch>
            <a:fillRect/>
          </a:stretch>
        </a:blipFill>
      </p:bgPr>
    </p:bg>
    <p:spTree>
      <p:nvGrpSpPr>
        <p:cNvPr id="66" name="Shape 66"/>
        <p:cNvGrpSpPr/>
        <p:nvPr/>
      </p:nvGrpSpPr>
      <p:grpSpPr>
        <a:xfrm>
          <a:off x="0" y="0"/>
          <a:ext cx="0" cy="0"/>
          <a:chOff x="0" y="0"/>
          <a:chExt cx="0" cy="0"/>
        </a:xfrm>
      </p:grpSpPr>
      <p:sp>
        <p:nvSpPr>
          <p:cNvPr id="67" name="Google Shape;67;p1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Font typeface="Montserrat SemiBold"/>
              <a:buNone/>
              <a:defRPr sz="4800">
                <a:solidFill>
                  <a:schemeClr val="lt1"/>
                </a:solidFill>
                <a:latin typeface="Montserrat SemiBold"/>
                <a:ea typeface="Montserrat SemiBold"/>
                <a:cs typeface="Montserrat SemiBold"/>
                <a:sym typeface="Montserrat SemiBold"/>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8" name="Google Shape;68;p14"/>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69" name="Google Shape;69;p14" title="svoboda_logo_primary_white.png"/>
          <p:cNvPicPr preferRelativeResize="0"/>
          <p:nvPr/>
        </p:nvPicPr>
        <p:blipFill>
          <a:blip r:embed="rId3">
            <a:alphaModFix/>
          </a:blip>
          <a:stretch>
            <a:fillRect/>
          </a:stretch>
        </p:blipFill>
        <p:spPr>
          <a:xfrm>
            <a:off x="5739050" y="4628450"/>
            <a:ext cx="2910899" cy="3127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Light Gold">
  <p:cSld name="MAIN_POINT_1">
    <p:bg>
      <p:bgPr>
        <a:blipFill>
          <a:blip r:embed="rId2">
            <a:alphaModFix/>
          </a:blip>
          <a:stretch>
            <a:fillRect/>
          </a:stretch>
        </a:blipFill>
      </p:bgPr>
    </p:bg>
    <p:spTree>
      <p:nvGrpSpPr>
        <p:cNvPr id="70" name="Shape 70"/>
        <p:cNvGrpSpPr/>
        <p:nvPr/>
      </p:nvGrpSpPr>
      <p:grpSpPr>
        <a:xfrm>
          <a:off x="0" y="0"/>
          <a:ext cx="0" cy="0"/>
          <a:chOff x="0" y="0"/>
          <a:chExt cx="0" cy="0"/>
        </a:xfrm>
      </p:grpSpPr>
      <p:sp>
        <p:nvSpPr>
          <p:cNvPr id="71" name="Google Shape;71;p1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2" name="Google Shape;72;p15"/>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73" name="Google Shape;73;p15"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Silver Dark">
  <p:cSld name="MAIN_POINT_1_1_1">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16"/>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Font typeface="Montserrat SemiBold"/>
              <a:buNone/>
              <a:defRPr sz="4800">
                <a:latin typeface="Montserrat SemiBold"/>
                <a:ea typeface="Montserrat SemiBold"/>
                <a:cs typeface="Montserrat SemiBold"/>
                <a:sym typeface="Montserrat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6" name="Google Shape;76;p16"/>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77" name="Google Shape;77;p16"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Grey">
  <p:cSld name="MAIN_POINT_1_1_1_1">
    <p:bg>
      <p:bgPr>
        <a:blipFill>
          <a:blip r:embed="rId2">
            <a:alphaModFix/>
          </a:blip>
          <a:stretch>
            <a:fillRect/>
          </a:stretch>
        </a:blipFill>
      </p:bgPr>
    </p:bg>
    <p:spTree>
      <p:nvGrpSpPr>
        <p:cNvPr id="78" name="Shape 78"/>
        <p:cNvGrpSpPr/>
        <p:nvPr/>
      </p:nvGrpSpPr>
      <p:grpSpPr>
        <a:xfrm>
          <a:off x="0" y="0"/>
          <a:ext cx="0" cy="0"/>
          <a:chOff x="0" y="0"/>
          <a:chExt cx="0" cy="0"/>
        </a:xfrm>
      </p:grpSpPr>
      <p:sp>
        <p:nvSpPr>
          <p:cNvPr id="79" name="Google Shape;79;p1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rgbClr val="E5A123"/>
              </a:buClr>
              <a:buSzPts val="4800"/>
              <a:buFont typeface="Montserrat SemiBold"/>
              <a:buNone/>
              <a:defRPr sz="4800">
                <a:solidFill>
                  <a:srgbClr val="E5A123"/>
                </a:solidFill>
                <a:latin typeface="Montserrat SemiBold"/>
                <a:ea typeface="Montserrat SemiBold"/>
                <a:cs typeface="Montserrat SemiBold"/>
                <a:sym typeface="Montserrat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0" name="Google Shape;8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1" name="Google Shape;81;p17"/>
          <p:cNvSpPr txBox="1"/>
          <p:nvPr>
            <p:ph idx="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82" name="Google Shape;82;p17" title="svoboda_logo_primary_gold.png"/>
          <p:cNvPicPr preferRelativeResize="0"/>
          <p:nvPr/>
        </p:nvPicPr>
        <p:blipFill>
          <a:blip r:embed="rId3">
            <a:alphaModFix/>
          </a:blip>
          <a:stretch>
            <a:fillRect/>
          </a:stretch>
        </p:blipFill>
        <p:spPr>
          <a:xfrm>
            <a:off x="5739050" y="4627741"/>
            <a:ext cx="2910899" cy="31411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Light Gold">
  <p:cSld name="TITLE_1">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16" name="Google Shape;16;p3"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
        <p:nvSpPr>
          <p:cNvPr id="17" name="Google Shape;17;p3"/>
          <p:cNvSpPr txBox="1"/>
          <p:nvPr>
            <p:ph type="ctrTitle"/>
          </p:nvPr>
        </p:nvSpPr>
        <p:spPr>
          <a:xfrm>
            <a:off x="311700" y="1220800"/>
            <a:ext cx="8520600" cy="1613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700"/>
              <a:buFont typeface="Montserrat SemiBold"/>
              <a:buNone/>
              <a:defRPr sz="4700">
                <a:latin typeface="Montserrat SemiBold"/>
                <a:ea typeface="Montserrat SemiBold"/>
                <a:cs typeface="Montserrat SemiBold"/>
                <a:sym typeface="Montserrat SemiBold"/>
              </a:defRPr>
            </a:lvl1pPr>
            <a:lvl2pPr lvl="1"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2pPr>
            <a:lvl3pPr lvl="2"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3pPr>
            <a:lvl4pPr lvl="3"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4pPr>
            <a:lvl5pPr lvl="4"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5pPr>
            <a:lvl6pPr lvl="5"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6pPr>
            <a:lvl7pPr lvl="6"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7pPr>
            <a:lvl8pPr lvl="7"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8pPr>
            <a:lvl9pPr lvl="8"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9pPr>
          </a:lstStyle>
          <a:p/>
        </p:txBody>
      </p:sp>
      <p:sp>
        <p:nvSpPr>
          <p:cNvPr id="18" name="Google Shape;18;p3"/>
          <p:cNvSpPr txBox="1"/>
          <p:nvPr>
            <p:ph idx="1" type="subTitle"/>
          </p:nvPr>
        </p:nvSpPr>
        <p:spPr>
          <a:xfrm>
            <a:off x="311700" y="283420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ilver Light">
  <p:cSld name="TITLE_1_1">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21" name="Google Shape;21;p4"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
        <p:nvSpPr>
          <p:cNvPr id="22" name="Google Shape;22;p4"/>
          <p:cNvSpPr txBox="1"/>
          <p:nvPr>
            <p:ph type="ctrTitle"/>
          </p:nvPr>
        </p:nvSpPr>
        <p:spPr>
          <a:xfrm>
            <a:off x="311700" y="1220800"/>
            <a:ext cx="8520600" cy="1613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700"/>
              <a:buFont typeface="Montserrat SemiBold"/>
              <a:buNone/>
              <a:defRPr sz="4700">
                <a:latin typeface="Montserrat SemiBold"/>
                <a:ea typeface="Montserrat SemiBold"/>
                <a:cs typeface="Montserrat SemiBold"/>
                <a:sym typeface="Montserrat SemiBold"/>
              </a:defRPr>
            </a:lvl1pPr>
            <a:lvl2pPr lvl="1"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2pPr>
            <a:lvl3pPr lvl="2"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3pPr>
            <a:lvl4pPr lvl="3"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4pPr>
            <a:lvl5pPr lvl="4"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5pPr>
            <a:lvl6pPr lvl="5"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6pPr>
            <a:lvl7pPr lvl="6"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7pPr>
            <a:lvl8pPr lvl="7"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8pPr>
            <a:lvl9pPr lvl="8"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9pPr>
          </a:lstStyle>
          <a:p/>
        </p:txBody>
      </p:sp>
      <p:sp>
        <p:nvSpPr>
          <p:cNvPr id="23" name="Google Shape;23;p4"/>
          <p:cNvSpPr txBox="1"/>
          <p:nvPr>
            <p:ph idx="1" type="subTitle"/>
          </p:nvPr>
        </p:nvSpPr>
        <p:spPr>
          <a:xfrm>
            <a:off x="311700" y="283420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Grey">
  <p:cSld name="TITLE_1_1_1_1">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5"/>
          <p:cNvSpPr txBox="1"/>
          <p:nvPr>
            <p:ph idx="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27" name="Google Shape;27;p5" title="svoboda_logo_primary_gold.png"/>
          <p:cNvPicPr preferRelativeResize="0"/>
          <p:nvPr/>
        </p:nvPicPr>
        <p:blipFill>
          <a:blip r:embed="rId3">
            <a:alphaModFix/>
          </a:blip>
          <a:stretch>
            <a:fillRect/>
          </a:stretch>
        </p:blipFill>
        <p:spPr>
          <a:xfrm>
            <a:off x="5739050" y="4627741"/>
            <a:ext cx="2910899" cy="314119"/>
          </a:xfrm>
          <a:prstGeom prst="rect">
            <a:avLst/>
          </a:prstGeom>
          <a:noFill/>
          <a:ln>
            <a:noFill/>
          </a:ln>
        </p:spPr>
      </p:pic>
      <p:sp>
        <p:nvSpPr>
          <p:cNvPr id="28" name="Google Shape;28;p5"/>
          <p:cNvSpPr txBox="1"/>
          <p:nvPr>
            <p:ph type="ctrTitle"/>
          </p:nvPr>
        </p:nvSpPr>
        <p:spPr>
          <a:xfrm>
            <a:off x="311700" y="1220800"/>
            <a:ext cx="8520600" cy="1613400"/>
          </a:xfrm>
          <a:prstGeom prst="rect">
            <a:avLst/>
          </a:prstGeom>
        </p:spPr>
        <p:txBody>
          <a:bodyPr anchorCtr="0" anchor="b" bIns="91425" lIns="91425" spcFirstLastPara="1" rIns="91425" wrap="square" tIns="91425">
            <a:normAutofit/>
          </a:bodyPr>
          <a:lstStyle>
            <a:lvl1pPr lvl="0" algn="ctr">
              <a:spcBef>
                <a:spcPts val="0"/>
              </a:spcBef>
              <a:spcAft>
                <a:spcPts val="0"/>
              </a:spcAft>
              <a:buClr>
                <a:srgbClr val="E5A123"/>
              </a:buClr>
              <a:buSzPts val="4700"/>
              <a:buFont typeface="Montserrat SemiBold"/>
              <a:buNone/>
              <a:defRPr sz="4700">
                <a:solidFill>
                  <a:srgbClr val="E5A123"/>
                </a:solidFill>
                <a:latin typeface="Montserrat SemiBold"/>
                <a:ea typeface="Montserrat SemiBold"/>
                <a:cs typeface="Montserrat SemiBold"/>
                <a:sym typeface="Montserrat SemiBold"/>
              </a:defRPr>
            </a:lvl1pPr>
            <a:lvl2pPr lvl="1"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2pPr>
            <a:lvl3pPr lvl="2"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3pPr>
            <a:lvl4pPr lvl="3"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4pPr>
            <a:lvl5pPr lvl="4"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5pPr>
            <a:lvl6pPr lvl="5"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6pPr>
            <a:lvl7pPr lvl="6"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7pPr>
            <a:lvl8pPr lvl="7"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8pPr>
            <a:lvl9pPr lvl="8" algn="ctr">
              <a:spcBef>
                <a:spcPts val="0"/>
              </a:spcBef>
              <a:spcAft>
                <a:spcPts val="0"/>
              </a:spcAft>
              <a:buSzPts val="5200"/>
              <a:buFont typeface="Montserrat SemiBold"/>
              <a:buNone/>
              <a:defRPr sz="5200">
                <a:latin typeface="Montserrat SemiBold"/>
                <a:ea typeface="Montserrat SemiBold"/>
                <a:cs typeface="Montserrat SemiBold"/>
                <a:sym typeface="Montserrat SemiBold"/>
              </a:defRPr>
            </a:lvl9pPr>
          </a:lstStyle>
          <a:p/>
        </p:txBody>
      </p:sp>
      <p:sp>
        <p:nvSpPr>
          <p:cNvPr id="29" name="Google Shape;29;p5"/>
          <p:cNvSpPr txBox="1"/>
          <p:nvPr>
            <p:ph idx="1" type="subTitle"/>
          </p:nvPr>
        </p:nvSpPr>
        <p:spPr>
          <a:xfrm>
            <a:off x="311700" y="2834200"/>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old" type="secHead">
  <p:cSld name="SECTION_HEADER">
    <p:bg>
      <p:bgPr>
        <a:blipFill>
          <a:blip r:embed="rId2">
            <a:alphaModFix/>
          </a:blip>
          <a:stretch>
            <a:fillRect/>
          </a:stretch>
        </a:blipFill>
      </p:bgPr>
    </p:bg>
    <p:spTree>
      <p:nvGrpSpPr>
        <p:cNvPr id="30" name="Shape 30"/>
        <p:cNvGrpSpPr/>
        <p:nvPr/>
      </p:nvGrpSpPr>
      <p:grpSpPr>
        <a:xfrm>
          <a:off x="0" y="0"/>
          <a:ext cx="0" cy="0"/>
          <a:chOff x="0" y="0"/>
          <a:chExt cx="0" cy="0"/>
        </a:xfrm>
      </p:grpSpPr>
      <p:sp>
        <p:nvSpPr>
          <p:cNvPr id="31" name="Google Shape;31;p6"/>
          <p:cNvSpPr txBox="1"/>
          <p:nvPr>
            <p:ph type="title"/>
          </p:nvPr>
        </p:nvSpPr>
        <p:spPr>
          <a:xfrm>
            <a:off x="311700" y="34462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1pPr>
            <a:lvl2pPr lvl="1"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32" name="Google Shape;32;p6"/>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33" name="Google Shape;33;p6" title="svoboda_logo_primary_white.png"/>
          <p:cNvPicPr preferRelativeResize="0"/>
          <p:nvPr/>
        </p:nvPicPr>
        <p:blipFill>
          <a:blip r:embed="rId3">
            <a:alphaModFix/>
          </a:blip>
          <a:stretch>
            <a:fillRect/>
          </a:stretch>
        </p:blipFill>
        <p:spPr>
          <a:xfrm>
            <a:off x="5739050" y="4628450"/>
            <a:ext cx="2910899" cy="3127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Light Gold">
  <p:cSld name="SECTION_HEADER_1">
    <p:bg>
      <p:bgPr>
        <a:blipFill>
          <a:blip r:embed="rId2">
            <a:alphaModFix/>
          </a:blip>
          <a:stretch>
            <a:fillRect/>
          </a:stretch>
        </a:blipFill>
      </p:bgPr>
    </p:bg>
    <p:spTree>
      <p:nvGrpSpPr>
        <p:cNvPr id="34" name="Shape 34"/>
        <p:cNvGrpSpPr/>
        <p:nvPr/>
      </p:nvGrpSpPr>
      <p:grpSpPr>
        <a:xfrm>
          <a:off x="0" y="0"/>
          <a:ext cx="0" cy="0"/>
          <a:chOff x="0" y="0"/>
          <a:chExt cx="0" cy="0"/>
        </a:xfrm>
      </p:grpSpPr>
      <p:sp>
        <p:nvSpPr>
          <p:cNvPr id="35" name="Google Shape;35;p7"/>
          <p:cNvSpPr txBox="1"/>
          <p:nvPr>
            <p:ph type="title"/>
          </p:nvPr>
        </p:nvSpPr>
        <p:spPr>
          <a:xfrm>
            <a:off x="311700" y="3446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1pPr>
            <a:lvl2pPr lvl="1"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36" name="Google Shape;36;p7"/>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37" name="Google Shape;37;p7"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ilver Dark">
  <p:cSld name="SECTION_HEADER_1_1_1">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8"/>
          <p:cNvSpPr txBox="1"/>
          <p:nvPr>
            <p:ph type="title"/>
          </p:nvPr>
        </p:nvSpPr>
        <p:spPr>
          <a:xfrm>
            <a:off x="311700" y="3446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1pPr>
            <a:lvl2pPr lvl="1"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40" name="Google Shape;40;p8"/>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pic>
        <p:nvPicPr>
          <p:cNvPr id="41" name="Google Shape;41;p8" title="svoboda_logo_primary_black.png"/>
          <p:cNvPicPr preferRelativeResize="0"/>
          <p:nvPr/>
        </p:nvPicPr>
        <p:blipFill>
          <a:blip r:embed="rId3">
            <a:alphaModFix/>
          </a:blip>
          <a:stretch>
            <a:fillRect/>
          </a:stretch>
        </p:blipFill>
        <p:spPr>
          <a:xfrm>
            <a:off x="5739050" y="4627732"/>
            <a:ext cx="2910899" cy="31412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rey">
  <p:cSld name="SECTION_HEADER_1_1_1_1">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9"/>
          <p:cNvSpPr txBox="1"/>
          <p:nvPr>
            <p:ph type="title"/>
          </p:nvPr>
        </p:nvSpPr>
        <p:spPr>
          <a:xfrm>
            <a:off x="311700" y="34462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Font typeface="Montserrat SemiBold"/>
              <a:buNone/>
              <a:defRPr sz="3600">
                <a:solidFill>
                  <a:schemeClr val="lt1"/>
                </a:solidFill>
                <a:latin typeface="Montserrat SemiBold"/>
                <a:ea typeface="Montserrat SemiBold"/>
                <a:cs typeface="Montserrat SemiBold"/>
                <a:sym typeface="Montserrat SemiBold"/>
              </a:defRPr>
            </a:lvl1pPr>
            <a:lvl2pPr lvl="1"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2pPr>
            <a:lvl3pPr lvl="2"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3pPr>
            <a:lvl4pPr lvl="3"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4pPr>
            <a:lvl5pPr lvl="4"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5pPr>
            <a:lvl6pPr lvl="5"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6pPr>
            <a:lvl7pPr lvl="6"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7pPr>
            <a:lvl8pPr lvl="7"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8pPr>
            <a:lvl9pPr lvl="8" rtl="0" algn="ctr">
              <a:spcBef>
                <a:spcPts val="0"/>
              </a:spcBef>
              <a:spcAft>
                <a:spcPts val="0"/>
              </a:spcAft>
              <a:buSzPts val="3600"/>
              <a:buFont typeface="Montserrat SemiBold"/>
              <a:buNone/>
              <a:defRPr sz="3600">
                <a:latin typeface="Montserrat SemiBold"/>
                <a:ea typeface="Montserrat SemiBold"/>
                <a:cs typeface="Montserrat SemiBold"/>
                <a:sym typeface="Montserrat SemiBold"/>
              </a:defRPr>
            </a:lvl9pPr>
          </a:lstStyle>
          <a:p/>
        </p:txBody>
      </p:sp>
      <p:sp>
        <p:nvSpPr>
          <p:cNvPr id="44" name="Google Shape;44;p9"/>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45" name="Google Shape;45;p9" title="svoboda_logo_primary_gold.png"/>
          <p:cNvPicPr preferRelativeResize="0"/>
          <p:nvPr/>
        </p:nvPicPr>
        <p:blipFill>
          <a:blip r:embed="rId3">
            <a:alphaModFix/>
          </a:blip>
          <a:stretch>
            <a:fillRect/>
          </a:stretch>
        </p:blipFill>
        <p:spPr>
          <a:xfrm>
            <a:off x="5739050" y="4627741"/>
            <a:ext cx="2910899" cy="31411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Gold" type="tx">
  <p:cSld name="TITLE_AND_BODY">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1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Font typeface="Montserrat SemiBold"/>
              <a:buNone/>
              <a:defRPr>
                <a:latin typeface="Montserrat SemiBold"/>
                <a:ea typeface="Montserrat SemiBold"/>
                <a:cs typeface="Montserrat SemiBold"/>
                <a:sym typeface="Montserrat SemiBold"/>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8" name="Google Shape;48;p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9" name="Google Shape;49;p10"/>
          <p:cNvSpPr txBox="1"/>
          <p:nvPr>
            <p:ph idx="12" type="sldNum"/>
          </p:nvPr>
        </p:nvSpPr>
        <p:spPr>
          <a:xfrm>
            <a:off x="8442133" y="4587992"/>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id="50" name="Google Shape;50;p10" title="svoboda_logo_primary_white.png"/>
          <p:cNvPicPr preferRelativeResize="0"/>
          <p:nvPr/>
        </p:nvPicPr>
        <p:blipFill>
          <a:blip r:embed="rId3">
            <a:alphaModFix/>
          </a:blip>
          <a:stretch>
            <a:fillRect/>
          </a:stretch>
        </p:blipFill>
        <p:spPr>
          <a:xfrm>
            <a:off x="5739050" y="4628450"/>
            <a:ext cx="2910899" cy="3127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1" Type="http://schemas.openxmlformats.org/officeDocument/2006/relationships/image" Target="../media/image22.png"/><Relationship Id="rId10" Type="http://schemas.openxmlformats.org/officeDocument/2006/relationships/image" Target="../media/image30.png"/><Relationship Id="rId13" Type="http://schemas.openxmlformats.org/officeDocument/2006/relationships/image" Target="../media/image28.png"/><Relationship Id="rId12" Type="http://schemas.openxmlformats.org/officeDocument/2006/relationships/image" Target="../media/image34.png"/><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44.jpg"/><Relationship Id="rId4" Type="http://schemas.openxmlformats.org/officeDocument/2006/relationships/image" Target="../media/image4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0.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1.jpg"/><Relationship Id="rId4" Type="http://schemas.openxmlformats.org/officeDocument/2006/relationships/image" Target="../media/image3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1.jpg"/><Relationship Id="rId4" Type="http://schemas.openxmlformats.org/officeDocument/2006/relationships/image" Target="../media/image39.jpg"/><Relationship Id="rId5" Type="http://schemas.openxmlformats.org/officeDocument/2006/relationships/image" Target="../media/image4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36.jpg"/><Relationship Id="rId4" Type="http://schemas.openxmlformats.org/officeDocument/2006/relationships/image" Target="../media/image41.jpg"/><Relationship Id="rId5"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8"/>
          <p:cNvSpPr txBox="1"/>
          <p:nvPr>
            <p:ph type="ctrTitle"/>
          </p:nvPr>
        </p:nvSpPr>
        <p:spPr>
          <a:xfrm>
            <a:off x="311700" y="1220800"/>
            <a:ext cx="8520600" cy="16134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sz="2800">
                <a:latin typeface="Montserrat"/>
                <a:ea typeface="Montserrat"/>
                <a:cs typeface="Montserrat"/>
                <a:sym typeface="Montserrat"/>
              </a:rPr>
              <a:t>The Svoboda Center for Civic Engagement</a:t>
            </a:r>
            <a:endParaRPr sz="2800"/>
          </a:p>
        </p:txBody>
      </p:sp>
      <p:sp>
        <p:nvSpPr>
          <p:cNvPr id="88" name="Google Shape;88;p18"/>
          <p:cNvSpPr txBox="1"/>
          <p:nvPr>
            <p:ph idx="1" type="subTitle"/>
          </p:nvPr>
        </p:nvSpPr>
        <p:spPr>
          <a:xfrm>
            <a:off x="311700" y="2834200"/>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Who we are, what we do, how we can </a:t>
            </a:r>
            <a:r>
              <a:rPr lang="en"/>
              <a:t>connect!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Community Partnership Managemen</a:t>
            </a:r>
            <a:r>
              <a:rPr lang="en"/>
              <a:t>t</a:t>
            </a:r>
            <a:endParaRPr/>
          </a:p>
        </p:txBody>
      </p:sp>
      <p:sp>
        <p:nvSpPr>
          <p:cNvPr id="166" name="Google Shape;166;p27"/>
          <p:cNvSpPr txBox="1"/>
          <p:nvPr>
            <p:ph idx="1" type="body"/>
          </p:nvPr>
        </p:nvSpPr>
        <p:spPr>
          <a:xfrm>
            <a:off x="311700" y="1152475"/>
            <a:ext cx="4719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t>Driving Questions:</a:t>
            </a:r>
            <a:endParaRPr/>
          </a:p>
          <a:p>
            <a:pPr indent="-342900" lvl="0" marL="457200" rtl="0" algn="l">
              <a:spcBef>
                <a:spcPts val="1200"/>
              </a:spcBef>
              <a:spcAft>
                <a:spcPts val="0"/>
              </a:spcAft>
              <a:buSzPts val="1800"/>
              <a:buChar char="●"/>
            </a:pPr>
            <a:r>
              <a:rPr i="1" lang="en"/>
              <a:t>How can we be good neighbors?</a:t>
            </a:r>
            <a:endParaRPr i="1"/>
          </a:p>
          <a:p>
            <a:pPr indent="-342900" lvl="0" marL="457200" rtl="0" algn="l">
              <a:spcBef>
                <a:spcPts val="0"/>
              </a:spcBef>
              <a:spcAft>
                <a:spcPts val="0"/>
              </a:spcAft>
              <a:buSzPts val="1800"/>
              <a:buChar char="●"/>
            </a:pPr>
            <a:r>
              <a:rPr i="1" lang="en"/>
              <a:t>How can we utilize our assets to support community efforts? </a:t>
            </a:r>
            <a:endParaRPr i="1"/>
          </a:p>
          <a:p>
            <a:pPr indent="0" lvl="0" marL="0" rtl="0" algn="l">
              <a:spcBef>
                <a:spcPts val="1200"/>
              </a:spcBef>
              <a:spcAft>
                <a:spcPts val="1200"/>
              </a:spcAft>
              <a:buNone/>
            </a:pPr>
            <a:r>
              <a:rPr lang="en" u="sng"/>
              <a:t>Numerous connections -&gt; One St. Olaf!</a:t>
            </a:r>
            <a:endParaRPr u="sng"/>
          </a:p>
        </p:txBody>
      </p:sp>
      <p:grpSp>
        <p:nvGrpSpPr>
          <p:cNvPr id="167" name="Google Shape;167;p27"/>
          <p:cNvGrpSpPr/>
          <p:nvPr/>
        </p:nvGrpSpPr>
        <p:grpSpPr>
          <a:xfrm>
            <a:off x="5528963" y="797177"/>
            <a:ext cx="3547894" cy="3549156"/>
            <a:chOff x="5310400" y="90500"/>
            <a:chExt cx="3791701" cy="3793049"/>
          </a:xfrm>
        </p:grpSpPr>
        <p:pic>
          <p:nvPicPr>
            <p:cNvPr id="168" name="Google Shape;168;p27"/>
            <p:cNvPicPr preferRelativeResize="0"/>
            <p:nvPr/>
          </p:nvPicPr>
          <p:blipFill>
            <a:blip r:embed="rId3">
              <a:alphaModFix/>
            </a:blip>
            <a:stretch>
              <a:fillRect/>
            </a:stretch>
          </p:blipFill>
          <p:spPr>
            <a:xfrm>
              <a:off x="5358540" y="958869"/>
              <a:ext cx="2511980" cy="558201"/>
            </a:xfrm>
            <a:prstGeom prst="rect">
              <a:avLst/>
            </a:prstGeom>
            <a:noFill/>
            <a:ln>
              <a:noFill/>
            </a:ln>
          </p:spPr>
        </p:pic>
        <p:pic>
          <p:nvPicPr>
            <p:cNvPr id="169" name="Google Shape;169;p27"/>
            <p:cNvPicPr preferRelativeResize="0"/>
            <p:nvPr/>
          </p:nvPicPr>
          <p:blipFill>
            <a:blip r:embed="rId4">
              <a:alphaModFix/>
            </a:blip>
            <a:stretch>
              <a:fillRect/>
            </a:stretch>
          </p:blipFill>
          <p:spPr>
            <a:xfrm>
              <a:off x="7230629" y="1453233"/>
              <a:ext cx="1871472" cy="982520"/>
            </a:xfrm>
            <a:prstGeom prst="rect">
              <a:avLst/>
            </a:prstGeom>
            <a:noFill/>
            <a:ln>
              <a:noFill/>
            </a:ln>
          </p:spPr>
        </p:pic>
        <p:pic>
          <p:nvPicPr>
            <p:cNvPr id="170" name="Google Shape;170;p27"/>
            <p:cNvPicPr preferRelativeResize="0"/>
            <p:nvPr/>
          </p:nvPicPr>
          <p:blipFill>
            <a:blip r:embed="rId5">
              <a:alphaModFix/>
            </a:blip>
            <a:stretch>
              <a:fillRect/>
            </a:stretch>
          </p:blipFill>
          <p:spPr>
            <a:xfrm>
              <a:off x="8091233" y="629852"/>
              <a:ext cx="890145" cy="823385"/>
            </a:xfrm>
            <a:prstGeom prst="rect">
              <a:avLst/>
            </a:prstGeom>
            <a:noFill/>
            <a:ln>
              <a:noFill/>
            </a:ln>
          </p:spPr>
        </p:pic>
        <p:pic>
          <p:nvPicPr>
            <p:cNvPr id="171" name="Google Shape;171;p27"/>
            <p:cNvPicPr preferRelativeResize="0"/>
            <p:nvPr/>
          </p:nvPicPr>
          <p:blipFill>
            <a:blip r:embed="rId6">
              <a:alphaModFix/>
            </a:blip>
            <a:stretch>
              <a:fillRect/>
            </a:stretch>
          </p:blipFill>
          <p:spPr>
            <a:xfrm>
              <a:off x="6056734" y="1453233"/>
              <a:ext cx="1050592" cy="908776"/>
            </a:xfrm>
            <a:prstGeom prst="rect">
              <a:avLst/>
            </a:prstGeom>
            <a:noFill/>
            <a:ln>
              <a:noFill/>
            </a:ln>
          </p:spPr>
        </p:pic>
        <p:pic>
          <p:nvPicPr>
            <p:cNvPr id="172" name="Google Shape;172;p27"/>
            <p:cNvPicPr preferRelativeResize="0"/>
            <p:nvPr/>
          </p:nvPicPr>
          <p:blipFill>
            <a:blip r:embed="rId7">
              <a:alphaModFix/>
            </a:blip>
            <a:stretch>
              <a:fillRect/>
            </a:stretch>
          </p:blipFill>
          <p:spPr>
            <a:xfrm>
              <a:off x="7791304" y="2459409"/>
              <a:ext cx="1190072" cy="823384"/>
            </a:xfrm>
            <a:prstGeom prst="rect">
              <a:avLst/>
            </a:prstGeom>
            <a:noFill/>
            <a:ln>
              <a:noFill/>
            </a:ln>
          </p:spPr>
        </p:pic>
        <p:pic>
          <p:nvPicPr>
            <p:cNvPr id="173" name="Google Shape;173;p27"/>
            <p:cNvPicPr preferRelativeResize="0"/>
            <p:nvPr/>
          </p:nvPicPr>
          <p:blipFill>
            <a:blip r:embed="rId8">
              <a:alphaModFix/>
            </a:blip>
            <a:stretch>
              <a:fillRect/>
            </a:stretch>
          </p:blipFill>
          <p:spPr>
            <a:xfrm>
              <a:off x="6779905" y="2993382"/>
              <a:ext cx="890144" cy="890167"/>
            </a:xfrm>
            <a:prstGeom prst="rect">
              <a:avLst/>
            </a:prstGeom>
            <a:noFill/>
            <a:ln>
              <a:noFill/>
            </a:ln>
          </p:spPr>
        </p:pic>
        <p:pic>
          <p:nvPicPr>
            <p:cNvPr id="174" name="Google Shape;174;p27"/>
            <p:cNvPicPr preferRelativeResize="0"/>
            <p:nvPr/>
          </p:nvPicPr>
          <p:blipFill>
            <a:blip r:embed="rId9">
              <a:alphaModFix/>
            </a:blip>
            <a:stretch>
              <a:fillRect/>
            </a:stretch>
          </p:blipFill>
          <p:spPr>
            <a:xfrm>
              <a:off x="7704111" y="3357362"/>
              <a:ext cx="1241870" cy="488605"/>
            </a:xfrm>
            <a:prstGeom prst="rect">
              <a:avLst/>
            </a:prstGeom>
            <a:noFill/>
            <a:ln>
              <a:noFill/>
            </a:ln>
          </p:spPr>
        </p:pic>
        <p:pic>
          <p:nvPicPr>
            <p:cNvPr id="175" name="Google Shape;175;p27"/>
            <p:cNvPicPr preferRelativeResize="0"/>
            <p:nvPr/>
          </p:nvPicPr>
          <p:blipFill>
            <a:blip r:embed="rId10">
              <a:alphaModFix/>
            </a:blip>
            <a:stretch>
              <a:fillRect/>
            </a:stretch>
          </p:blipFill>
          <p:spPr>
            <a:xfrm>
              <a:off x="5310400" y="3126085"/>
              <a:ext cx="1241860" cy="719881"/>
            </a:xfrm>
            <a:prstGeom prst="rect">
              <a:avLst/>
            </a:prstGeom>
            <a:noFill/>
            <a:ln>
              <a:noFill/>
            </a:ln>
          </p:spPr>
        </p:pic>
        <p:pic>
          <p:nvPicPr>
            <p:cNvPr id="176" name="Google Shape;176;p27"/>
            <p:cNvPicPr preferRelativeResize="0"/>
            <p:nvPr/>
          </p:nvPicPr>
          <p:blipFill>
            <a:blip r:embed="rId11">
              <a:alphaModFix/>
            </a:blip>
            <a:stretch>
              <a:fillRect/>
            </a:stretch>
          </p:blipFill>
          <p:spPr>
            <a:xfrm>
              <a:off x="7230629" y="144803"/>
              <a:ext cx="973242" cy="652070"/>
            </a:xfrm>
            <a:prstGeom prst="rect">
              <a:avLst/>
            </a:prstGeom>
            <a:noFill/>
            <a:ln>
              <a:noFill/>
            </a:ln>
          </p:spPr>
        </p:pic>
        <p:pic>
          <p:nvPicPr>
            <p:cNvPr id="177" name="Google Shape;177;p27"/>
            <p:cNvPicPr preferRelativeResize="0"/>
            <p:nvPr/>
          </p:nvPicPr>
          <p:blipFill>
            <a:blip r:embed="rId12">
              <a:alphaModFix/>
            </a:blip>
            <a:stretch>
              <a:fillRect/>
            </a:stretch>
          </p:blipFill>
          <p:spPr>
            <a:xfrm>
              <a:off x="6128325" y="2435762"/>
              <a:ext cx="1312887" cy="424916"/>
            </a:xfrm>
            <a:prstGeom prst="rect">
              <a:avLst/>
            </a:prstGeom>
            <a:noFill/>
            <a:ln>
              <a:noFill/>
            </a:ln>
          </p:spPr>
        </p:pic>
        <p:pic>
          <p:nvPicPr>
            <p:cNvPr id="178" name="Google Shape;178;p27"/>
            <p:cNvPicPr preferRelativeResize="0"/>
            <p:nvPr/>
          </p:nvPicPr>
          <p:blipFill>
            <a:blip r:embed="rId13">
              <a:alphaModFix/>
            </a:blip>
            <a:stretch>
              <a:fillRect/>
            </a:stretch>
          </p:blipFill>
          <p:spPr>
            <a:xfrm>
              <a:off x="6262186" y="90500"/>
              <a:ext cx="890145" cy="1000169"/>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Near future goals</a:t>
            </a:r>
            <a:endParaRPr/>
          </a:p>
        </p:txBody>
      </p:sp>
      <p:sp>
        <p:nvSpPr>
          <p:cNvPr id="184" name="Google Shape;184;p28"/>
          <p:cNvSpPr txBox="1"/>
          <p:nvPr>
            <p:ph idx="1" type="body"/>
          </p:nvPr>
        </p:nvSpPr>
        <p:spPr>
          <a:xfrm>
            <a:off x="311700" y="1152475"/>
            <a:ext cx="4260300" cy="36678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Folding in student service organizations next year, like the ESL Club</a:t>
            </a:r>
            <a:br>
              <a:rPr lang="en"/>
            </a:br>
            <a:endParaRPr/>
          </a:p>
          <a:p>
            <a:pPr indent="-342900" lvl="0" marL="457200" rtl="0" algn="l">
              <a:spcBef>
                <a:spcPts val="0"/>
              </a:spcBef>
              <a:spcAft>
                <a:spcPts val="0"/>
              </a:spcAft>
              <a:buSzPts val="1800"/>
              <a:buChar char="●"/>
            </a:pPr>
            <a:r>
              <a:rPr lang="en"/>
              <a:t>Conversations </a:t>
            </a:r>
            <a:r>
              <a:rPr lang="en"/>
              <a:t>with Athletics </a:t>
            </a:r>
            <a:r>
              <a:rPr lang="en"/>
              <a:t>on how to support </a:t>
            </a:r>
            <a:r>
              <a:rPr lang="en"/>
              <a:t>the service priority in their strategic plan</a:t>
            </a:r>
            <a:br>
              <a:rPr lang="en"/>
            </a:br>
            <a:endParaRPr/>
          </a:p>
          <a:p>
            <a:pPr indent="-342900" lvl="0" marL="457200" rtl="0" algn="l">
              <a:spcBef>
                <a:spcPts val="0"/>
              </a:spcBef>
              <a:spcAft>
                <a:spcPts val="0"/>
              </a:spcAft>
              <a:buSzPts val="1800"/>
              <a:buChar char="●"/>
            </a:pPr>
            <a:r>
              <a:rPr lang="en"/>
              <a:t>Peer advising with new Student Service Connector </a:t>
            </a:r>
            <a:r>
              <a:rPr lang="en"/>
              <a:t>positions</a:t>
            </a:r>
            <a:endParaRPr/>
          </a:p>
        </p:txBody>
      </p:sp>
      <p:pic>
        <p:nvPicPr>
          <p:cNvPr id="185" name="Google Shape;185;p28" title="IMG_0136.jpg"/>
          <p:cNvPicPr preferRelativeResize="0"/>
          <p:nvPr/>
        </p:nvPicPr>
        <p:blipFill>
          <a:blip r:embed="rId3">
            <a:alphaModFix/>
          </a:blip>
          <a:stretch>
            <a:fillRect/>
          </a:stretch>
        </p:blipFill>
        <p:spPr>
          <a:xfrm>
            <a:off x="4572000" y="758425"/>
            <a:ext cx="3432274" cy="2287624"/>
          </a:xfrm>
          <a:prstGeom prst="rect">
            <a:avLst/>
          </a:prstGeom>
          <a:noFill/>
          <a:ln>
            <a:noFill/>
          </a:ln>
        </p:spPr>
      </p:pic>
      <p:pic>
        <p:nvPicPr>
          <p:cNvPr id="186" name="Google Shape;186;p28" title="STO volleyball at LBSA.jpg"/>
          <p:cNvPicPr preferRelativeResize="0"/>
          <p:nvPr/>
        </p:nvPicPr>
        <p:blipFill>
          <a:blip r:embed="rId4">
            <a:alphaModFix/>
          </a:blip>
          <a:stretch>
            <a:fillRect/>
          </a:stretch>
        </p:blipFill>
        <p:spPr>
          <a:xfrm>
            <a:off x="6650882" y="2781675"/>
            <a:ext cx="2255191" cy="1787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Ways to Connect</a:t>
            </a:r>
            <a:endParaRPr/>
          </a:p>
        </p:txBody>
      </p:sp>
      <p:sp>
        <p:nvSpPr>
          <p:cNvPr id="192" name="Google Shape;192;p29"/>
          <p:cNvSpPr txBox="1"/>
          <p:nvPr>
            <p:ph idx="1" type="body"/>
          </p:nvPr>
        </p:nvSpPr>
        <p:spPr>
          <a:xfrm>
            <a:off x="311700" y="1152475"/>
            <a:ext cx="3050700" cy="835800"/>
          </a:xfrm>
          <a:prstGeom prst="rect">
            <a:avLst/>
          </a:prstGeom>
        </p:spPr>
        <p:txBody>
          <a:bodyPr anchorCtr="0" anchor="t" bIns="91425" lIns="91425" spcFirstLastPara="1" rIns="91425" wrap="square" tIns="91425">
            <a:noAutofit/>
          </a:bodyPr>
          <a:lstStyle/>
          <a:p>
            <a:pPr indent="0" lvl="0" marL="0" rtl="0" algn="ctr">
              <a:spcBef>
                <a:spcPts val="0"/>
              </a:spcBef>
              <a:spcAft>
                <a:spcPts val="1200"/>
              </a:spcAft>
              <a:buNone/>
            </a:pPr>
            <a:r>
              <a:rPr lang="en"/>
              <a:t>Sign up for the </a:t>
            </a:r>
            <a:r>
              <a:rPr lang="en"/>
              <a:t>Svoboda Center Newsletter</a:t>
            </a:r>
            <a:br>
              <a:rPr lang="en"/>
            </a:br>
            <a:endParaRPr/>
          </a:p>
        </p:txBody>
      </p:sp>
      <p:pic>
        <p:nvPicPr>
          <p:cNvPr id="193" name="Google Shape;193;p29" title="Untitled design.png"/>
          <p:cNvPicPr preferRelativeResize="0"/>
          <p:nvPr/>
        </p:nvPicPr>
        <p:blipFill rotWithShape="1">
          <a:blip r:embed="rId3">
            <a:alphaModFix/>
          </a:blip>
          <a:srcRect b="15665" l="16051" r="14764" t="14838"/>
          <a:stretch/>
        </p:blipFill>
        <p:spPr>
          <a:xfrm>
            <a:off x="5675625" y="2081628"/>
            <a:ext cx="3050700" cy="3064512"/>
          </a:xfrm>
          <a:prstGeom prst="rect">
            <a:avLst/>
          </a:prstGeom>
          <a:noFill/>
          <a:ln>
            <a:noFill/>
          </a:ln>
        </p:spPr>
      </p:pic>
      <p:sp>
        <p:nvSpPr>
          <p:cNvPr id="194" name="Google Shape;194;p29"/>
          <p:cNvSpPr txBox="1"/>
          <p:nvPr/>
        </p:nvSpPr>
        <p:spPr>
          <a:xfrm>
            <a:off x="5577225" y="1193674"/>
            <a:ext cx="3247500" cy="780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200"/>
              </a:spcAft>
              <a:buNone/>
            </a:pPr>
            <a:r>
              <a:rPr lang="en" sz="1800">
                <a:solidFill>
                  <a:schemeClr val="dk1"/>
                </a:solidFill>
                <a:latin typeface="Montserrat"/>
                <a:ea typeface="Montserrat"/>
                <a:cs typeface="Montserrat"/>
                <a:sym typeface="Montserrat"/>
              </a:rPr>
              <a:t>Tell us about your local board or committee work!</a:t>
            </a:r>
            <a:endParaRPr/>
          </a:p>
        </p:txBody>
      </p:sp>
      <p:pic>
        <p:nvPicPr>
          <p:cNvPr id="195" name="Google Shape;195;p29" title="QR Svoboda Newsletter.png"/>
          <p:cNvPicPr preferRelativeResize="0"/>
          <p:nvPr/>
        </p:nvPicPr>
        <p:blipFill rotWithShape="1">
          <a:blip r:embed="rId4">
            <a:alphaModFix/>
          </a:blip>
          <a:srcRect b="14702" l="17781" r="16338" t="17735"/>
          <a:stretch/>
        </p:blipFill>
        <p:spPr>
          <a:xfrm>
            <a:off x="342861" y="2123013"/>
            <a:ext cx="2988382" cy="30645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Ways to Connect</a:t>
            </a:r>
            <a:endParaRPr/>
          </a:p>
        </p:txBody>
      </p:sp>
      <p:sp>
        <p:nvSpPr>
          <p:cNvPr id="201" name="Google Shape;201;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Join us @ the </a:t>
            </a:r>
            <a:r>
              <a:rPr b="1" lang="en"/>
              <a:t>Civic Engagement Showcase,</a:t>
            </a:r>
            <a:r>
              <a:rPr lang="en"/>
              <a:t> May 8, 3-5 pm in TOH</a:t>
            </a:r>
            <a:br>
              <a:rPr lang="en"/>
            </a:br>
            <a:br>
              <a:rPr lang="en"/>
            </a:br>
            <a:endParaRPr/>
          </a:p>
          <a:p>
            <a:pPr indent="-342900" lvl="0" marL="457200" rtl="0" algn="l">
              <a:spcBef>
                <a:spcPts val="0"/>
              </a:spcBef>
              <a:spcAft>
                <a:spcPts val="0"/>
              </a:spcAft>
              <a:buSzPts val="1800"/>
              <a:buChar char="●"/>
            </a:pPr>
            <a:r>
              <a:rPr lang="en"/>
              <a:t>Have students interested in civic and community engagement? </a:t>
            </a:r>
            <a:r>
              <a:rPr lang="en"/>
              <a:t>Sen</a:t>
            </a:r>
            <a:r>
              <a:rPr lang="en"/>
              <a:t>d them our way!</a:t>
            </a:r>
            <a:br>
              <a:rPr lang="en"/>
            </a:br>
            <a:br>
              <a:rPr lang="en"/>
            </a:br>
            <a:endParaRPr/>
          </a:p>
          <a:p>
            <a:pPr indent="-342900" lvl="0" marL="457200" rtl="0" algn="l">
              <a:spcBef>
                <a:spcPts val="0"/>
              </a:spcBef>
              <a:spcAft>
                <a:spcPts val="0"/>
              </a:spcAft>
              <a:buSzPts val="1800"/>
              <a:buChar char="●"/>
            </a:pPr>
            <a:r>
              <a:rPr lang="en"/>
              <a:t>Invite us </a:t>
            </a:r>
            <a:r>
              <a:rPr lang="en"/>
              <a:t>to talk with your team and students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Svoboda Center Staff</a:t>
            </a:r>
            <a:endParaRPr/>
          </a:p>
        </p:txBody>
      </p:sp>
      <p:sp>
        <p:nvSpPr>
          <p:cNvPr id="207" name="Google Shape;207;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8" name="Google Shape;208;p31"/>
          <p:cNvPicPr preferRelativeResize="0"/>
          <p:nvPr/>
        </p:nvPicPr>
        <p:blipFill>
          <a:blip r:embed="rId3">
            <a:alphaModFix/>
          </a:blip>
          <a:stretch>
            <a:fillRect/>
          </a:stretch>
        </p:blipFill>
        <p:spPr>
          <a:xfrm>
            <a:off x="340151" y="1152475"/>
            <a:ext cx="1904924" cy="2381727"/>
          </a:xfrm>
          <a:prstGeom prst="rect">
            <a:avLst/>
          </a:prstGeom>
          <a:noFill/>
          <a:ln>
            <a:noFill/>
          </a:ln>
        </p:spPr>
      </p:pic>
      <p:pic>
        <p:nvPicPr>
          <p:cNvPr id="209" name="Google Shape;209;p31"/>
          <p:cNvPicPr preferRelativeResize="0"/>
          <p:nvPr/>
        </p:nvPicPr>
        <p:blipFill>
          <a:blip r:embed="rId4">
            <a:alphaModFix/>
          </a:blip>
          <a:stretch>
            <a:fillRect/>
          </a:stretch>
        </p:blipFill>
        <p:spPr>
          <a:xfrm>
            <a:off x="4353024" y="1152537"/>
            <a:ext cx="2127058" cy="2381727"/>
          </a:xfrm>
          <a:prstGeom prst="rect">
            <a:avLst/>
          </a:prstGeom>
          <a:noFill/>
          <a:ln>
            <a:noFill/>
          </a:ln>
        </p:spPr>
      </p:pic>
      <p:sp>
        <p:nvSpPr>
          <p:cNvPr id="210" name="Google Shape;210;p31"/>
          <p:cNvSpPr txBox="1"/>
          <p:nvPr/>
        </p:nvSpPr>
        <p:spPr>
          <a:xfrm>
            <a:off x="2341850" y="1222750"/>
            <a:ext cx="2093400" cy="22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Montserrat"/>
                <a:ea typeface="Montserrat"/>
                <a:cs typeface="Montserrat"/>
                <a:sym typeface="Montserrat"/>
              </a:rPr>
              <a:t>Alyssa Melby</a:t>
            </a:r>
            <a:endParaRPr b="1" sz="1800">
              <a:solidFill>
                <a:schemeClr val="dk2"/>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2"/>
                </a:solidFill>
                <a:latin typeface="Montserrat"/>
                <a:ea typeface="Montserrat"/>
                <a:cs typeface="Montserrat"/>
                <a:sym typeface="Montserrat"/>
              </a:rPr>
              <a:t>Director</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2"/>
                </a:solidFill>
                <a:latin typeface="Montserrat"/>
                <a:ea typeface="Montserrat"/>
                <a:cs typeface="Montserrat"/>
                <a:sym typeface="Montserrat"/>
              </a:rPr>
              <a:t>melby1</a:t>
            </a:r>
            <a:endParaRPr sz="1800">
              <a:solidFill>
                <a:schemeClr val="dk2"/>
              </a:solidFill>
              <a:latin typeface="Montserrat"/>
              <a:ea typeface="Montserrat"/>
              <a:cs typeface="Montserrat"/>
              <a:sym typeface="Montserrat"/>
            </a:endParaRPr>
          </a:p>
        </p:txBody>
      </p:sp>
      <p:sp>
        <p:nvSpPr>
          <p:cNvPr id="211" name="Google Shape;211;p31"/>
          <p:cNvSpPr txBox="1"/>
          <p:nvPr/>
        </p:nvSpPr>
        <p:spPr>
          <a:xfrm>
            <a:off x="6645525" y="1152525"/>
            <a:ext cx="2353800" cy="224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Montserrat"/>
                <a:ea typeface="Montserrat"/>
                <a:cs typeface="Montserrat"/>
                <a:sym typeface="Montserrat"/>
              </a:rPr>
              <a:t>Erin Golden Zimmerman</a:t>
            </a:r>
            <a:endParaRPr b="1" sz="1800">
              <a:solidFill>
                <a:schemeClr val="dk2"/>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2"/>
                </a:solidFill>
                <a:latin typeface="Montserrat"/>
                <a:ea typeface="Montserrat"/>
                <a:cs typeface="Montserrat"/>
                <a:sym typeface="Montserrat"/>
              </a:rPr>
              <a:t>Assistant Director</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rPr lang="en" sz="1800">
                <a:solidFill>
                  <a:schemeClr val="dk2"/>
                </a:solidFill>
                <a:latin typeface="Montserrat"/>
                <a:ea typeface="Montserrat"/>
                <a:cs typeface="Montserrat"/>
                <a:sym typeface="Montserrat"/>
              </a:rPr>
              <a:t>golden8</a:t>
            </a:r>
            <a:endParaRPr sz="1800">
              <a:solidFill>
                <a:schemeClr val="dk2"/>
              </a:solidFill>
              <a:latin typeface="Montserrat"/>
              <a:ea typeface="Montserrat"/>
              <a:cs typeface="Montserrat"/>
              <a:sym typeface="Montserrat"/>
            </a:endParaRPr>
          </a:p>
        </p:txBody>
      </p:sp>
      <p:sp>
        <p:nvSpPr>
          <p:cNvPr id="212" name="Google Shape;212;p31"/>
          <p:cNvSpPr txBox="1"/>
          <p:nvPr/>
        </p:nvSpPr>
        <p:spPr>
          <a:xfrm>
            <a:off x="318875" y="4062125"/>
            <a:ext cx="8581800" cy="50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dk2"/>
                </a:solidFill>
                <a:latin typeface="Montserrat"/>
                <a:ea typeface="Montserrat"/>
                <a:cs typeface="Montserrat"/>
                <a:sym typeface="Montserrat"/>
              </a:rPr>
              <a:t>Find us in the Smith Center suite (Tomson 380). Stay tuned for next year!</a:t>
            </a:r>
            <a:endParaRPr i="1" sz="1800">
              <a:solidFill>
                <a:schemeClr val="dk2"/>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9"/>
          <p:cNvSpPr txBox="1"/>
          <p:nvPr>
            <p:ph type="title"/>
          </p:nvPr>
        </p:nvSpPr>
        <p:spPr>
          <a:xfrm>
            <a:off x="303377" y="445025"/>
            <a:ext cx="4893300" cy="9249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at St. Olaf at this moment? </a:t>
            </a:r>
            <a:endParaRPr/>
          </a:p>
        </p:txBody>
      </p:sp>
      <p:sp>
        <p:nvSpPr>
          <p:cNvPr id="94" name="Google Shape;94;p19"/>
          <p:cNvSpPr txBox="1"/>
          <p:nvPr>
            <p:ph idx="1" type="body"/>
          </p:nvPr>
        </p:nvSpPr>
        <p:spPr>
          <a:xfrm>
            <a:off x="278400" y="1588500"/>
            <a:ext cx="4830900" cy="3555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Long history &amp; Lutheran heritage</a:t>
            </a:r>
            <a:endParaRPr/>
          </a:p>
          <a:p>
            <a:pPr indent="-342900" lvl="0" marL="457200" rtl="0" algn="l">
              <a:spcBef>
                <a:spcPts val="0"/>
              </a:spcBef>
              <a:spcAft>
                <a:spcPts val="0"/>
              </a:spcAft>
              <a:buSzPts val="1800"/>
              <a:buChar char="●"/>
            </a:pPr>
            <a:r>
              <a:rPr lang="en" sz="1800"/>
              <a:t>Strategic Plan -&gt; </a:t>
            </a:r>
            <a:r>
              <a:rPr i="1" lang="en" sz="1800"/>
              <a:t>civic preparedness</a:t>
            </a:r>
            <a:endParaRPr i="1"/>
          </a:p>
          <a:p>
            <a:pPr indent="-342900" lvl="0" marL="457200" rtl="0" algn="l">
              <a:spcBef>
                <a:spcPts val="0"/>
              </a:spcBef>
              <a:spcAft>
                <a:spcPts val="0"/>
              </a:spcAft>
              <a:buSzPts val="1800"/>
              <a:buChar char="●"/>
            </a:pPr>
            <a:r>
              <a:rPr lang="en"/>
              <a:t>Launch of the Svoboda Center for Civic Engagement</a:t>
            </a:r>
            <a:endParaRPr/>
          </a:p>
          <a:p>
            <a:pPr indent="-317500" lvl="1" marL="914400" rtl="0" algn="l">
              <a:spcBef>
                <a:spcPts val="0"/>
              </a:spcBef>
              <a:spcAft>
                <a:spcPts val="0"/>
              </a:spcAft>
              <a:buSzPts val="1400"/>
              <a:buChar char="○"/>
            </a:pPr>
            <a:r>
              <a:rPr lang="en"/>
              <a:t>Thank you, Paul Svoboda ‘81!</a:t>
            </a:r>
            <a:endParaRPr/>
          </a:p>
          <a:p>
            <a:pPr indent="-317500" lvl="1" marL="914400" rtl="0" algn="l">
              <a:spcBef>
                <a:spcPts val="0"/>
              </a:spcBef>
              <a:spcAft>
                <a:spcPts val="0"/>
              </a:spcAft>
              <a:buSzPts val="1400"/>
              <a:buChar char="○"/>
            </a:pPr>
            <a:r>
              <a:rPr lang="en"/>
              <a:t>Thank you, Buntrock Family Foundation!</a:t>
            </a:r>
            <a:endParaRPr/>
          </a:p>
          <a:p>
            <a:pPr indent="-317500" lvl="1" marL="914400" rtl="0" algn="l">
              <a:spcBef>
                <a:spcPts val="0"/>
              </a:spcBef>
              <a:spcAft>
                <a:spcPts val="0"/>
              </a:spcAft>
              <a:buSzPts val="1400"/>
              <a:buChar char="○"/>
            </a:pPr>
            <a:r>
              <a:rPr lang="en"/>
              <a:t>Thank you, President Singer!</a:t>
            </a:r>
            <a:endParaRPr/>
          </a:p>
          <a:p>
            <a:pPr indent="-342900" lvl="0" marL="457200" rtl="0" algn="l">
              <a:spcBef>
                <a:spcPts val="0"/>
              </a:spcBef>
              <a:spcAft>
                <a:spcPts val="0"/>
              </a:spcAft>
              <a:buSzPts val="1800"/>
              <a:buChar char="●"/>
            </a:pPr>
            <a:r>
              <a:rPr lang="en"/>
              <a:t>Current moment in our society</a:t>
            </a:r>
            <a:endParaRPr/>
          </a:p>
          <a:p>
            <a:pPr indent="0" lvl="0" marL="0" rtl="0" algn="l">
              <a:spcBef>
                <a:spcPts val="1200"/>
              </a:spcBef>
              <a:spcAft>
                <a:spcPts val="1200"/>
              </a:spcAft>
              <a:buNone/>
            </a:pPr>
            <a:r>
              <a:t/>
            </a:r>
            <a:endParaRPr/>
          </a:p>
        </p:txBody>
      </p:sp>
      <p:pic>
        <p:nvPicPr>
          <p:cNvPr id="95" name="Google Shape;95;p19" title="every ole.PNG"/>
          <p:cNvPicPr preferRelativeResize="0"/>
          <p:nvPr/>
        </p:nvPicPr>
        <p:blipFill>
          <a:blip r:embed="rId3">
            <a:alphaModFix/>
          </a:blip>
          <a:stretch>
            <a:fillRect/>
          </a:stretch>
        </p:blipFill>
        <p:spPr>
          <a:xfrm>
            <a:off x="5204908" y="0"/>
            <a:ext cx="3939084"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Purpose</a:t>
            </a:r>
            <a:endParaRPr/>
          </a:p>
        </p:txBody>
      </p:sp>
      <p:sp>
        <p:nvSpPr>
          <p:cNvPr id="101" name="Google Shape;101;p20"/>
          <p:cNvSpPr txBox="1"/>
          <p:nvPr>
            <p:ph idx="1" type="body"/>
          </p:nvPr>
        </p:nvSpPr>
        <p:spPr>
          <a:xfrm>
            <a:off x="311700" y="1152475"/>
            <a:ext cx="8520600" cy="2482200"/>
          </a:xfrm>
          <a:prstGeom prst="rect">
            <a:avLst/>
          </a:prstGeom>
        </p:spPr>
        <p:txBody>
          <a:bodyPr anchorCtr="0" anchor="t" bIns="91425" lIns="91425" spcFirstLastPara="1" rIns="91425" wrap="square" tIns="91425">
            <a:noAutofit/>
          </a:bodyPr>
          <a:lstStyle/>
          <a:p>
            <a:pPr indent="0" lvl="0" marL="0" rtl="0" algn="l">
              <a:lnSpc>
                <a:spcPct val="116000"/>
              </a:lnSpc>
              <a:spcBef>
                <a:spcPts val="0"/>
              </a:spcBef>
              <a:spcAft>
                <a:spcPts val="0"/>
              </a:spcAft>
              <a:buClr>
                <a:schemeClr val="dk1"/>
              </a:buClr>
              <a:buSzPts val="1100"/>
              <a:buFont typeface="Arial"/>
              <a:buNone/>
            </a:pPr>
            <a:r>
              <a:rPr lang="en" sz="2050">
                <a:solidFill>
                  <a:srgbClr val="242121"/>
                </a:solidFill>
                <a:highlight>
                  <a:srgbClr val="FFFFFF"/>
                </a:highlight>
                <a:latin typeface="Verdana"/>
                <a:ea typeface="Verdana"/>
                <a:cs typeface="Verdana"/>
                <a:sym typeface="Verdana"/>
              </a:rPr>
              <a:t>The Svoboda Center for Civic Engagement aims to foster the College’s civic leadership and responsible community engagement. </a:t>
            </a:r>
            <a:endParaRPr sz="2050">
              <a:solidFill>
                <a:srgbClr val="242121"/>
              </a:solidFill>
              <a:highlight>
                <a:srgbClr val="FFFFFF"/>
              </a:highlight>
              <a:latin typeface="Verdana"/>
              <a:ea typeface="Verdana"/>
              <a:cs typeface="Verdana"/>
              <a:sym typeface="Verdana"/>
            </a:endParaRPr>
          </a:p>
          <a:p>
            <a:pPr indent="0" lvl="0" marL="0" rtl="0" algn="l">
              <a:lnSpc>
                <a:spcPct val="116000"/>
              </a:lnSpc>
              <a:spcBef>
                <a:spcPts val="0"/>
              </a:spcBef>
              <a:spcAft>
                <a:spcPts val="0"/>
              </a:spcAft>
              <a:buClr>
                <a:schemeClr val="dk1"/>
              </a:buClr>
              <a:buSzPts val="1100"/>
              <a:buFont typeface="Arial"/>
              <a:buNone/>
            </a:pPr>
            <a:r>
              <a:t/>
            </a:r>
            <a:endParaRPr sz="2050">
              <a:solidFill>
                <a:srgbClr val="242121"/>
              </a:solidFill>
              <a:highlight>
                <a:srgbClr val="FFFFFF"/>
              </a:highlight>
              <a:latin typeface="Verdana"/>
              <a:ea typeface="Verdana"/>
              <a:cs typeface="Verdana"/>
              <a:sym typeface="Verdana"/>
            </a:endParaRPr>
          </a:p>
          <a:p>
            <a:pPr indent="0" lvl="0" marL="0" rtl="0" algn="l">
              <a:lnSpc>
                <a:spcPct val="116000"/>
              </a:lnSpc>
              <a:spcBef>
                <a:spcPts val="0"/>
              </a:spcBef>
              <a:spcAft>
                <a:spcPts val="0"/>
              </a:spcAft>
              <a:buClr>
                <a:schemeClr val="dk1"/>
              </a:buClr>
              <a:buSzPts val="1100"/>
              <a:buFont typeface="Arial"/>
              <a:buNone/>
            </a:pPr>
            <a:r>
              <a:rPr lang="en" sz="2050">
                <a:solidFill>
                  <a:srgbClr val="242121"/>
                </a:solidFill>
                <a:highlight>
                  <a:srgbClr val="FFFFFF"/>
                </a:highlight>
                <a:latin typeface="Verdana"/>
                <a:ea typeface="Verdana"/>
                <a:cs typeface="Verdana"/>
                <a:sym typeface="Verdana"/>
              </a:rPr>
              <a:t>It ensures that all St. Olaf students, staff, and faculty encounter abundant opportunities to discover and develop their vocations together through civically engaged courses, internships, volunteering, and research opportunities.</a:t>
            </a:r>
            <a:endParaRPr sz="2050">
              <a:solidFill>
                <a:srgbClr val="242121"/>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a:p>
          <a:p>
            <a:pPr indent="0" lvl="0" marL="0" rtl="0" algn="l">
              <a:spcBef>
                <a:spcPts val="1200"/>
              </a:spcBef>
              <a:spcAft>
                <a:spcPts val="1200"/>
              </a:spcAft>
              <a:buClr>
                <a:schemeClr val="dk1"/>
              </a:buClr>
              <a:buSzPts val="1100"/>
              <a:buFont typeface="Arial"/>
              <a:buNone/>
            </a:pPr>
            <a:r>
              <a:t/>
            </a:r>
            <a:endParaRPr i="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Structure &amp; Staffing</a:t>
            </a:r>
            <a:endParaRPr/>
          </a:p>
        </p:txBody>
      </p:sp>
      <p:sp>
        <p:nvSpPr>
          <p:cNvPr id="107" name="Google Shape;107;p21"/>
          <p:cNvSpPr txBox="1"/>
          <p:nvPr>
            <p:ph idx="1" type="body"/>
          </p:nvPr>
        </p:nvSpPr>
        <p:spPr>
          <a:xfrm>
            <a:off x="311700" y="1152475"/>
            <a:ext cx="8404200" cy="3402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Buntrock Institute for Freedom &amp; Community			Svoboda Center</a:t>
            </a:r>
            <a:endParaRPr/>
          </a:p>
          <a:p>
            <a:pPr indent="0" lvl="0" marL="0" rtl="0" algn="l">
              <a:spcBef>
                <a:spcPts val="1200"/>
              </a:spcBef>
              <a:spcAft>
                <a:spcPts val="0"/>
              </a:spcAft>
              <a:buNone/>
            </a:pPr>
            <a:r>
              <a:t/>
            </a:r>
            <a:endParaRPr/>
          </a:p>
          <a:p>
            <a:pPr indent="457200" lvl="0" marL="457200" rtl="0" algn="l">
              <a:spcBef>
                <a:spcPts val="1200"/>
              </a:spcBef>
              <a:spcAft>
                <a:spcPts val="0"/>
              </a:spcAft>
              <a:buNone/>
            </a:pPr>
            <a:r>
              <a:rPr lang="en"/>
              <a:t>Director		Assistant Director			7 Student Fellows</a:t>
            </a:r>
            <a:endParaRPr/>
          </a:p>
          <a:p>
            <a:pPr indent="457200" lvl="0" marL="1371600" rtl="0" algn="l">
              <a:spcBef>
                <a:spcPts val="1200"/>
              </a:spcBef>
              <a:spcAft>
                <a:spcPts val="0"/>
              </a:spcAft>
              <a:buNone/>
            </a:pPr>
            <a:r>
              <a:t/>
            </a:r>
            <a:endParaRPr/>
          </a:p>
          <a:p>
            <a:pPr indent="57150" lvl="0" marL="1371600" rtl="0" algn="l">
              <a:spcBef>
                <a:spcPts val="1200"/>
              </a:spcBef>
              <a:spcAft>
                <a:spcPts val="0"/>
              </a:spcAft>
              <a:buNone/>
            </a:pPr>
            <a:r>
              <a:rPr lang="en"/>
              <a:t>Campus partners          		Community Partners 				</a:t>
            </a:r>
            <a:endParaRPr/>
          </a:p>
          <a:p>
            <a:pPr indent="0" lvl="0" marL="0" rtl="0" algn="l">
              <a:spcBef>
                <a:spcPts val="1200"/>
              </a:spcBef>
              <a:spcAft>
                <a:spcPts val="1200"/>
              </a:spcAft>
              <a:buNone/>
            </a:pPr>
            <a:r>
              <a:t/>
            </a:r>
            <a:endParaRPr/>
          </a:p>
        </p:txBody>
      </p:sp>
      <p:cxnSp>
        <p:nvCxnSpPr>
          <p:cNvPr id="108" name="Google Shape;108;p21"/>
          <p:cNvCxnSpPr/>
          <p:nvPr/>
        </p:nvCxnSpPr>
        <p:spPr>
          <a:xfrm>
            <a:off x="2362150" y="2324725"/>
            <a:ext cx="640500" cy="300"/>
          </a:xfrm>
          <a:prstGeom prst="straightConnector1">
            <a:avLst/>
          </a:prstGeom>
          <a:noFill/>
          <a:ln cap="flat" cmpd="sng" w="9525">
            <a:solidFill>
              <a:schemeClr val="dk2"/>
            </a:solidFill>
            <a:prstDash val="solid"/>
            <a:round/>
            <a:headEnd len="med" w="med" type="none"/>
            <a:tailEnd len="med" w="med" type="triangle"/>
          </a:ln>
        </p:spPr>
      </p:cxnSp>
      <p:grpSp>
        <p:nvGrpSpPr>
          <p:cNvPr id="109" name="Google Shape;109;p21"/>
          <p:cNvGrpSpPr/>
          <p:nvPr/>
        </p:nvGrpSpPr>
        <p:grpSpPr>
          <a:xfrm>
            <a:off x="5897524" y="1343374"/>
            <a:ext cx="620100" cy="127000"/>
            <a:chOff x="1010225" y="1835175"/>
            <a:chExt cx="620100" cy="127000"/>
          </a:xfrm>
        </p:grpSpPr>
        <p:cxnSp>
          <p:nvCxnSpPr>
            <p:cNvPr id="110" name="Google Shape;110;p21"/>
            <p:cNvCxnSpPr/>
            <p:nvPr/>
          </p:nvCxnSpPr>
          <p:spPr>
            <a:xfrm>
              <a:off x="1010225" y="1835175"/>
              <a:ext cx="620100" cy="5100"/>
            </a:xfrm>
            <a:prstGeom prst="straightConnector1">
              <a:avLst/>
            </a:prstGeom>
            <a:noFill/>
            <a:ln cap="flat" cmpd="sng" w="9525">
              <a:solidFill>
                <a:schemeClr val="dk2"/>
              </a:solidFill>
              <a:prstDash val="solid"/>
              <a:round/>
              <a:headEnd len="med" w="med" type="none"/>
              <a:tailEnd len="med" w="med" type="triangle"/>
            </a:ln>
          </p:spPr>
        </p:cxnSp>
        <p:cxnSp>
          <p:nvCxnSpPr>
            <p:cNvPr id="111" name="Google Shape;111;p21"/>
            <p:cNvCxnSpPr/>
            <p:nvPr/>
          </p:nvCxnSpPr>
          <p:spPr>
            <a:xfrm rot="10800000">
              <a:off x="1015475" y="1962175"/>
              <a:ext cx="574200" cy="0"/>
            </a:xfrm>
            <a:prstGeom prst="straightConnector1">
              <a:avLst/>
            </a:prstGeom>
            <a:noFill/>
            <a:ln cap="flat" cmpd="sng" w="9525">
              <a:solidFill>
                <a:schemeClr val="dk2"/>
              </a:solidFill>
              <a:prstDash val="solid"/>
              <a:round/>
              <a:headEnd len="med" w="med" type="none"/>
              <a:tailEnd len="med" w="med" type="triangle"/>
            </a:ln>
          </p:spPr>
        </p:cxnSp>
      </p:grpSp>
      <p:cxnSp>
        <p:nvCxnSpPr>
          <p:cNvPr id="112" name="Google Shape;112;p21"/>
          <p:cNvCxnSpPr/>
          <p:nvPr/>
        </p:nvCxnSpPr>
        <p:spPr>
          <a:xfrm rot="10800000">
            <a:off x="2362150" y="2435075"/>
            <a:ext cx="640500" cy="4800"/>
          </a:xfrm>
          <a:prstGeom prst="straightConnector1">
            <a:avLst/>
          </a:prstGeom>
          <a:noFill/>
          <a:ln cap="flat" cmpd="sng" w="9525">
            <a:solidFill>
              <a:schemeClr val="dk2"/>
            </a:solidFill>
            <a:prstDash val="solid"/>
            <a:round/>
            <a:headEnd len="med" w="med" type="none"/>
            <a:tailEnd len="med" w="med" type="triangle"/>
          </a:ln>
        </p:spPr>
      </p:cxnSp>
      <p:grpSp>
        <p:nvGrpSpPr>
          <p:cNvPr id="113" name="Google Shape;113;p21"/>
          <p:cNvGrpSpPr/>
          <p:nvPr/>
        </p:nvGrpSpPr>
        <p:grpSpPr>
          <a:xfrm>
            <a:off x="5474067" y="2262200"/>
            <a:ext cx="640500" cy="122050"/>
            <a:chOff x="5996300" y="2262200"/>
            <a:chExt cx="640500" cy="122050"/>
          </a:xfrm>
        </p:grpSpPr>
        <p:cxnSp>
          <p:nvCxnSpPr>
            <p:cNvPr id="114" name="Google Shape;114;p21"/>
            <p:cNvCxnSpPr/>
            <p:nvPr/>
          </p:nvCxnSpPr>
          <p:spPr>
            <a:xfrm>
              <a:off x="5996300" y="2262200"/>
              <a:ext cx="640500" cy="300"/>
            </a:xfrm>
            <a:prstGeom prst="straightConnector1">
              <a:avLst/>
            </a:prstGeom>
            <a:noFill/>
            <a:ln cap="flat" cmpd="sng" w="9525">
              <a:solidFill>
                <a:schemeClr val="dk2"/>
              </a:solidFill>
              <a:prstDash val="solid"/>
              <a:round/>
              <a:headEnd len="med" w="med" type="none"/>
              <a:tailEnd len="med" w="med" type="triangle"/>
            </a:ln>
          </p:spPr>
        </p:cxnSp>
        <p:cxnSp>
          <p:nvCxnSpPr>
            <p:cNvPr id="115" name="Google Shape;115;p21"/>
            <p:cNvCxnSpPr/>
            <p:nvPr/>
          </p:nvCxnSpPr>
          <p:spPr>
            <a:xfrm flipH="1">
              <a:off x="5996600" y="2377350"/>
              <a:ext cx="640200" cy="6900"/>
            </a:xfrm>
            <a:prstGeom prst="straightConnector1">
              <a:avLst/>
            </a:prstGeom>
            <a:noFill/>
            <a:ln cap="flat" cmpd="sng" w="9525">
              <a:solidFill>
                <a:schemeClr val="dk2"/>
              </a:solidFill>
              <a:prstDash val="solid"/>
              <a:round/>
              <a:headEnd len="med" w="med" type="none"/>
              <a:tailEnd len="med" w="med" type="triangle"/>
            </a:ln>
          </p:spPr>
        </p:cxnSp>
      </p:grpSp>
      <p:cxnSp>
        <p:nvCxnSpPr>
          <p:cNvPr id="116" name="Google Shape;116;p21"/>
          <p:cNvCxnSpPr/>
          <p:nvPr/>
        </p:nvCxnSpPr>
        <p:spPr>
          <a:xfrm rot="1734362">
            <a:off x="2021836" y="2739077"/>
            <a:ext cx="640497" cy="300"/>
          </a:xfrm>
          <a:prstGeom prst="straightConnector1">
            <a:avLst/>
          </a:prstGeom>
          <a:noFill/>
          <a:ln cap="flat" cmpd="sng" w="9525">
            <a:solidFill>
              <a:schemeClr val="dk2"/>
            </a:solidFill>
            <a:prstDash val="solid"/>
            <a:round/>
            <a:headEnd len="med" w="med" type="none"/>
            <a:tailEnd len="med" w="med" type="triangle"/>
          </a:ln>
        </p:spPr>
      </p:cxnSp>
      <p:cxnSp>
        <p:nvCxnSpPr>
          <p:cNvPr id="117" name="Google Shape;117;p21"/>
          <p:cNvCxnSpPr/>
          <p:nvPr/>
        </p:nvCxnSpPr>
        <p:spPr>
          <a:xfrm flipH="1" rot="1734763">
            <a:off x="1968581" y="2840478"/>
            <a:ext cx="635398" cy="10200"/>
          </a:xfrm>
          <a:prstGeom prst="straightConnector1">
            <a:avLst/>
          </a:prstGeom>
          <a:noFill/>
          <a:ln cap="flat" cmpd="sng" w="9525">
            <a:solidFill>
              <a:schemeClr val="dk2"/>
            </a:solidFill>
            <a:prstDash val="solid"/>
            <a:round/>
            <a:headEnd len="med" w="med" type="none"/>
            <a:tailEnd len="med" w="med" type="triangle"/>
          </a:ln>
        </p:spPr>
      </p:cxnSp>
      <p:cxnSp>
        <p:nvCxnSpPr>
          <p:cNvPr id="118" name="Google Shape;118;p21"/>
          <p:cNvCxnSpPr/>
          <p:nvPr/>
        </p:nvCxnSpPr>
        <p:spPr>
          <a:xfrm>
            <a:off x="3956925" y="3201350"/>
            <a:ext cx="640500" cy="300"/>
          </a:xfrm>
          <a:prstGeom prst="straightConnector1">
            <a:avLst/>
          </a:prstGeom>
          <a:noFill/>
          <a:ln cap="flat" cmpd="sng" w="9525">
            <a:solidFill>
              <a:schemeClr val="dk2"/>
            </a:solidFill>
            <a:prstDash val="solid"/>
            <a:round/>
            <a:headEnd len="med" w="med" type="none"/>
            <a:tailEnd len="med" w="med" type="triangle"/>
          </a:ln>
        </p:spPr>
      </p:cxnSp>
      <p:cxnSp>
        <p:nvCxnSpPr>
          <p:cNvPr id="119" name="Google Shape;119;p21"/>
          <p:cNvCxnSpPr/>
          <p:nvPr/>
        </p:nvCxnSpPr>
        <p:spPr>
          <a:xfrm flipH="1">
            <a:off x="3957225" y="3316500"/>
            <a:ext cx="640200" cy="6900"/>
          </a:xfrm>
          <a:prstGeom prst="straightConnector1">
            <a:avLst/>
          </a:prstGeom>
          <a:noFill/>
          <a:ln cap="flat" cmpd="sng" w="9525">
            <a:solidFill>
              <a:schemeClr val="dk2"/>
            </a:solidFill>
            <a:prstDash val="solid"/>
            <a:round/>
            <a:headEnd len="med" w="med" type="none"/>
            <a:tailEnd len="med" w="med" type="triangle"/>
          </a:ln>
        </p:spPr>
      </p:cxnSp>
      <p:cxnSp>
        <p:nvCxnSpPr>
          <p:cNvPr id="120" name="Google Shape;120;p21"/>
          <p:cNvCxnSpPr/>
          <p:nvPr/>
        </p:nvCxnSpPr>
        <p:spPr>
          <a:xfrm rot="-1797075">
            <a:off x="7348193" y="2744036"/>
            <a:ext cx="640544" cy="300"/>
          </a:xfrm>
          <a:prstGeom prst="straightConnector1">
            <a:avLst/>
          </a:prstGeom>
          <a:noFill/>
          <a:ln cap="flat" cmpd="sng" w="9525">
            <a:solidFill>
              <a:schemeClr val="dk2"/>
            </a:solidFill>
            <a:prstDash val="solid"/>
            <a:round/>
            <a:headEnd len="med" w="med" type="none"/>
            <a:tailEnd len="med" w="med" type="triangle"/>
          </a:ln>
        </p:spPr>
      </p:cxnSp>
      <p:cxnSp>
        <p:nvCxnSpPr>
          <p:cNvPr id="121" name="Google Shape;121;p21"/>
          <p:cNvCxnSpPr/>
          <p:nvPr/>
        </p:nvCxnSpPr>
        <p:spPr>
          <a:xfrm flipH="1" rot="-1796573">
            <a:off x="7413042" y="2841788"/>
            <a:ext cx="635297" cy="10240"/>
          </a:xfrm>
          <a:prstGeom prst="straightConnector1">
            <a:avLst/>
          </a:prstGeom>
          <a:noFill/>
          <a:ln cap="flat" cmpd="sng" w="9525">
            <a:solidFill>
              <a:schemeClr val="dk2"/>
            </a:solidFill>
            <a:prstDash val="solid"/>
            <a:round/>
            <a:headEnd len="med" w="med" type="none"/>
            <a:tailEnd len="med" w="med" type="triangle"/>
          </a:ln>
        </p:spPr>
      </p:cxnSp>
      <p:sp>
        <p:nvSpPr>
          <p:cNvPr id="122" name="Google Shape;122;p21"/>
          <p:cNvSpPr/>
          <p:nvPr/>
        </p:nvSpPr>
        <p:spPr>
          <a:xfrm>
            <a:off x="311700" y="1744063"/>
            <a:ext cx="8711100" cy="1917000"/>
          </a:xfrm>
          <a:prstGeom prst="ellipse">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2"/>
          <p:cNvSpPr txBox="1"/>
          <p:nvPr>
            <p:ph type="title"/>
          </p:nvPr>
        </p:nvSpPr>
        <p:spPr>
          <a:xfrm>
            <a:off x="311700" y="34462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Current Programming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“Big C” Civic Engagement</a:t>
            </a:r>
            <a:endParaRPr/>
          </a:p>
        </p:txBody>
      </p:sp>
      <p:sp>
        <p:nvSpPr>
          <p:cNvPr id="133" name="Google Shape;133;p23"/>
          <p:cNvSpPr txBox="1"/>
          <p:nvPr>
            <p:ph idx="1" type="body"/>
          </p:nvPr>
        </p:nvSpPr>
        <p:spPr>
          <a:xfrm>
            <a:off x="311700" y="1152475"/>
            <a:ext cx="4030200" cy="3386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Civic Dialogue w/IFC</a:t>
            </a:r>
            <a:endParaRPr/>
          </a:p>
          <a:p>
            <a:pPr indent="-342900" lvl="0" marL="457200" rtl="0" algn="l">
              <a:spcBef>
                <a:spcPts val="0"/>
              </a:spcBef>
              <a:spcAft>
                <a:spcPts val="0"/>
              </a:spcAft>
              <a:buSzPts val="1800"/>
              <a:buChar char="●"/>
            </a:pPr>
            <a:r>
              <a:rPr lang="en"/>
              <a:t>STOVOTES Election Engagement</a:t>
            </a:r>
            <a:endParaRPr/>
          </a:p>
          <a:p>
            <a:pPr indent="-342900" lvl="0" marL="457200" rtl="0" algn="l">
              <a:spcBef>
                <a:spcPts val="0"/>
              </a:spcBef>
              <a:spcAft>
                <a:spcPts val="0"/>
              </a:spcAft>
              <a:buSzPts val="1800"/>
              <a:buChar char="●"/>
            </a:pPr>
            <a:r>
              <a:rPr lang="en"/>
              <a:t>MPCC Day at the Capitol</a:t>
            </a:r>
            <a:endParaRPr/>
          </a:p>
          <a:p>
            <a:pPr indent="-342900" lvl="0" marL="457200" rtl="0" algn="l">
              <a:spcBef>
                <a:spcPts val="0"/>
              </a:spcBef>
              <a:spcAft>
                <a:spcPts val="0"/>
              </a:spcAft>
              <a:buSzPts val="1800"/>
              <a:buChar char="●"/>
            </a:pPr>
            <a:r>
              <a:rPr lang="en"/>
              <a:t>Student Workshops</a:t>
            </a:r>
            <a:endParaRPr/>
          </a:p>
        </p:txBody>
      </p:sp>
      <p:pic>
        <p:nvPicPr>
          <p:cNvPr id="134" name="Google Shape;134;p23" title="PXL_20260304_184051538.MP.jpg"/>
          <p:cNvPicPr preferRelativeResize="0"/>
          <p:nvPr/>
        </p:nvPicPr>
        <p:blipFill>
          <a:blip r:embed="rId3">
            <a:alphaModFix/>
          </a:blip>
          <a:stretch>
            <a:fillRect/>
          </a:stretch>
        </p:blipFill>
        <p:spPr>
          <a:xfrm>
            <a:off x="4961400" y="1170125"/>
            <a:ext cx="4030198" cy="3026592"/>
          </a:xfrm>
          <a:prstGeom prst="rect">
            <a:avLst/>
          </a:prstGeom>
          <a:noFill/>
          <a:ln>
            <a:noFill/>
          </a:ln>
        </p:spPr>
      </p:pic>
      <p:pic>
        <p:nvPicPr>
          <p:cNvPr id="135" name="Google Shape;135;p23" title="FSR_3506.jpg"/>
          <p:cNvPicPr preferRelativeResize="0"/>
          <p:nvPr/>
        </p:nvPicPr>
        <p:blipFill>
          <a:blip r:embed="rId4">
            <a:alphaModFix/>
          </a:blip>
          <a:stretch>
            <a:fillRect/>
          </a:stretch>
        </p:blipFill>
        <p:spPr>
          <a:xfrm>
            <a:off x="1064319" y="2897050"/>
            <a:ext cx="3212073" cy="21408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Curricular Programs</a:t>
            </a:r>
            <a:endParaRPr/>
          </a:p>
        </p:txBody>
      </p:sp>
      <p:sp>
        <p:nvSpPr>
          <p:cNvPr id="141" name="Google Shape;141;p24"/>
          <p:cNvSpPr txBox="1"/>
          <p:nvPr>
            <p:ph idx="1" type="body"/>
          </p:nvPr>
        </p:nvSpPr>
        <p:spPr>
          <a:xfrm>
            <a:off x="311700" y="1152475"/>
            <a:ext cx="4030200" cy="3386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Academic Civic Engagement (ACE) classes</a:t>
            </a:r>
            <a:endParaRPr/>
          </a:p>
          <a:p>
            <a:pPr indent="-317500" lvl="1" marL="914400" rtl="0" algn="l">
              <a:spcBef>
                <a:spcPts val="0"/>
              </a:spcBef>
              <a:spcAft>
                <a:spcPts val="0"/>
              </a:spcAft>
              <a:buSzPts val="1400"/>
              <a:buChar char="○"/>
            </a:pPr>
            <a:r>
              <a:rPr lang="en"/>
              <a:t>75--Most EVER this year!</a:t>
            </a:r>
            <a:endParaRPr/>
          </a:p>
          <a:p>
            <a:pPr indent="-317500" lvl="1" marL="914400" rtl="0" algn="l">
              <a:spcBef>
                <a:spcPts val="0"/>
              </a:spcBef>
              <a:spcAft>
                <a:spcPts val="0"/>
              </a:spcAft>
              <a:buSzPts val="1400"/>
              <a:buChar char="○"/>
            </a:pPr>
            <a:r>
              <a:rPr lang="en"/>
              <a:t>2024-25 = over 1000 students!</a:t>
            </a:r>
            <a:endParaRPr/>
          </a:p>
          <a:p>
            <a:pPr indent="-342900" lvl="0" marL="457200" rtl="0" algn="l">
              <a:spcBef>
                <a:spcPts val="0"/>
              </a:spcBef>
              <a:spcAft>
                <a:spcPts val="0"/>
              </a:spcAft>
              <a:buSzPts val="1800"/>
              <a:buChar char="●"/>
            </a:pPr>
            <a:r>
              <a:rPr lang="en"/>
              <a:t>Faculty development</a:t>
            </a:r>
            <a:endParaRPr/>
          </a:p>
          <a:p>
            <a:pPr indent="-317500" lvl="1" marL="914400" rtl="0" algn="l">
              <a:spcBef>
                <a:spcPts val="0"/>
              </a:spcBef>
              <a:spcAft>
                <a:spcPts val="0"/>
              </a:spcAft>
              <a:buSzPts val="1400"/>
              <a:buChar char="○"/>
            </a:pPr>
            <a:r>
              <a:rPr lang="en"/>
              <a:t>Workshops and department work</a:t>
            </a:r>
            <a:endParaRPr/>
          </a:p>
          <a:p>
            <a:pPr indent="-317500" lvl="1" marL="914400" rtl="0" algn="l">
              <a:spcBef>
                <a:spcPts val="0"/>
              </a:spcBef>
              <a:spcAft>
                <a:spcPts val="0"/>
              </a:spcAft>
              <a:buSzPts val="1400"/>
              <a:buChar char="○"/>
            </a:pPr>
            <a:r>
              <a:rPr lang="en"/>
              <a:t>Hiring, tenure, </a:t>
            </a:r>
            <a:br>
              <a:rPr lang="en"/>
            </a:br>
            <a:r>
              <a:rPr lang="en"/>
              <a:t>promotion, and </a:t>
            </a:r>
            <a:br>
              <a:rPr lang="en"/>
            </a:br>
            <a:r>
              <a:rPr lang="en"/>
              <a:t>department review</a:t>
            </a:r>
            <a:br>
              <a:rPr lang="en"/>
            </a:br>
            <a:r>
              <a:rPr lang="en"/>
              <a:t>(when asked!)</a:t>
            </a:r>
            <a:endParaRPr/>
          </a:p>
        </p:txBody>
      </p:sp>
      <p:pic>
        <p:nvPicPr>
          <p:cNvPr id="142" name="Google Shape;142;p24" title="NPL-468.jpg"/>
          <p:cNvPicPr preferRelativeResize="0"/>
          <p:nvPr/>
        </p:nvPicPr>
        <p:blipFill>
          <a:blip r:embed="rId3">
            <a:alphaModFix/>
          </a:blip>
          <a:stretch>
            <a:fillRect/>
          </a:stretch>
        </p:blipFill>
        <p:spPr>
          <a:xfrm>
            <a:off x="4224200" y="870325"/>
            <a:ext cx="3104000" cy="2068825"/>
          </a:xfrm>
          <a:prstGeom prst="rect">
            <a:avLst/>
          </a:prstGeom>
          <a:noFill/>
          <a:ln>
            <a:noFill/>
          </a:ln>
        </p:spPr>
      </p:pic>
      <p:pic>
        <p:nvPicPr>
          <p:cNvPr id="143" name="Google Shape;143;p24" title="IMG_20240228_120452.jpg"/>
          <p:cNvPicPr preferRelativeResize="0"/>
          <p:nvPr/>
        </p:nvPicPr>
        <p:blipFill>
          <a:blip r:embed="rId4">
            <a:alphaModFix/>
          </a:blip>
          <a:stretch>
            <a:fillRect/>
          </a:stretch>
        </p:blipFill>
        <p:spPr>
          <a:xfrm>
            <a:off x="7078297" y="1871622"/>
            <a:ext cx="1979850" cy="2639826"/>
          </a:xfrm>
          <a:prstGeom prst="rect">
            <a:avLst/>
          </a:prstGeom>
          <a:noFill/>
          <a:ln>
            <a:noFill/>
          </a:ln>
        </p:spPr>
      </p:pic>
      <p:pic>
        <p:nvPicPr>
          <p:cNvPr id="144" name="Google Shape;144;p24" title="ACE Projects (11-17-25).jpg"/>
          <p:cNvPicPr preferRelativeResize="0"/>
          <p:nvPr/>
        </p:nvPicPr>
        <p:blipFill>
          <a:blip r:embed="rId5">
            <a:alphaModFix/>
          </a:blip>
          <a:stretch>
            <a:fillRect/>
          </a:stretch>
        </p:blipFill>
        <p:spPr>
          <a:xfrm>
            <a:off x="3213875" y="2939150"/>
            <a:ext cx="2456474" cy="1844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Co-Curricular Programs</a:t>
            </a:r>
            <a:endParaRPr/>
          </a:p>
        </p:txBody>
      </p:sp>
      <p:sp>
        <p:nvSpPr>
          <p:cNvPr id="150" name="Google Shape;150;p25"/>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Community Based Work Study</a:t>
            </a:r>
            <a:endParaRPr/>
          </a:p>
          <a:p>
            <a:pPr indent="-304800" lvl="1" marL="914400" rtl="0" algn="l">
              <a:spcBef>
                <a:spcPts val="0"/>
              </a:spcBef>
              <a:spcAft>
                <a:spcPts val="0"/>
              </a:spcAft>
              <a:buSzPts val="1200"/>
              <a:buChar char="○"/>
            </a:pPr>
            <a:r>
              <a:rPr lang="en" sz="1200"/>
              <a:t>21 tutors at 6 different schools</a:t>
            </a:r>
            <a:endParaRPr sz="1200"/>
          </a:p>
          <a:p>
            <a:pPr indent="-317500" lvl="1" marL="914400" rtl="0" algn="l">
              <a:spcBef>
                <a:spcPts val="0"/>
              </a:spcBef>
              <a:spcAft>
                <a:spcPts val="0"/>
              </a:spcAft>
              <a:buSzPts val="1400"/>
              <a:buChar char="○"/>
            </a:pPr>
            <a:r>
              <a:rPr lang="en" sz="1200"/>
              <a:t>34 students at 15 nonprofits</a:t>
            </a:r>
            <a:br>
              <a:rPr lang="en" sz="1200"/>
            </a:br>
            <a:endParaRPr sz="1200"/>
          </a:p>
          <a:p>
            <a:pPr indent="-342900" lvl="0" marL="457200" rtl="0" algn="l">
              <a:spcBef>
                <a:spcPts val="0"/>
              </a:spcBef>
              <a:spcAft>
                <a:spcPts val="0"/>
              </a:spcAft>
              <a:buSzPts val="1800"/>
              <a:buChar char="●"/>
            </a:pPr>
            <a:r>
              <a:rPr lang="en"/>
              <a:t>Common Good Fellows</a:t>
            </a:r>
            <a:endParaRPr/>
          </a:p>
          <a:p>
            <a:pPr indent="-317500" lvl="1" marL="914400" rtl="0" algn="l">
              <a:spcBef>
                <a:spcPts val="0"/>
              </a:spcBef>
              <a:spcAft>
                <a:spcPts val="0"/>
              </a:spcAft>
              <a:buSzPts val="1400"/>
              <a:buChar char="○"/>
            </a:pPr>
            <a:r>
              <a:rPr lang="en"/>
              <a:t>Year-long, 13 student cohort</a:t>
            </a:r>
            <a:endParaRPr/>
          </a:p>
          <a:p>
            <a:pPr indent="-317500" lvl="1" marL="914400" rtl="0" algn="l">
              <a:spcBef>
                <a:spcPts val="0"/>
              </a:spcBef>
              <a:spcAft>
                <a:spcPts val="0"/>
              </a:spcAft>
              <a:buSzPts val="1400"/>
              <a:buChar char="○"/>
            </a:pPr>
            <a:r>
              <a:rPr lang="en"/>
              <a:t>Example projects</a:t>
            </a:r>
            <a:br>
              <a:rPr lang="en"/>
            </a:br>
            <a:endParaRPr/>
          </a:p>
          <a:p>
            <a:pPr indent="-342900" lvl="0" marL="457200" rtl="0" algn="l">
              <a:spcBef>
                <a:spcPts val="0"/>
              </a:spcBef>
              <a:spcAft>
                <a:spcPts val="0"/>
              </a:spcAft>
              <a:buSzPts val="1800"/>
              <a:buChar char="●"/>
            </a:pPr>
            <a:r>
              <a:rPr lang="en"/>
              <a:t>ALL OLES Service Saturday (April 25)</a:t>
            </a:r>
            <a:endParaRPr/>
          </a:p>
        </p:txBody>
      </p:sp>
      <p:pic>
        <p:nvPicPr>
          <p:cNvPr id="151" name="Google Shape;151;p25" title="PXL_20251021_233459253.jpg"/>
          <p:cNvPicPr preferRelativeResize="0"/>
          <p:nvPr/>
        </p:nvPicPr>
        <p:blipFill>
          <a:blip r:embed="rId3">
            <a:alphaModFix/>
          </a:blip>
          <a:stretch>
            <a:fillRect/>
          </a:stretch>
        </p:blipFill>
        <p:spPr>
          <a:xfrm>
            <a:off x="4724400" y="1170125"/>
            <a:ext cx="4267197" cy="320456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Co-Curricular Collaborations</a:t>
            </a:r>
            <a:endParaRPr/>
          </a:p>
        </p:txBody>
      </p:sp>
      <p:sp>
        <p:nvSpPr>
          <p:cNvPr id="157" name="Google Shape;157;p26"/>
          <p:cNvSpPr txBox="1"/>
          <p:nvPr>
            <p:ph idx="1" type="body"/>
          </p:nvPr>
        </p:nvSpPr>
        <p:spPr>
          <a:xfrm>
            <a:off x="311700" y="1152475"/>
            <a:ext cx="4260300" cy="35970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Neighbors with Neighbors </a:t>
            </a:r>
            <a:br>
              <a:rPr lang="en"/>
            </a:br>
            <a:r>
              <a:rPr lang="en"/>
              <a:t>(Res Life)</a:t>
            </a:r>
            <a:endParaRPr/>
          </a:p>
          <a:p>
            <a:pPr indent="-317500" lvl="1" marL="914400" rtl="0" algn="l">
              <a:spcBef>
                <a:spcPts val="0"/>
              </a:spcBef>
              <a:spcAft>
                <a:spcPts val="0"/>
              </a:spcAft>
              <a:buSzPts val="1400"/>
              <a:buChar char="○"/>
            </a:pPr>
            <a:r>
              <a:rPr lang="en"/>
              <a:t>Students living off campus must complete 32 hours of service </a:t>
            </a:r>
            <a:endParaRPr/>
          </a:p>
          <a:p>
            <a:pPr indent="-317500" lvl="1" marL="914400" rtl="0" algn="l">
              <a:spcBef>
                <a:spcPts val="0"/>
              </a:spcBef>
              <a:spcAft>
                <a:spcPts val="0"/>
              </a:spcAft>
              <a:buSzPts val="1400"/>
              <a:buChar char="○"/>
            </a:pPr>
            <a:r>
              <a:rPr lang="en"/>
              <a:t>X# of hours this year</a:t>
            </a:r>
            <a:endParaRPr/>
          </a:p>
          <a:p>
            <a:pPr indent="-317500" lvl="1" marL="914400" rtl="0" algn="l">
              <a:spcBef>
                <a:spcPts val="0"/>
              </a:spcBef>
              <a:spcAft>
                <a:spcPts val="0"/>
              </a:spcAft>
              <a:buSzPts val="1400"/>
              <a:buChar char="○"/>
            </a:pPr>
            <a:r>
              <a:rPr lang="en"/>
              <a:t>% more connected to the community</a:t>
            </a:r>
            <a:br>
              <a:rPr lang="en"/>
            </a:br>
            <a:endParaRPr/>
          </a:p>
          <a:p>
            <a:pPr indent="-342900" lvl="0" marL="457200" rtl="0" algn="l">
              <a:spcBef>
                <a:spcPts val="0"/>
              </a:spcBef>
              <a:spcAft>
                <a:spcPts val="0"/>
              </a:spcAft>
              <a:buSzPts val="1800"/>
              <a:buChar char="●"/>
            </a:pPr>
            <a:r>
              <a:rPr lang="en"/>
              <a:t>Service Saturday (NSO)</a:t>
            </a:r>
            <a:endParaRPr/>
          </a:p>
          <a:p>
            <a:pPr indent="-317500" lvl="1" marL="914400" rtl="0" algn="l">
              <a:spcBef>
                <a:spcPts val="0"/>
              </a:spcBef>
              <a:spcAft>
                <a:spcPts val="0"/>
              </a:spcAft>
              <a:buSzPts val="1400"/>
              <a:buChar char="○"/>
            </a:pPr>
            <a:r>
              <a:rPr lang="en"/>
              <a:t>150 participants at eight sites this year!</a:t>
            </a:r>
            <a:br>
              <a:rPr lang="en"/>
            </a:br>
            <a:endParaRPr/>
          </a:p>
          <a:p>
            <a:pPr indent="-342900" lvl="0" marL="457200" rtl="0" algn="l">
              <a:spcBef>
                <a:spcPts val="0"/>
              </a:spcBef>
              <a:spcAft>
                <a:spcPts val="0"/>
              </a:spcAft>
              <a:buSzPts val="1800"/>
              <a:buChar char="●"/>
            </a:pPr>
            <a:r>
              <a:rPr lang="en"/>
              <a:t>Career Connections (Piper)</a:t>
            </a:r>
            <a:endParaRPr/>
          </a:p>
        </p:txBody>
      </p:sp>
      <p:pic>
        <p:nvPicPr>
          <p:cNvPr id="158" name="Google Shape;158;p26" title="FSR_3241-2.jpg"/>
          <p:cNvPicPr preferRelativeResize="0"/>
          <p:nvPr/>
        </p:nvPicPr>
        <p:blipFill>
          <a:blip r:embed="rId3">
            <a:alphaModFix/>
          </a:blip>
          <a:stretch>
            <a:fillRect/>
          </a:stretch>
        </p:blipFill>
        <p:spPr>
          <a:xfrm>
            <a:off x="4663400" y="1152477"/>
            <a:ext cx="2461450" cy="1629749"/>
          </a:xfrm>
          <a:prstGeom prst="rect">
            <a:avLst/>
          </a:prstGeom>
          <a:noFill/>
          <a:ln>
            <a:noFill/>
          </a:ln>
        </p:spPr>
      </p:pic>
      <p:pic>
        <p:nvPicPr>
          <p:cNvPr id="159" name="Google Shape;159;p26" title="FSR_3416.jpg"/>
          <p:cNvPicPr preferRelativeResize="0"/>
          <p:nvPr/>
        </p:nvPicPr>
        <p:blipFill>
          <a:blip r:embed="rId4">
            <a:alphaModFix/>
          </a:blip>
          <a:stretch>
            <a:fillRect/>
          </a:stretch>
        </p:blipFill>
        <p:spPr>
          <a:xfrm>
            <a:off x="6977501" y="1847200"/>
            <a:ext cx="2092948" cy="1385751"/>
          </a:xfrm>
          <a:prstGeom prst="rect">
            <a:avLst/>
          </a:prstGeom>
          <a:noFill/>
          <a:ln>
            <a:noFill/>
          </a:ln>
        </p:spPr>
      </p:pic>
      <p:pic>
        <p:nvPicPr>
          <p:cNvPr id="160" name="Google Shape;160;p26" title="FSR_3465.jpg"/>
          <p:cNvPicPr preferRelativeResize="0"/>
          <p:nvPr/>
        </p:nvPicPr>
        <p:blipFill>
          <a:blip r:embed="rId5">
            <a:alphaModFix/>
          </a:blip>
          <a:stretch>
            <a:fillRect/>
          </a:stretch>
        </p:blipFill>
        <p:spPr>
          <a:xfrm>
            <a:off x="4862525" y="2894025"/>
            <a:ext cx="2461450" cy="16297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