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2" roundtripDataSignature="AMtx7mhRfZWZxCbvYxXwUF8uA3EHDt4J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" name="Google Shape;3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8b6ab65e4b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38b6ab65e4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" name="Google Shape;5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8b6ab65e4b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8b6ab65e4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8b6ab65e4b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8b6ab65e4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3" name="Google Shape;7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type="ctrTitle"/>
          </p:nvPr>
        </p:nvSpPr>
        <p:spPr>
          <a:xfrm>
            <a:off x="381000" y="631245"/>
            <a:ext cx="1986280" cy="339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" type="subTitle"/>
          </p:nvPr>
        </p:nvSpPr>
        <p:spPr>
          <a:xfrm>
            <a:off x="381000" y="1039026"/>
            <a:ext cx="6090920" cy="1917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i="0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 txBox="1"/>
          <p:nvPr>
            <p:ph type="ctrTitle"/>
          </p:nvPr>
        </p:nvSpPr>
        <p:spPr>
          <a:xfrm>
            <a:off x="350520" y="631245"/>
            <a:ext cx="1986280" cy="339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" type="subTitle"/>
          </p:nvPr>
        </p:nvSpPr>
        <p:spPr>
          <a:xfrm>
            <a:off x="350520" y="1039026"/>
            <a:ext cx="2748280" cy="3400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i="0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" name="Google Shape;17;p6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"/>
          <p:cNvSpPr txBox="1"/>
          <p:nvPr>
            <p:ph type="ctrTitle"/>
          </p:nvPr>
        </p:nvSpPr>
        <p:spPr>
          <a:xfrm>
            <a:off x="685800" y="1989759"/>
            <a:ext cx="7772400" cy="339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" type="subTitle"/>
          </p:nvPr>
        </p:nvSpPr>
        <p:spPr>
          <a:xfrm>
            <a:off x="1371600" y="2461426"/>
            <a:ext cx="6400800" cy="477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i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" name="Google Shape;21;p7"/>
          <p:cNvSpPr txBox="1"/>
          <p:nvPr/>
        </p:nvSpPr>
        <p:spPr>
          <a:xfrm>
            <a:off x="1371600" y="3045627"/>
            <a:ext cx="6400800" cy="477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/>
          <p:nvPr>
            <p:ph type="ctrTitle"/>
          </p:nvPr>
        </p:nvSpPr>
        <p:spPr>
          <a:xfrm>
            <a:off x="381000" y="631245"/>
            <a:ext cx="1986280" cy="339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8"/>
          <p:cNvSpPr txBox="1"/>
          <p:nvPr>
            <p:ph idx="1" type="subTitle"/>
          </p:nvPr>
        </p:nvSpPr>
        <p:spPr>
          <a:xfrm>
            <a:off x="381000" y="1039026"/>
            <a:ext cx="6090920" cy="1917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i="0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/>
          <p:nvPr>
            <p:ph idx="1" type="body"/>
          </p:nvPr>
        </p:nvSpPr>
        <p:spPr>
          <a:xfrm>
            <a:off x="457200" y="2053591"/>
            <a:ext cx="4038600" cy="2762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7" name="Google Shape;27;p9"/>
          <p:cNvSpPr txBox="1"/>
          <p:nvPr>
            <p:ph type="ctrTitle"/>
          </p:nvPr>
        </p:nvSpPr>
        <p:spPr>
          <a:xfrm>
            <a:off x="381000" y="1484685"/>
            <a:ext cx="1986280" cy="339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/>
          <p:nvPr>
            <p:ph type="ctrTitle"/>
          </p:nvPr>
        </p:nvSpPr>
        <p:spPr>
          <a:xfrm>
            <a:off x="4800600" y="631245"/>
            <a:ext cx="1986280" cy="339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" type="subTitle"/>
          </p:nvPr>
        </p:nvSpPr>
        <p:spPr>
          <a:xfrm>
            <a:off x="4800600" y="1039026"/>
            <a:ext cx="2748280" cy="3400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i="0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0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ctrTitle"/>
          </p:nvPr>
        </p:nvSpPr>
        <p:spPr>
          <a:xfrm>
            <a:off x="381000" y="631245"/>
            <a:ext cx="1986280" cy="339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subTitle"/>
          </p:nvPr>
        </p:nvSpPr>
        <p:spPr>
          <a:xfrm>
            <a:off x="381000" y="1039026"/>
            <a:ext cx="6090920" cy="1917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i="0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p.stolaf.edu/trio/" TargetMode="External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" title="Screenshot 2026-04-09 at 2.36.16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5918"/>
            <a:ext cx="9143999" cy="1117302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"/>
          <p:cNvSpPr txBox="1"/>
          <p:nvPr>
            <p:ph type="ctrTitle"/>
          </p:nvPr>
        </p:nvSpPr>
        <p:spPr>
          <a:xfrm>
            <a:off x="-2" y="3339077"/>
            <a:ext cx="9144000" cy="37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lt1"/>
                </a:solidFill>
              </a:rPr>
              <a:t>TRIO Update &amp; </a:t>
            </a:r>
            <a:endParaRPr sz="3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lt1"/>
                </a:solidFill>
              </a:rPr>
              <a:t>Current Challenges</a:t>
            </a:r>
            <a:endParaRPr sz="3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</a:rPr>
              <a:t>Melissa Melgar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</a:rPr>
              <a:t>Director, TRIO McNair Scholars Program</a:t>
            </a:r>
            <a:endParaRPr sz="1500">
              <a:solidFill>
                <a:schemeClr val="lt1"/>
              </a:solidFill>
            </a:endParaRPr>
          </a:p>
        </p:txBody>
      </p:sp>
      <p:pic>
        <p:nvPicPr>
          <p:cNvPr id="42" name="Google Shape;42;p1" title="Screenshot 2026-04-09 at 3.21.07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268" y="1283225"/>
            <a:ext cx="8608051" cy="102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8b6ab65e4b_0_1"/>
          <p:cNvSpPr txBox="1"/>
          <p:nvPr/>
        </p:nvSpPr>
        <p:spPr>
          <a:xfrm>
            <a:off x="2554247" y="1604658"/>
            <a:ext cx="6448500" cy="18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98450" lvl="0" marL="28575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Federal-funded grant programs that support first-gen, low-income, and students with disabilities in exploring and succeeding in higher education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St. Olaf TRIO programs serve over 1,300 students annually (300 college and 1,000 pre-college students)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g38b6ab65e4b_0_1"/>
          <p:cNvSpPr txBox="1"/>
          <p:nvPr>
            <p:ph type="ctrTitle"/>
          </p:nvPr>
        </p:nvSpPr>
        <p:spPr>
          <a:xfrm>
            <a:off x="2314547" y="1033823"/>
            <a:ext cx="6034500" cy="37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TRIO?</a:t>
            </a:r>
            <a:endParaRPr/>
          </a:p>
        </p:txBody>
      </p:sp>
      <p:pic>
        <p:nvPicPr>
          <p:cNvPr id="49" name="Google Shape;49;g38b6ab65e4b_0_1" title="Screenshot 2026-04-14 at 10.15.47 AM.png"/>
          <p:cNvPicPr preferRelativeResize="0"/>
          <p:nvPr/>
        </p:nvPicPr>
        <p:blipFill rotWithShape="1">
          <a:blip r:embed="rId3">
            <a:alphaModFix/>
          </a:blip>
          <a:srcRect b="0" l="0" r="0" t="8257"/>
          <a:stretch/>
        </p:blipFill>
        <p:spPr>
          <a:xfrm>
            <a:off x="0" y="0"/>
            <a:ext cx="1905000" cy="524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/>
          <p:nvPr>
            <p:ph type="ctrTitle"/>
          </p:nvPr>
        </p:nvSpPr>
        <p:spPr>
          <a:xfrm>
            <a:off x="350519" y="631245"/>
            <a:ext cx="8235216" cy="339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/>
              <a:t>TRIO Programs at St. Olaf College                    </a:t>
            </a:r>
            <a:r>
              <a:rPr i="1" lang="en-US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wp.stolaf.edu/trio/</a:t>
            </a:r>
            <a:endParaRPr i="1">
              <a:solidFill>
                <a:schemeClr val="dk1"/>
              </a:solidFill>
            </a:endParaRPr>
          </a:p>
        </p:txBody>
      </p:sp>
      <p:sp>
        <p:nvSpPr>
          <p:cNvPr id="55" name="Google Shape;55;p2"/>
          <p:cNvSpPr txBox="1"/>
          <p:nvPr>
            <p:ph idx="1" type="subTitle"/>
          </p:nvPr>
        </p:nvSpPr>
        <p:spPr>
          <a:xfrm>
            <a:off x="350519" y="1281920"/>
            <a:ext cx="8670651" cy="3850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b="1" i="0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TRIO Educational Talent Search</a:t>
            </a:r>
            <a:r>
              <a:rPr b="0" i="0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1" i="0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(ETS)</a:t>
            </a:r>
            <a:r>
              <a:rPr b="0" i="0" lang="en-US" sz="1600">
                <a:solidFill>
                  <a:srgbClr val="242121"/>
                </a:solidFill>
                <a:latin typeface="Arial"/>
                <a:ea typeface="Arial"/>
                <a:cs typeface="Arial"/>
                <a:sym typeface="Arial"/>
              </a:rPr>
              <a:t> S</a:t>
            </a:r>
            <a:r>
              <a:rPr lang="en-US" sz="1600">
                <a:solidFill>
                  <a:srgbClr val="242121"/>
                </a:solidFill>
                <a:latin typeface="Arial"/>
                <a:ea typeface="Arial"/>
                <a:cs typeface="Arial"/>
                <a:sym typeface="Arial"/>
              </a:rPr>
              <a:t>tudents in grades 6-12</a:t>
            </a:r>
            <a:r>
              <a:rPr b="0" i="0" lang="en-US" sz="1600">
                <a:solidFill>
                  <a:srgbClr val="242121"/>
                </a:solidFill>
                <a:latin typeface="Arial"/>
                <a:ea typeface="Arial"/>
                <a:cs typeface="Arial"/>
                <a:sym typeface="Arial"/>
              </a:rPr>
              <a:t> receive information about college and career exploration, advising, and college and financial aid application assistance.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500"/>
              <a:buNone/>
            </a:pPr>
            <a:r>
              <a:t/>
            </a:r>
            <a:endParaRPr b="0" i="0" sz="500">
              <a:solidFill>
                <a:srgbClr val="24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b="1" i="0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TRIO Upward Bound (UB)</a:t>
            </a:r>
            <a:r>
              <a:rPr b="1" i="0" lang="en-US" sz="1600">
                <a:solidFill>
                  <a:srgbClr val="24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en-US" sz="1600">
                <a:solidFill>
                  <a:srgbClr val="242121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r>
              <a:rPr b="1" i="0" lang="en-US" sz="1600">
                <a:solidFill>
                  <a:srgbClr val="24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600">
                <a:solidFill>
                  <a:srgbClr val="242121"/>
                </a:solidFill>
                <a:latin typeface="Arial"/>
                <a:ea typeface="Arial"/>
                <a:cs typeface="Arial"/>
                <a:sym typeface="Arial"/>
              </a:rPr>
              <a:t>in grades 9-12 prepare for college</a:t>
            </a:r>
            <a:r>
              <a:rPr lang="en-US" sz="1600">
                <a:solidFill>
                  <a:srgbClr val="24212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1600">
                <a:solidFill>
                  <a:srgbClr val="242121"/>
                </a:solidFill>
                <a:latin typeface="Arial"/>
                <a:ea typeface="Arial"/>
                <a:cs typeface="Arial"/>
                <a:sym typeface="Arial"/>
              </a:rPr>
              <a:t>receiving instruction on Saturdays and during the summer. Students receive weekly tutoring and advising.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500"/>
              <a:buNone/>
            </a:pPr>
            <a:r>
              <a:t/>
            </a:r>
            <a:endParaRPr b="0" i="0" sz="500">
              <a:solidFill>
                <a:srgbClr val="24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b="1" i="0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TRIO Student Support Services (SSS) </a:t>
            </a:r>
            <a:r>
              <a:rPr b="0" i="0" lang="en-US" sz="1600">
                <a:solidFill>
                  <a:srgbClr val="242121"/>
                </a:solidFill>
                <a:latin typeface="Arial"/>
                <a:ea typeface="Arial"/>
                <a:cs typeface="Arial"/>
                <a:sym typeface="Arial"/>
              </a:rPr>
              <a:t>Works to retain St. Olaf College students to graduation. Participants receive tutoring, advising and instruction. Summer Bridge Program for incoming first years.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500"/>
              <a:buNone/>
            </a:pPr>
            <a:r>
              <a:t/>
            </a:r>
            <a:endParaRPr b="0" i="0" sz="500">
              <a:solidFill>
                <a:srgbClr val="24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b="1" i="0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TRIO Student Support Services for Student with Disabilities</a:t>
            </a:r>
            <a:r>
              <a:rPr b="0" i="0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1" i="0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(SSSD) </a:t>
            </a:r>
            <a:r>
              <a:rPr i="0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St. Olaf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College s</a:t>
            </a:r>
            <a:r>
              <a:rPr i="0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tudents </a:t>
            </a:r>
            <a:r>
              <a:rPr b="0" i="0" lang="en-US" sz="1600">
                <a:solidFill>
                  <a:srgbClr val="242121"/>
                </a:solidFill>
                <a:latin typeface="Arial"/>
                <a:ea typeface="Arial"/>
                <a:cs typeface="Arial"/>
                <a:sym typeface="Arial"/>
              </a:rPr>
              <a:t>develop skills to successfully complete college. Students receive advising on academic &amp; personal development.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500"/>
              <a:buNone/>
            </a:pPr>
            <a:r>
              <a:t/>
            </a:r>
            <a:endParaRPr b="0" i="0" sz="500">
              <a:solidFill>
                <a:srgbClr val="24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b="1" i="0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TRIO McNair Scholars Program </a:t>
            </a:r>
            <a:r>
              <a:rPr lang="en-US" sz="1600">
                <a:solidFill>
                  <a:srgbClr val="242121"/>
                </a:solidFill>
                <a:latin typeface="Arial"/>
                <a:ea typeface="Arial"/>
                <a:cs typeface="Arial"/>
                <a:sym typeface="Arial"/>
              </a:rPr>
              <a:t>Graduate school preparatory program. </a:t>
            </a:r>
            <a:r>
              <a:rPr b="0" i="0" lang="en-US" sz="1600">
                <a:solidFill>
                  <a:srgbClr val="242121"/>
                </a:solidFill>
                <a:latin typeface="Arial"/>
                <a:ea typeface="Arial"/>
                <a:cs typeface="Arial"/>
                <a:sym typeface="Arial"/>
              </a:rPr>
              <a:t>Goal is to diversify the professoriate. Students participate in McNair summer research and internship opportunities.</a:t>
            </a:r>
            <a:endParaRPr/>
          </a:p>
          <a:p>
            <a:pPr indent="-184150" lvl="0" marL="28575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t/>
            </a:r>
            <a:endParaRPr sz="1600"/>
          </a:p>
        </p:txBody>
      </p:sp>
      <p:pic>
        <p:nvPicPr>
          <p:cNvPr id="56" name="Google Shape;56;p2" title="ETSSSSSSSD.png"/>
          <p:cNvPicPr preferRelativeResize="0"/>
          <p:nvPr/>
        </p:nvPicPr>
        <p:blipFill rotWithShape="1">
          <a:blip r:embed="rId4">
            <a:alphaModFix/>
          </a:blip>
          <a:srcRect b="33891" l="28711" r="29154" t="33894"/>
          <a:stretch/>
        </p:blipFill>
        <p:spPr>
          <a:xfrm>
            <a:off x="7931975" y="161050"/>
            <a:ext cx="960399" cy="95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8b6ab65e4b_0_12"/>
          <p:cNvSpPr txBox="1"/>
          <p:nvPr>
            <p:ph type="ctrTitle"/>
          </p:nvPr>
        </p:nvSpPr>
        <p:spPr>
          <a:xfrm>
            <a:off x="363578" y="829142"/>
            <a:ext cx="3646200" cy="339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TRIO Works</a:t>
            </a:r>
            <a:endParaRPr/>
          </a:p>
        </p:txBody>
      </p:sp>
      <p:sp>
        <p:nvSpPr>
          <p:cNvPr id="62" name="Google Shape;62;g38b6ab65e4b_0_12"/>
          <p:cNvSpPr txBox="1"/>
          <p:nvPr>
            <p:ph idx="1" type="subTitle"/>
          </p:nvPr>
        </p:nvSpPr>
        <p:spPr>
          <a:xfrm>
            <a:off x="363575" y="1377511"/>
            <a:ext cx="6090900" cy="239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TRIO programs help students: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Overcome barriers to higher education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their access to advising support, financial aid guidance &amp; resources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academic confidence and community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 retention and graduation rates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Expand first-gen student engagement in research, internships, and other high-impact opportunities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g38b6ab65e4b_0_12" title="downloa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5025" y="2"/>
            <a:ext cx="2958975" cy="45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8b6ab65e4b_0_18"/>
          <p:cNvSpPr txBox="1"/>
          <p:nvPr>
            <p:ph type="ctrTitle"/>
          </p:nvPr>
        </p:nvSpPr>
        <p:spPr>
          <a:xfrm>
            <a:off x="381000" y="419584"/>
            <a:ext cx="3893400" cy="407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Current Challenges</a:t>
            </a:r>
            <a:endParaRPr/>
          </a:p>
        </p:txBody>
      </p:sp>
      <p:sp>
        <p:nvSpPr>
          <p:cNvPr id="69" name="Google Shape;69;g38b6ab65e4b_0_18"/>
          <p:cNvSpPr txBox="1"/>
          <p:nvPr>
            <p:ph idx="1" type="subTitle"/>
          </p:nvPr>
        </p:nvSpPr>
        <p:spPr>
          <a:xfrm>
            <a:off x="456675" y="900633"/>
            <a:ext cx="8377200" cy="191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TRIO grants renew every 5 years through a competitive process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ETS Request for Proposal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(RFP)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shifts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away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college access toward employment training (reduce ETS programs by ⅔)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 toward block grants could eliminate TRIO services in entire regions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RFP is not rescinded and revised, similar attacks will come for all TRIO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FY27 federal budget again proposes eliminating TRIO programs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Bottom line: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TRIO’s future—and the students it serves—is at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risk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70" name="Google Shape;70;g38b6ab65e4b_0_18" title="Screenshot 2026-04-14 at 9.56.05 AM.png"/>
          <p:cNvPicPr preferRelativeResize="0"/>
          <p:nvPr/>
        </p:nvPicPr>
        <p:blipFill rotWithShape="1">
          <a:blip r:embed="rId3">
            <a:alphaModFix/>
          </a:blip>
          <a:srcRect b="26489" l="0" r="0" t="18048"/>
          <a:stretch/>
        </p:blipFill>
        <p:spPr>
          <a:xfrm>
            <a:off x="0" y="3605375"/>
            <a:ext cx="9144000" cy="153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/>
          <p:nvPr/>
        </p:nvSpPr>
        <p:spPr>
          <a:xfrm>
            <a:off x="4654800" y="718200"/>
            <a:ext cx="4494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600"/>
              <a:t>TRIO Needs YOU!</a:t>
            </a:r>
            <a:endParaRPr b="1" i="0" sz="1600" u="none" cap="none" strike="noStrike">
              <a:solidFill>
                <a:srgbClr val="000000"/>
              </a:solidFill>
            </a:endParaRPr>
          </a:p>
        </p:txBody>
      </p:sp>
      <p:sp>
        <p:nvSpPr>
          <p:cNvPr id="76" name="Google Shape;76;p3"/>
          <p:cNvSpPr txBox="1"/>
          <p:nvPr/>
        </p:nvSpPr>
        <p:spPr>
          <a:xfrm>
            <a:off x="4654800" y="3283425"/>
            <a:ext cx="4494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 questions about TRIO?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 Melissa Melgar at melgar@stolaf.edu</a:t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3" title="Untitled design.png"/>
          <p:cNvPicPr preferRelativeResize="0"/>
          <p:nvPr/>
        </p:nvPicPr>
        <p:blipFill rotWithShape="1">
          <a:blip r:embed="rId3">
            <a:alphaModFix/>
          </a:blip>
          <a:srcRect b="28054" l="28611" r="27501" t="28587"/>
          <a:stretch/>
        </p:blipFill>
        <p:spPr>
          <a:xfrm>
            <a:off x="5917062" y="1056901"/>
            <a:ext cx="2110881" cy="208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3" title="Screenshot 2026-04-14 at 9.43.51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0"/>
            <a:ext cx="1479962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3" title="Screenshot 2026-04-14 at 10.03.14 AM.png"/>
          <p:cNvPicPr preferRelativeResize="0"/>
          <p:nvPr/>
        </p:nvPicPr>
        <p:blipFill rotWithShape="1">
          <a:blip r:embed="rId5">
            <a:alphaModFix/>
          </a:blip>
          <a:srcRect b="4031" l="0" r="0" t="0"/>
          <a:stretch/>
        </p:blipFill>
        <p:spPr>
          <a:xfrm>
            <a:off x="1566860" y="2742443"/>
            <a:ext cx="3057475" cy="1871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3" title="Screenshot 2026-04-14 at 9.57.37 AM.png"/>
          <p:cNvPicPr preferRelativeResize="0"/>
          <p:nvPr/>
        </p:nvPicPr>
        <p:blipFill rotWithShape="1">
          <a:blip r:embed="rId6">
            <a:alphaModFix/>
          </a:blip>
          <a:srcRect b="0" l="2291" r="2652" t="0"/>
          <a:stretch/>
        </p:blipFill>
        <p:spPr>
          <a:xfrm>
            <a:off x="1597325" y="161350"/>
            <a:ext cx="3027000" cy="2171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2017-07-12T14:51:18Z</dcterms:created>
  <dc:creator>St. Olaf User</dc:creator>
</cp:coreProperties>
</file>